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SQL Server Database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Professional Automation for Database Creation</a:t>
            </a:r>
          </a:p>
          <a:p>
            <a:r>
              <a:t>by karim-attaleb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🚀 Quick Start 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 sz="1800"/>
            </a:pPr>
            <a:r>
              <a:t>1️⃣ Install dbatools: Install-Module -Name dbatools</a:t>
            </a:r>
          </a:p>
          <a:p>
            <a:pPr>
              <a:spcBef>
                <a:spcPts val="600"/>
              </a:spcBef>
              <a:defRPr sz="1800"/>
            </a:pPr>
            <a:r>
              <a:t>2️⃣ Configure DatabaseConfig.psd1 with your settings</a:t>
            </a:r>
          </a:p>
          <a:p>
            <a:pPr>
              <a:spcBef>
                <a:spcPts val="600"/>
              </a:spcBef>
              <a:defRPr sz="1800"/>
            </a:pPr>
            <a:r>
              <a:t>3️⃣ Set ExpectedDatabaseSize for auto file calculation (optional)</a:t>
            </a:r>
          </a:p>
          <a:p>
            <a:pPr>
              <a:spcBef>
                <a:spcPts val="600"/>
              </a:spcBef>
              <a:defRPr sz="1800"/>
            </a:pPr>
            <a:r>
              <a:t>4️⃣ Run: .\Invoke-DatabaseCreation.ps1 -ConfigPath .\DatabaseConfig.psd1</a:t>
            </a:r>
          </a:p>
          <a:p>
            <a:pPr>
              <a:spcBef>
                <a:spcPts val="600"/>
              </a:spcBef>
              <a:defRPr sz="1800"/>
            </a:pPr>
            <a:r>
              <a:t>5️⃣ Script validates space, creates database, enables Query Store</a:t>
            </a:r>
          </a:p>
          <a:p>
            <a:pPr>
              <a:spcBef>
                <a:spcPts val="600"/>
              </a:spcBef>
              <a:defRPr sz="1800"/>
            </a:pPr>
            <a:r>
              <a:t>6️⃣ Check logs for detailed operation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📊 Benefits &amp; Impact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2286000"/>
            <a:ext cx="1828800" cy="2286000"/>
          </a:xfrm>
          <a:prstGeom prst="roundRect">
            <a:avLst/>
          </a:prstGeom>
          <a:solidFill>
            <a:srgbClr val="3498DB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800"/>
            </a:pPr>
            <a:r>
              <a:t>⚡</a:t>
            </a:r>
          </a:p>
          <a:p>
            <a:pPr algn="ctr">
              <a:spcBef>
                <a:spcPts val="1200"/>
              </a:spcBef>
              <a:defRPr sz="1800" b="1">
                <a:solidFill>
                  <a:srgbClr val="FFFFFF"/>
                </a:solidFill>
              </a:defRPr>
            </a:pPr>
            <a:r>
              <a:t>Speed</a:t>
            </a:r>
          </a:p>
          <a:p>
            <a:pPr algn="ctr">
              <a:spcBef>
                <a:spcPts val="600"/>
              </a:spcBef>
              <a:defRPr sz="1200">
                <a:solidFill>
                  <a:srgbClr val="FFFFFF"/>
                </a:solidFill>
              </a:defRPr>
            </a:pPr>
            <a:r>
              <a:t>Automates manual</a:t>
            </a:r>
            <a:br/>
            <a:r>
              <a:t>process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26080" y="2286000"/>
            <a:ext cx="1828800" cy="2286000"/>
          </a:xfrm>
          <a:prstGeom prst="roundRect">
            <a:avLst/>
          </a:prstGeom>
          <a:solidFill>
            <a:srgbClr val="2ECC71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800"/>
            </a:pPr>
            <a:r>
              <a:t>✅</a:t>
            </a:r>
          </a:p>
          <a:p>
            <a:pPr algn="ctr">
              <a:spcBef>
                <a:spcPts val="1200"/>
              </a:spcBef>
              <a:defRPr sz="1800" b="1">
                <a:solidFill>
                  <a:srgbClr val="FFFFFF"/>
                </a:solidFill>
              </a:defRPr>
            </a:pPr>
            <a:r>
              <a:t>Reliability</a:t>
            </a:r>
          </a:p>
          <a:p>
            <a:pPr algn="ctr">
              <a:spcBef>
                <a:spcPts val="600"/>
              </a:spcBef>
              <a:defRPr sz="1200">
                <a:solidFill>
                  <a:srgbClr val="FFFFFF"/>
                </a:solidFill>
              </a:defRPr>
            </a:pPr>
            <a:r>
              <a:t>Pre-validation</a:t>
            </a:r>
            <a:br/>
            <a:r>
              <a:t>prevents errors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37760" y="2286000"/>
            <a:ext cx="1828800" cy="2286000"/>
          </a:xfrm>
          <a:prstGeom prst="roundRect">
            <a:avLst/>
          </a:prstGeom>
          <a:solidFill>
            <a:srgbClr val="9B59B6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800"/>
            </a:pPr>
            <a:r>
              <a:t>📏</a:t>
            </a:r>
          </a:p>
          <a:p>
            <a:pPr algn="ctr">
              <a:spcBef>
                <a:spcPts val="1200"/>
              </a:spcBef>
              <a:defRPr sz="1800" b="1">
                <a:solidFill>
                  <a:srgbClr val="FFFFFF"/>
                </a:solidFill>
              </a:defRPr>
            </a:pPr>
            <a:r>
              <a:t>Best Practices</a:t>
            </a:r>
          </a:p>
          <a:p>
            <a:pPr algn="ctr">
              <a:spcBef>
                <a:spcPts val="600"/>
              </a:spcBef>
              <a:defRPr sz="1200">
                <a:solidFill>
                  <a:srgbClr val="FFFFFF"/>
                </a:solidFill>
              </a:defRPr>
            </a:pPr>
            <a:r>
              <a:t>Follows SQL Server</a:t>
            </a:r>
            <a:br/>
            <a:r>
              <a:t>guidelines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49440" y="2286000"/>
            <a:ext cx="1828800" cy="2286000"/>
          </a:xfrm>
          <a:prstGeom prst="roundRect">
            <a:avLst/>
          </a:prstGeom>
          <a:solidFill>
            <a:srgbClr val="E67E22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800"/>
            </a:pPr>
            <a:r>
              <a:t>🔧</a:t>
            </a:r>
          </a:p>
          <a:p>
            <a:pPr algn="ctr">
              <a:spcBef>
                <a:spcPts val="1200"/>
              </a:spcBef>
              <a:defRPr sz="1800" b="1">
                <a:solidFill>
                  <a:srgbClr val="FFFFFF"/>
                </a:solidFill>
              </a:defRPr>
            </a:pPr>
            <a:r>
              <a:t>Maintainable</a:t>
            </a:r>
          </a:p>
          <a:p>
            <a:pPr algn="ctr">
              <a:spcBef>
                <a:spcPts val="600"/>
              </a:spcBef>
              <a:defRPr sz="1200">
                <a:solidFill>
                  <a:srgbClr val="FFFFFF"/>
                </a:solidFill>
              </a:defRPr>
            </a:pPr>
            <a:r>
              <a:t>Well-documented</a:t>
            </a:r>
            <a:br/>
            <a:r>
              <a:t>and tested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📝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 sz="1800"/>
            </a:pPr>
            <a:r>
              <a:t>✨ Professional PowerShell automation for SQL Server databases</a:t>
            </a:r>
          </a:p>
          <a:p>
            <a:pPr>
              <a:spcBef>
                <a:spcPts val="600"/>
              </a:spcBef>
              <a:defRPr sz="1800"/>
            </a:pPr>
            <a:r>
              <a:t>🎯 Intelligent features: auto file calculation + disk space validation</a:t>
            </a:r>
          </a:p>
          <a:p>
            <a:pPr>
              <a:spcBef>
                <a:spcPts val="600"/>
              </a:spcBef>
              <a:defRPr sz="1800"/>
            </a:pPr>
            <a:r>
              <a:t>🧪 Complete test coverage ensures reliability</a:t>
            </a:r>
          </a:p>
          <a:p>
            <a:pPr>
              <a:spcBef>
                <a:spcPts val="600"/>
              </a:spcBef>
              <a:defRPr sz="1800"/>
            </a:pPr>
            <a:r>
              <a:t>📚 Comprehensive documentation for easy adoption</a:t>
            </a:r>
          </a:p>
          <a:p>
            <a:pPr>
              <a:spcBef>
                <a:spcPts val="600"/>
              </a:spcBef>
              <a:defRPr sz="1800"/>
            </a:pPr>
            <a:r>
              <a:t>🔧 Easy to configure and maintain</a:t>
            </a:r>
          </a:p>
          <a:p>
            <a:pPr>
              <a:spcBef>
                <a:spcPts val="600"/>
              </a:spcBef>
              <a:defRPr sz="1800"/>
            </a:pPr>
            <a:r>
              <a:t>🚀 Ready for production use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5029200"/>
            <a:ext cx="5486400" cy="914400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🌟 Thank you!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📋 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 sz="1800"/>
            </a:pPr>
            <a:r>
              <a:t>🎯 Automated SQL Server database creation with best practices</a:t>
            </a:r>
          </a:p>
          <a:p>
            <a:pPr>
              <a:spcBef>
                <a:spcPts val="600"/>
              </a:spcBef>
              <a:defRPr sz="1800"/>
            </a:pPr>
            <a:r>
              <a:t>📊 Intelligent file distribution based on expected database size</a:t>
            </a:r>
          </a:p>
          <a:p>
            <a:pPr>
              <a:spcBef>
                <a:spcPts val="600"/>
              </a:spcBef>
              <a:defRPr sz="1800"/>
            </a:pPr>
            <a:r>
              <a:t>🔒 Pre-validation of disk space to prevent failures</a:t>
            </a:r>
          </a:p>
          <a:p>
            <a:pPr>
              <a:spcBef>
                <a:spcPts val="600"/>
              </a:spcBef>
              <a:defRPr sz="1800"/>
            </a:pPr>
            <a:r>
              <a:t>📚 Comprehensive documentation and professional structure</a:t>
            </a:r>
          </a:p>
          <a:p>
            <a:pPr>
              <a:spcBef>
                <a:spcPts val="600"/>
              </a:spcBef>
              <a:defRPr sz="1800"/>
            </a:pPr>
            <a:r>
              <a:t>🧪 Complete test coverage with Pester testing framework</a:t>
            </a:r>
          </a:p>
          <a:p>
            <a:pPr>
              <a:spcBef>
                <a:spcPts val="600"/>
              </a:spcBef>
              <a:defRPr sz="1800"/>
            </a:pPr>
            <a:r>
              <a:t>⚙️ Configurable via PowerShell data files (PSD1)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🏗️ Architecture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2286000" cy="914400"/>
          </a:xfrm>
          <a:prstGeom prst="rect">
            <a:avLst/>
          </a:prstGeom>
          <a:solidFill>
            <a:srgbClr val="F1C40F"/>
          </a:solidFill>
          <a:ln>
            <a:solidFill>
              <a:srgbClr val="F39C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 b="1"/>
            </a:pPr>
            <a:r>
              <a:t>DatabaseConfig.psd1</a:t>
            </a:r>
          </a:p>
          <a:p>
            <a:r>
              <a:t>(Configuration)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2286000" cy="914400"/>
          </a:xfrm>
          <a:prstGeom prst="rect">
            <a:avLst/>
          </a:prstGeom>
          <a:solidFill>
            <a:srgbClr val="3498DB"/>
          </a:solidFill>
          <a:ln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 b="1"/>
            </a:pPr>
            <a:r>
              <a:t>DatabaseUtils.psm1</a:t>
            </a:r>
          </a:p>
          <a:p>
            <a:r>
              <a:t>(Utility Functions)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828800"/>
            <a:ext cx="2286000" cy="914400"/>
          </a:xfrm>
          <a:prstGeom prst="rect">
            <a:avLst/>
          </a:prstGeom>
          <a:solidFill>
            <a:srgbClr val="2ECC71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 b="1"/>
            </a:pPr>
            <a:r>
              <a:t>Invoke-DatabaseCreation.ps1</a:t>
            </a:r>
          </a:p>
          <a:p>
            <a:r>
              <a:t>(Main Script)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743200" y="2286000"/>
            <a:ext cx="457200" cy="0"/>
          </a:xfrm>
          <a:prstGeom prst="line">
            <a:avLst/>
          </a:prstGeom>
          <a:ln w="25400">
            <a:solidFill>
              <a:srgbClr val="7F8C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486400" y="2286000"/>
            <a:ext cx="457200" cy="0"/>
          </a:xfrm>
          <a:prstGeom prst="line">
            <a:avLst/>
          </a:prstGeom>
          <a:ln w="25400">
            <a:solidFill>
              <a:srgbClr val="7F8C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00400" y="4114800"/>
            <a:ext cx="2286000" cy="1097280"/>
          </a:xfrm>
          <a:prstGeom prst="roundRect">
            <a:avLst/>
          </a:prstGeom>
          <a:solidFill>
            <a:srgbClr val="E74C3C"/>
          </a:solidFill>
          <a:ln w="38100">
            <a:solidFill>
              <a:srgbClr val="C039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🗄️ SQL Server</a:t>
            </a:r>
          </a:p>
          <a:p>
            <a:r>
              <a:t>Database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4343400" y="2743200"/>
            <a:ext cx="2743200" cy="1371600"/>
          </a:xfrm>
          <a:prstGeom prst="line">
            <a:avLst/>
          </a:prstGeom>
          <a:ln w="25400">
            <a:solidFill>
              <a:srgbClr val="7F8C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🔄 Database Creation Workflow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2286000" cy="731520"/>
          </a:xfrm>
          <a:prstGeom prst="roundRect">
            <a:avLst/>
          </a:prstGeom>
          <a:solidFill>
            <a:srgbClr val="3498D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Validate Connection</a:t>
            </a:r>
          </a:p>
        </p:txBody>
      </p:sp>
      <p:sp>
        <p:nvSpPr>
          <p:cNvPr id="4" name="Down Arrow 3"/>
          <p:cNvSpPr/>
          <p:nvPr/>
        </p:nvSpPr>
        <p:spPr>
          <a:xfrm>
            <a:off x="1737360" y="2377440"/>
            <a:ext cx="274320" cy="365760"/>
          </a:xfrm>
          <a:prstGeom prst="downArrow">
            <a:avLst/>
          </a:prstGeom>
          <a:solidFill>
            <a:srgbClr val="95A5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2743200"/>
            <a:ext cx="2286000" cy="731520"/>
          </a:xfrm>
          <a:prstGeom prst="roundRect">
            <a:avLst/>
          </a:prstGeom>
          <a:solidFill>
            <a:srgbClr val="2ECC7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Create Directories</a:t>
            </a:r>
          </a:p>
        </p:txBody>
      </p:sp>
      <p:sp>
        <p:nvSpPr>
          <p:cNvPr id="6" name="Down Arrow 5"/>
          <p:cNvSpPr/>
          <p:nvPr/>
        </p:nvSpPr>
        <p:spPr>
          <a:xfrm>
            <a:off x="1737360" y="3474720"/>
            <a:ext cx="274320" cy="365760"/>
          </a:xfrm>
          <a:prstGeom prst="downArrow">
            <a:avLst/>
          </a:prstGeom>
          <a:solidFill>
            <a:srgbClr val="95A5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731520" y="3840480"/>
            <a:ext cx="2286000" cy="731520"/>
          </a:xfrm>
          <a:prstGeom prst="roundRect">
            <a:avLst/>
          </a:prstGeom>
          <a:solidFill>
            <a:srgbClr val="9B59B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Calculate File Count</a:t>
            </a:r>
          </a:p>
        </p:txBody>
      </p:sp>
      <p:sp>
        <p:nvSpPr>
          <p:cNvPr id="8" name="Down Arrow 7"/>
          <p:cNvSpPr/>
          <p:nvPr/>
        </p:nvSpPr>
        <p:spPr>
          <a:xfrm>
            <a:off x="1737360" y="4572000"/>
            <a:ext cx="274320" cy="365760"/>
          </a:xfrm>
          <a:prstGeom prst="downArrow">
            <a:avLst/>
          </a:prstGeom>
          <a:solidFill>
            <a:srgbClr val="95A5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731520" y="4937760"/>
            <a:ext cx="2286000" cy="731520"/>
          </a:xfrm>
          <a:prstGeom prst="roundRect">
            <a:avLst/>
          </a:prstGeom>
          <a:solidFill>
            <a:srgbClr val="E67E22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Validate Disk Space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737360" y="5669280"/>
            <a:ext cx="274320" cy="365760"/>
          </a:xfrm>
          <a:prstGeom prst="downArrow">
            <a:avLst/>
          </a:prstGeom>
          <a:solidFill>
            <a:srgbClr val="95A5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731520" y="6035040"/>
            <a:ext cx="2286000" cy="731520"/>
          </a:xfrm>
          <a:prstGeom prst="roundRect">
            <a:avLst/>
          </a:prstGeom>
          <a:solidFill>
            <a:srgbClr val="E74C3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Create Database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737360" y="6766560"/>
            <a:ext cx="274320" cy="365760"/>
          </a:xfrm>
          <a:prstGeom prst="downArrow">
            <a:avLst/>
          </a:prstGeom>
          <a:solidFill>
            <a:srgbClr val="95A5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731520" y="7132320"/>
            <a:ext cx="2286000" cy="731520"/>
          </a:xfrm>
          <a:prstGeom prst="roundRect">
            <a:avLst/>
          </a:prstGeom>
          <a:solidFill>
            <a:srgbClr val="1ABC9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Configure Query Store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✨ Key Features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97280" y="2011680"/>
            <a:ext cx="1645920" cy="1371600"/>
          </a:xfrm>
          <a:prstGeom prst="roundRect">
            <a:avLst/>
          </a:prstGeom>
          <a:solidFill>
            <a:srgbClr val="3498D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000"/>
            </a:pPr>
            <a:r>
              <a:t>📚</a:t>
            </a:r>
          </a:p>
          <a:p>
            <a:pPr algn="ctr">
              <a:spcBef>
                <a:spcPts val="600"/>
              </a:spcBef>
              <a:defRPr sz="1200" b="1">
                <a:solidFill>
                  <a:srgbClr val="FFFFFF"/>
                </a:solidFill>
              </a:defRPr>
            </a:pPr>
            <a:r>
              <a:t>Comprehensive</a:t>
            </a:r>
            <a:br/>
            <a:r>
              <a:t>Documentation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08960" y="2011680"/>
            <a:ext cx="1645920" cy="1371600"/>
          </a:xfrm>
          <a:prstGeom prst="roundRect">
            <a:avLst/>
          </a:prstGeom>
          <a:solidFill>
            <a:srgbClr val="2ECC7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000"/>
            </a:pPr>
            <a:r>
              <a:t>🔄</a:t>
            </a:r>
          </a:p>
          <a:p>
            <a:pPr algn="ctr">
              <a:spcBef>
                <a:spcPts val="600"/>
              </a:spcBef>
              <a:defRPr sz="1200" b="1">
                <a:solidFill>
                  <a:srgbClr val="FFFFFF"/>
                </a:solidFill>
              </a:defRPr>
            </a:pPr>
            <a:r>
              <a:t>Auto File</a:t>
            </a:r>
            <a:br/>
            <a:r>
              <a:t>Calculation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20640" y="2011680"/>
            <a:ext cx="1645920" cy="1371600"/>
          </a:xfrm>
          <a:prstGeom prst="roundRect">
            <a:avLst/>
          </a:prstGeom>
          <a:solidFill>
            <a:srgbClr val="E67E22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000"/>
            </a:pPr>
            <a:r>
              <a:t>💾</a:t>
            </a:r>
          </a:p>
          <a:p>
            <a:pPr algn="ctr">
              <a:spcBef>
                <a:spcPts val="600"/>
              </a:spcBef>
              <a:defRPr sz="1200" b="1">
                <a:solidFill>
                  <a:srgbClr val="FFFFFF"/>
                </a:solidFill>
              </a:defRPr>
            </a:pPr>
            <a:r>
              <a:t>Disk Space</a:t>
            </a:r>
            <a:br/>
            <a:r>
              <a:t>Validation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32320" y="2011680"/>
            <a:ext cx="1645920" cy="1371600"/>
          </a:xfrm>
          <a:prstGeom prst="roundRect">
            <a:avLst/>
          </a:prstGeom>
          <a:solidFill>
            <a:srgbClr val="9B59B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000"/>
            </a:pPr>
            <a:r>
              <a:t>🧪</a:t>
            </a:r>
          </a:p>
          <a:p>
            <a:pPr algn="ctr">
              <a:spcBef>
                <a:spcPts val="600"/>
              </a:spcBef>
              <a:defRPr sz="1200" b="1">
                <a:solidFill>
                  <a:srgbClr val="FFFFFF"/>
                </a:solidFill>
              </a:defRPr>
            </a:pPr>
            <a:r>
              <a:t>Pester</a:t>
            </a:r>
            <a:br/>
            <a:r>
              <a:t>Tests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🔢 Automatic File Count Calculation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 sz="1800"/>
            </a:pPr>
            <a:r>
              <a:t>📐 Formula: NumberOfFiles = Ceiling(ExpectedDatabaseSize / FileSizeThreshold)</a:t>
            </a:r>
          </a:p>
          <a:p>
            <a:pPr>
              <a:spcBef>
                <a:spcPts val="600"/>
              </a:spcBef>
              <a:defRPr sz="1800"/>
            </a:pPr>
            <a:r>
              <a:t>📊 Example: 50GB database ÷ 10GB threshold = 5 data files</a:t>
            </a:r>
          </a:p>
          <a:p>
            <a:pPr>
              <a:spcBef>
                <a:spcPts val="600"/>
              </a:spcBef>
              <a:defRPr sz="1800"/>
            </a:pPr>
            <a:r>
              <a:t>🎯 Automatic capping at 8 files (SQL Server best practice)</a:t>
            </a:r>
          </a:p>
          <a:p>
            <a:pPr>
              <a:spcBef>
                <a:spcPts val="600"/>
              </a:spcBef>
              <a:defRPr sz="1800"/>
            </a:pPr>
            <a:r>
              <a:t>⚖️ Prevents single file from becoming too large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3840480"/>
            <a:ext cx="6400800" cy="1645920"/>
          </a:xfrm>
          <a:prstGeom prst="roundRect">
            <a:avLst/>
          </a:prstGeom>
          <a:solidFill>
            <a:srgbClr val="ECF0F1"/>
          </a:solidFill>
          <a:ln w="25400">
            <a:solidFill>
              <a:srgbClr val="3449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latin typeface="Courier New"/>
              </a:defRPr>
            </a:pPr>
            <a:r>
              <a:t>ExpectedDatabaseSize = "50GB"</a:t>
            </a:r>
          </a:p>
          <a:p>
            <a:r>
              <a:t>FileSizeThreshold = "10GB"</a:t>
            </a:r>
          </a:p>
          <a:p>
            <a:r>
              <a:t>→ Result: 5 data files created automatically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💾 Disk Space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 sz="1800"/>
            </a:pPr>
            <a:r>
              <a:t>✅ Pre-flight check using Get-DbaDiskSpace</a:t>
            </a:r>
          </a:p>
          <a:p>
            <a:pPr>
              <a:spcBef>
                <a:spcPts val="600"/>
              </a:spcBef>
              <a:defRPr sz="1800"/>
            </a:pPr>
            <a:r>
              <a:t>📊 Calculates: (Files × Size) + LogSize + 10% margin</a:t>
            </a:r>
          </a:p>
          <a:p>
            <a:pPr>
              <a:spcBef>
                <a:spcPts val="600"/>
              </a:spcBef>
              <a:defRPr sz="1800"/>
            </a:pPr>
            <a:r>
              <a:t>🛡️ Prevents out-of-space failures during creation</a:t>
            </a:r>
          </a:p>
          <a:p>
            <a:pPr>
              <a:spcBef>
                <a:spcPts val="600"/>
              </a:spcBef>
              <a:defRPr sz="1800"/>
            </a:pPr>
            <a:r>
              <a:t>⚠️ Clear error messages if insufficient space</a:t>
            </a:r>
          </a:p>
          <a:p>
            <a:pPr>
              <a:spcBef>
                <a:spcPts val="600"/>
              </a:spcBef>
              <a:defRPr sz="1800"/>
            </a:pPr>
            <a:r>
              <a:t>🔍 Validates both data and log drives separately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2286000"/>
            <a:ext cx="3200400" cy="2743200"/>
          </a:xfrm>
          <a:prstGeom prst="roundRect">
            <a:avLst/>
          </a:prstGeom>
          <a:solidFill>
            <a:srgbClr val="E67E22"/>
          </a:solidFill>
          <a:ln w="38100">
            <a:solidFill>
              <a:srgbClr val="D354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💡 Example</a:t>
            </a:r>
          </a:p>
          <a:p>
            <a:br/>
            <a:pPr algn="ctr">
              <a:spcBef>
                <a:spcPts val="1200"/>
              </a:spcBef>
              <a:defRPr sz="1400">
                <a:solidFill>
                  <a:srgbClr val="FFFFFF"/>
                </a:solidFill>
              </a:defRPr>
            </a:pPr>
            <a:r>
              <a:t>4 files × 200MB</a:t>
            </a:r>
            <a:br/>
            <a:r>
              <a:t>+ 100MB log</a:t>
            </a:r>
            <a:br/>
            <a:r>
              <a:t>= 900MB required</a:t>
            </a:r>
            <a:br/>
            <a:br/>
            <a:r>
              <a:t>+ 10% margin</a:t>
            </a:r>
            <a:br/>
            <a:r>
              <a:t>= 990MB needed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🧪 Testing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 sz="1800"/>
            </a:pPr>
            <a:r>
              <a:t>✅ Comprehensive Pester test suite covering all functions</a:t>
            </a:r>
          </a:p>
          <a:p>
            <a:pPr>
              <a:spcBef>
                <a:spcPts val="600"/>
              </a:spcBef>
              <a:defRPr sz="1800"/>
            </a:pPr>
            <a:r>
              <a:t>🔍 Unit tests for utility functions (size conversion, file calculation)</a:t>
            </a:r>
          </a:p>
          <a:p>
            <a:pPr>
              <a:spcBef>
                <a:spcPts val="600"/>
              </a:spcBef>
              <a:defRPr sz="1800"/>
            </a:pPr>
            <a:r>
              <a:t>🎯 Integration tests for main database creation workflow</a:t>
            </a:r>
          </a:p>
          <a:p>
            <a:pPr>
              <a:spcBef>
                <a:spcPts val="600"/>
              </a:spcBef>
              <a:defRPr sz="1800"/>
            </a:pPr>
            <a:r>
              <a:t>⚠️ Error scenario testing (invalid input, insufficient space)</a:t>
            </a:r>
          </a:p>
          <a:p>
            <a:pPr>
              <a:spcBef>
                <a:spcPts val="600"/>
              </a:spcBef>
              <a:defRPr sz="1800"/>
            </a:pPr>
            <a:r>
              <a:t>📊 Edge case coverage (same drive for data/log, maximum files)</a:t>
            </a:r>
          </a:p>
          <a:p>
            <a:pPr>
              <a:spcBef>
                <a:spcPts val="600"/>
              </a:spcBef>
              <a:defRPr sz="1800"/>
            </a:pPr>
            <a:r>
              <a:t>🔄 Mocked dependencies for isolated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📦 Module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828800"/>
            <a:ext cx="6400800" cy="548640"/>
          </a:xfrm>
          <a:prstGeom prst="rect">
            <a:avLst/>
          </a:prstGeom>
          <a:solidFill>
            <a:srgbClr val="F1C40F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DatabaseConfig.psd1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t>  Configuration file with all settings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514600"/>
            <a:ext cx="6400800" cy="548640"/>
          </a:xfrm>
          <a:prstGeom prst="rect">
            <a:avLst/>
          </a:prstGeom>
          <a:solidFill>
            <a:srgbClr val="3498DB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DatabaseUtils.psm1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t>  Utility functions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200400"/>
            <a:ext cx="6400800" cy="548640"/>
          </a:xfrm>
          <a:prstGeom prst="rect">
            <a:avLst/>
          </a:prstGeom>
          <a:solidFill>
            <a:srgbClr val="3498DB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DatabaseUtils.psd1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t>  Module manifest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6200"/>
            <a:ext cx="6400800" cy="548640"/>
          </a:xfrm>
          <a:prstGeom prst="rect">
            <a:avLst/>
          </a:prstGeom>
          <a:solidFill>
            <a:srgbClr val="2ECC71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Invoke-DatabaseCreation.ps1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t>  Main execution 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572000"/>
            <a:ext cx="6400800" cy="548640"/>
          </a:xfrm>
          <a:prstGeom prst="rect">
            <a:avLst/>
          </a:prstGeom>
          <a:solidFill>
            <a:srgbClr val="9B59B6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Tests/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t>  Pester test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5257800"/>
            <a:ext cx="6400800" cy="548640"/>
          </a:xfrm>
          <a:prstGeom prst="rect">
            <a:avLst/>
          </a:prstGeom>
          <a:solidFill>
            <a:srgbClr val="95A5A6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README.md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t>  Complete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