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AFBB-81D6-4249-BC84-96448E207A70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D4F1D-1EB9-427A-9609-51D732961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5EDB-89F5-4AA7-8A8E-F0A58DFE0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85D23-BF87-48C6-AFEB-9FA3EF3CE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55E62-47DA-4362-B8AA-0EDD6422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322D-855C-4929-A6B2-4CA67823B15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7D500-2BC8-4633-9083-C8B1B8C6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D5B7C-1B41-4B7A-920B-97152869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FEEB-D105-4378-A7C4-5076C6C7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0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CA6C-9FC5-4123-9D1B-EF35FCD0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51034-8BEF-44BD-8D97-84117FDA5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97224-93C7-4A58-B530-895311C7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322D-855C-4929-A6B2-4CA67823B15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74663-1873-4CE3-A56B-71712371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E639C-55B2-4FB8-91CA-428361D0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FEEB-D105-4378-A7C4-5076C6C7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9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F39DE-024F-4038-87AC-E0E526393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DBCAD-2A70-4321-ADD1-9F22C94E6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F9F6-A644-4C27-AF8B-BF306DAA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322D-855C-4929-A6B2-4CA67823B15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A42D2-15BE-400F-AB6D-87586D8E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E2C51-29D5-4C65-A580-CDE0D1BE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FEEB-D105-4378-A7C4-5076C6C7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79D9-3BE2-4BB7-AC7A-F17DE86A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1319-8C83-4F39-BFE4-00FADCFE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62F0A-14BE-4F56-841E-E3AF231B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322D-855C-4929-A6B2-4CA67823B15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FA50B-1A8C-4549-957C-5DA5F7D3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DBACD-296B-4A27-B3C2-C4094B9F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FEEB-D105-4378-A7C4-5076C6C7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4BEB-76D8-4A80-A86E-FD077804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06DB4-30ED-447D-8D1D-0EDC7AD9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74DD9-1134-41DC-AF67-A3B2803A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322D-855C-4929-A6B2-4CA67823B15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99D3-3D95-4BE4-BB07-E549AD52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ECCD3-3BD8-4B6D-87BD-6C48DFF5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FEEB-D105-4378-A7C4-5076C6C7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8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B2D8-0CC2-403D-89AB-ED828AFC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C4B2B-2D90-43E8-BC5B-48A0CCCAA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CE47D-389F-4252-BD77-2BA409C2C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67CE8-B2DA-4E59-99ED-4E091179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322D-855C-4929-A6B2-4CA67823B15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10802-508F-4708-A5F0-65DCD067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2DB29-EC3C-4BA9-B6DB-B8E9337D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FEEB-D105-4378-A7C4-5076C6C7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0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E66B-29CC-46F7-ADB9-D3478EA6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3CDC9-7DA3-47DE-8ACA-539F2CDA3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6F03A-D83B-4B79-A6B7-A25AC9F4A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56A20-4837-4E64-835E-B496FD926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34D8A-5360-4F83-A927-7967A16D7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F41A7-8CC1-4A78-AF8F-D992CD81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322D-855C-4929-A6B2-4CA67823B15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35A83-6278-4098-A15F-9ADC25E2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C16F7-4361-4960-A349-36D39FF5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FEEB-D105-4378-A7C4-5076C6C7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9F34-DBE0-4B4D-8C4B-43863597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3D85E-676D-4853-A08A-9E191C3A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322D-855C-4929-A6B2-4CA67823B15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BFA73-4BF0-4D6B-A35F-D63EEAB7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007B6-CC60-4C83-8A87-F10D0CAE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FEEB-D105-4378-A7C4-5076C6C7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4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54164-727E-41C0-959B-564FFDE7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322D-855C-4929-A6B2-4CA67823B15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33AA3-D435-46A7-ACE7-FF637D12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4F1DA-A9B0-46D4-B6A1-F1D3E43C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FEEB-D105-4378-A7C4-5076C6C7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2928-35E4-4FF5-8904-5F44B107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B2FA3-7EE1-4CB1-99DD-81932B58B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0B738-FCF4-4B8B-ACA0-6B4E96575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FCEAD-9895-46B9-BA1B-619440E4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322D-855C-4929-A6B2-4CA67823B15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FEA2C-D868-415A-A190-E2871DD2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A6E07-C1C8-4368-8D3F-295B7B6B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FEEB-D105-4378-A7C4-5076C6C7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8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629E-2DCE-4040-BAA8-801F40B0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B7C9A-DCC6-4850-B46E-6E67C1BD2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0E6A4-574D-40F8-BD6F-206439EDD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1664D-5654-4F04-BE49-2B260627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322D-855C-4929-A6B2-4CA67823B15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CA28B-AA44-4BB9-BF01-884915D2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B31E2-3203-4A25-A033-584BB8DB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FEEB-D105-4378-A7C4-5076C6C7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4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3487B-7A4F-4850-9D67-092E36F4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910A-86F0-478F-9A93-A33BDCAF4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35006-68A4-4611-8DE6-C2669767D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322D-855C-4929-A6B2-4CA67823B15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0E49-2E04-4A9F-ADFF-3BD796C95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12E2-4C59-45D7-A336-C8DD651F1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FEEB-D105-4378-A7C4-5076C6C7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8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7C75-3ACC-453E-AE65-8D2EE3091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 &amp; Approach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12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AF33-C022-4858-9287-30F97794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F25D-6D09-4DC1-A3F1-C8DDF08E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pure deep learning model </a:t>
            </a:r>
          </a:p>
          <a:p>
            <a:r>
              <a:rPr lang="en-US" sz="2400" dirty="0"/>
              <a:t>Implementing a similar framework to the reviewed paper</a:t>
            </a:r>
          </a:p>
          <a:p>
            <a:r>
              <a:rPr lang="en-US" sz="2400" dirty="0"/>
              <a:t>Semi-supervised approach</a:t>
            </a:r>
          </a:p>
          <a:p>
            <a:r>
              <a:rPr lang="en-US" sz="2400" dirty="0"/>
              <a:t>Datasets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Sarptical</a:t>
            </a:r>
            <a:r>
              <a:rPr lang="en-US" sz="2000" dirty="0"/>
              <a:t>: 10,000+ pairs of no change corresponding pairs of SAR and optical images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Changed image pairs for testing with ground truth</a:t>
            </a:r>
          </a:p>
          <a:p>
            <a:pPr lvl="2"/>
            <a:r>
              <a:rPr lang="en-US" sz="1800" dirty="0"/>
              <a:t>Gloucester flooding </a:t>
            </a:r>
            <a:r>
              <a:rPr lang="en-US" sz="1800"/>
              <a:t>event </a:t>
            </a:r>
          </a:p>
          <a:p>
            <a:pPr lvl="2"/>
            <a:r>
              <a:rPr lang="en-US" sz="1800"/>
              <a:t>California </a:t>
            </a:r>
            <a:r>
              <a:rPr lang="en-US" sz="1800" dirty="0"/>
              <a:t>flooding event</a:t>
            </a:r>
          </a:p>
          <a:p>
            <a:pPr lvl="2"/>
            <a:r>
              <a:rPr lang="en-US" sz="1800" dirty="0"/>
              <a:t>Texas forest fire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286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3788-E7B3-4CF9-91F5-A452E6C8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324B9-D8D5-4D4A-94D5-7221C976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X-net/ACE-net trained on </a:t>
            </a:r>
            <a:r>
              <a:rPr lang="en-US" dirty="0" err="1"/>
              <a:t>Sarptical</a:t>
            </a:r>
            <a:r>
              <a:rPr lang="en-US" dirty="0"/>
              <a:t> dataset for coarse map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fine change detection using low likelihood of change patches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Fine tune the X-net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Train a deep regression model from scratch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Use a traditional machine learning regressor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translation error for each patch and threshold to find change map</a:t>
            </a:r>
          </a:p>
        </p:txBody>
      </p:sp>
    </p:spTree>
    <p:extLst>
      <p:ext uri="{BB962C8B-B14F-4D97-AF65-F5344CB8AC3E}">
        <p14:creationId xmlns:p14="http://schemas.microsoft.com/office/powerpoint/2010/main" val="314585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1200-3B04-49A0-A6C9-71F8AED7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EE5B-804D-4505-871B-B1632F462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7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2000" dirty="0"/>
              <a:t>Study area: change detection in earth observation data is the task of recognizing changes on Earth by comparing two or more satellite or aerial images covering the same area at different times.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800" dirty="0"/>
              <a:t>Focus on bi-temporal change detection where changes are detected between two images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800" dirty="0"/>
              <a:t>Main goal is detection of extreme changes such as natural disasters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/>
              <a:t>Objective: design a deep learning based solution for solving the bi-temporal change detection problem in heterogenous source images</a:t>
            </a:r>
            <a:endParaRPr lang="en-US" sz="1600" dirty="0"/>
          </a:p>
          <a:p>
            <a:pPr marL="971550" lvl="1" indent="-514350">
              <a:buFont typeface="+mj-lt"/>
              <a:buAutoNum type="romanLcPeriod"/>
            </a:pPr>
            <a:r>
              <a:rPr lang="en-US" sz="1800" dirty="0"/>
              <a:t>The used satellite images’ spatial resolution allow for change detection in ground coverage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800" dirty="0"/>
              <a:t>Not suitable for dealing small objective trees, cars and such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/>
              <a:t>Data: the differences between the two images are the following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800" dirty="0"/>
              <a:t>Domain shift between the two imaging modalities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800" dirty="0"/>
              <a:t>Simple transformation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800" dirty="0"/>
              <a:t>Temporal difference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800" dirty="0"/>
              <a:t>Each pixel maps to a corresponding on the other modality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863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7D49-8D5D-426F-BAD5-85C700D8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F287F-61FB-4997-8334-C008B0A6EC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Same geographical region is scanned by two sensors at two different times instants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producing the two images:</a:t>
                </a:r>
              </a:p>
              <a:p>
                <a:pPr lvl="1"/>
                <a:r>
                  <a:rPr lang="en-US" b="1" dirty="0">
                    <a:latin typeface="+mj-lt"/>
                    <a:cs typeface="Aharoni" panose="02010803020104030203" pitchFamily="2" charset="-79"/>
                  </a:rPr>
                  <a:t>X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b="1" dirty="0">
                    <a:latin typeface="+mj-lt"/>
                  </a:rPr>
                  <a:t>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sz="2000" dirty="0"/>
                  <a:t>Where H and W are the common height and width of the two images,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are the respective number of channels.</a:t>
                </a:r>
              </a:p>
              <a:p>
                <a:r>
                  <a:rPr lang="en-US" sz="2400" dirty="0"/>
                  <a:t>Goal is to find the areas of the common geographical region where change has occurred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. This can be formulated as the estimation of the unknown change mask: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0                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𝑎𝑟𝑒𝑎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𝑢𝑛𝑎𝑓𝑓𝑒𝑐𝑡𝑒𝑑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𝑐h𝑎𝑛𝑔𝑒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𝑎𝑟𝑒𝑎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𝑐h𝑎𝑛𝑔𝑒𝑑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𝑜𝑣𝑒𝑟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𝑡𝑖𝑚𝑒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𝑖𝑛𝑠𝑡𝑎𝑛𝑐𝑒𝑠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Where we want to estimate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acc>
                  </m:oMath>
                </a14:m>
                <a:r>
                  <a:rPr lang="en-US" sz="2000" dirty="0"/>
                  <a:t> that covers most of the changed areas</a:t>
                </a:r>
                <a:endParaRPr lang="en-US" dirty="0"/>
              </a:p>
              <a:p>
                <a:pPr/>
                <a:r>
                  <a:rPr lang="en-US" sz="2400" dirty="0"/>
                  <a:t>The assumptions adopted are that: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sz="2000" dirty="0"/>
                  <a:t>A limited part of the image changed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sz="2000" dirty="0"/>
                  <a:t>No images containing changes are provided for training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F287F-61FB-4997-8334-C008B0A6E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641" r="-812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54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D007-FF46-4CE2-95BD-A8FBB045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Review of the paper:</a:t>
            </a:r>
            <a:br>
              <a:rPr lang="en-US" sz="3200" dirty="0"/>
            </a:br>
            <a:r>
              <a:rPr lang="en-US" sz="3200" dirty="0"/>
              <a:t>Deep Image Translation with an Affinity-Based Change Prior for Unsupervised Multimodal Change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831E-EF79-49C5-8920-DA37CA580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Approach is divided in two phases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Prior computation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Deep learning model for final change detection trained on patches with low likelihood of change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Apply trained model to all patches and compare with original patches across both modalities and use reconstruction to find change maps</a:t>
            </a:r>
          </a:p>
          <a:p>
            <a:r>
              <a:rPr lang="en-US" dirty="0"/>
              <a:t>Proposed deep learning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X-Net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ACE-Net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C5997-A3B5-4885-A4C3-A8B277FF578E}"/>
              </a:ext>
            </a:extLst>
          </p:cNvPr>
          <p:cNvSpPr txBox="1"/>
          <p:nvPr/>
        </p:nvSpPr>
        <p:spPr>
          <a:xfrm>
            <a:off x="142471" y="6286500"/>
            <a:ext cx="11647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Luppino</a:t>
            </a:r>
            <a:r>
              <a:rPr lang="en-US" sz="1400" dirty="0"/>
              <a:t>, Luigi Tommaso &amp; </a:t>
            </a:r>
            <a:r>
              <a:rPr lang="en-US" sz="1400" dirty="0" err="1"/>
              <a:t>Kampffmeyer</a:t>
            </a:r>
            <a:r>
              <a:rPr lang="en-US" sz="1400" dirty="0"/>
              <a:t>, Michael &amp; Bianchi, Filippo Maria &amp; Moser, Gabriele &amp; Serpico, Sebastiano &amp; </a:t>
            </a:r>
            <a:r>
              <a:rPr lang="en-US" sz="1400" dirty="0" err="1"/>
              <a:t>Jenssen</a:t>
            </a:r>
            <a:r>
              <a:rPr lang="en-US" sz="1400" dirty="0"/>
              <a:t>, </a:t>
            </a:r>
          </a:p>
          <a:p>
            <a:r>
              <a:rPr lang="en-US" sz="1400" dirty="0"/>
              <a:t>Robert &amp; Anfinsen, </a:t>
            </a:r>
            <a:r>
              <a:rPr lang="en-US" sz="1400" dirty="0" err="1"/>
              <a:t>Stian</a:t>
            </a:r>
            <a:r>
              <a:rPr lang="en-US" sz="1400" dirty="0"/>
              <a:t>. (2020). Deep Image Translation with an Affinity-Based Change Prior for Unsupervised Multimodal Change Detection. </a:t>
            </a:r>
          </a:p>
        </p:txBody>
      </p:sp>
    </p:spTree>
    <p:extLst>
      <p:ext uri="{BB962C8B-B14F-4D97-AF65-F5344CB8AC3E}">
        <p14:creationId xmlns:p14="http://schemas.microsoft.com/office/powerpoint/2010/main" val="44790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9E08-4023-495D-9E65-B0DE7624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3849"/>
            <a:ext cx="10515600" cy="1652588"/>
          </a:xfrm>
        </p:spPr>
        <p:txBody>
          <a:bodyPr/>
          <a:lstStyle/>
          <a:p>
            <a:r>
              <a:rPr lang="en-US" dirty="0"/>
              <a:t>Prior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E37F-DCED-4AF6-988F-79843A1EA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925"/>
            <a:ext cx="10515600" cy="4824413"/>
          </a:xfrm>
        </p:spPr>
        <p:txBody>
          <a:bodyPr>
            <a:normAutofit/>
          </a:bodyPr>
          <a:lstStyle/>
          <a:p>
            <a:r>
              <a:rPr lang="en-US" sz="2000" dirty="0"/>
              <a:t>Find a coarse detection map</a:t>
            </a:r>
          </a:p>
          <a:p>
            <a:r>
              <a:rPr lang="en-US" sz="2000" dirty="0"/>
              <a:t>For each pair of corresponding patches compute the pairwise pixel distances and apply a gaussian kernel</a:t>
            </a:r>
          </a:p>
          <a:p>
            <a:r>
              <a:rPr lang="en-US" sz="2000" dirty="0"/>
              <a:t>Create affinity matrices from differences in each modality</a:t>
            </a:r>
          </a:p>
          <a:p>
            <a:r>
              <a:rPr lang="en-US" sz="2000" dirty="0"/>
              <a:t>Compute difference between the affinity matrices and threshold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BBA6B7-0149-4FA9-A6AA-DC0ABB882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838449"/>
            <a:ext cx="4693682" cy="3448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F0C7DF-6FFA-4BDA-91AA-680E7AA370DD}"/>
              </a:ext>
            </a:extLst>
          </p:cNvPr>
          <p:cNvSpPr txBox="1"/>
          <p:nvPr/>
        </p:nvSpPr>
        <p:spPr>
          <a:xfrm>
            <a:off x="142471" y="6286500"/>
            <a:ext cx="11647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Luppino</a:t>
            </a:r>
            <a:r>
              <a:rPr lang="en-US" sz="1400" dirty="0"/>
              <a:t>, Luigi Tommaso &amp; </a:t>
            </a:r>
            <a:r>
              <a:rPr lang="en-US" sz="1400" dirty="0" err="1"/>
              <a:t>Kampffmeyer</a:t>
            </a:r>
            <a:r>
              <a:rPr lang="en-US" sz="1400" dirty="0"/>
              <a:t>, Michael &amp; Bianchi, Filippo Maria &amp; Moser, Gabriele &amp; Serpico, Sebastiano &amp; </a:t>
            </a:r>
            <a:r>
              <a:rPr lang="en-US" sz="1400" dirty="0" err="1"/>
              <a:t>Jenssen</a:t>
            </a:r>
            <a:r>
              <a:rPr lang="en-US" sz="1400" dirty="0"/>
              <a:t>, </a:t>
            </a:r>
          </a:p>
          <a:p>
            <a:r>
              <a:rPr lang="en-US" sz="1400" dirty="0"/>
              <a:t>Robert &amp; Anfinsen, </a:t>
            </a:r>
            <a:r>
              <a:rPr lang="en-US" sz="1400" dirty="0" err="1"/>
              <a:t>Stian</a:t>
            </a:r>
            <a:r>
              <a:rPr lang="en-US" sz="1400" dirty="0"/>
              <a:t>. (2020). Deep Image Translation with an Affinity-Based Change Prior for Unsupervised Multimodal Change Detection. </a:t>
            </a:r>
          </a:p>
        </p:txBody>
      </p:sp>
    </p:spTree>
    <p:extLst>
      <p:ext uri="{BB962C8B-B14F-4D97-AF65-F5344CB8AC3E}">
        <p14:creationId xmlns:p14="http://schemas.microsoft.com/office/powerpoint/2010/main" val="305125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FA06-BA27-4EA3-B43B-BAC47BD5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B6B3AB-0FE6-469E-96E7-DC53DF58D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021" y="1690688"/>
            <a:ext cx="7729558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A54385-E3A9-449A-902B-66E3FCB0064E}"/>
              </a:ext>
            </a:extLst>
          </p:cNvPr>
          <p:cNvSpPr txBox="1"/>
          <p:nvPr/>
        </p:nvSpPr>
        <p:spPr>
          <a:xfrm>
            <a:off x="142471" y="6286500"/>
            <a:ext cx="11647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Luppino</a:t>
            </a:r>
            <a:r>
              <a:rPr lang="en-US" sz="1400" dirty="0"/>
              <a:t>, Luigi Tommaso &amp; </a:t>
            </a:r>
            <a:r>
              <a:rPr lang="en-US" sz="1400" dirty="0" err="1"/>
              <a:t>Kampffmeyer</a:t>
            </a:r>
            <a:r>
              <a:rPr lang="en-US" sz="1400" dirty="0"/>
              <a:t>, Michael &amp; Bianchi, Filippo Maria &amp; Moser, Gabriele &amp; Serpico, Sebastiano &amp; </a:t>
            </a:r>
            <a:r>
              <a:rPr lang="en-US" sz="1400" dirty="0" err="1"/>
              <a:t>Jenssen</a:t>
            </a:r>
            <a:r>
              <a:rPr lang="en-US" sz="1400" dirty="0"/>
              <a:t>, </a:t>
            </a:r>
          </a:p>
          <a:p>
            <a:r>
              <a:rPr lang="en-US" sz="1400" dirty="0"/>
              <a:t>Robert &amp; Anfinsen, </a:t>
            </a:r>
            <a:r>
              <a:rPr lang="en-US" sz="1400" dirty="0" err="1"/>
              <a:t>Stian</a:t>
            </a:r>
            <a:r>
              <a:rPr lang="en-US" sz="1400" dirty="0"/>
              <a:t>. (2020). Deep Image Translation with an Affinity-Based Change Prior for Unsupervised Multimodal Change Detection. </a:t>
            </a:r>
          </a:p>
        </p:txBody>
      </p:sp>
    </p:spTree>
    <p:extLst>
      <p:ext uri="{BB962C8B-B14F-4D97-AF65-F5344CB8AC3E}">
        <p14:creationId xmlns:p14="http://schemas.microsoft.com/office/powerpoint/2010/main" val="164100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1771-4237-4A17-9DCA-82A3CC43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X-Net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2FE44-BC8A-433D-9CDB-6CDF06412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Two CNNs transform the patches from one modality to the other</a:t>
                </a:r>
              </a:p>
              <a:p>
                <a:pPr lvl="1"/>
                <a:r>
                  <a:rPr lang="en-US" sz="2000" dirty="0"/>
                  <a:t>F(x)[X-&gt;Y]		G(y) [Y-&gt;X]</a:t>
                </a:r>
              </a:p>
              <a:p>
                <a:r>
                  <a:rPr lang="en-US" sz="2400" dirty="0"/>
                  <a:t>The models are co-trained with the following losses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Translation loss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	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Cycle consistency loss</a:t>
                </a:r>
              </a:p>
              <a:p>
                <a:pPr marL="914400" lvl="2" indent="0">
                  <a:buNone/>
                </a:pP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Regularization</a:t>
                </a:r>
              </a:p>
              <a:p>
                <a:pPr marL="457200" lvl="1" indent="0" algn="ctr">
                  <a:buNone/>
                </a:pPr>
                <a:endParaRPr lang="en-US" b="1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2FE44-BC8A-433D-9CDB-6CDF06412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F7A13E7-43E6-4B9A-AD78-67141BB0D410}"/>
              </a:ext>
            </a:extLst>
          </p:cNvPr>
          <p:cNvSpPr txBox="1"/>
          <p:nvPr/>
        </p:nvSpPr>
        <p:spPr>
          <a:xfrm>
            <a:off x="142471" y="6286500"/>
            <a:ext cx="11647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Luppino</a:t>
            </a:r>
            <a:r>
              <a:rPr lang="en-US" sz="1400" dirty="0"/>
              <a:t>, Luigi Tommaso &amp; </a:t>
            </a:r>
            <a:r>
              <a:rPr lang="en-US" sz="1400" dirty="0" err="1"/>
              <a:t>Kampffmeyer</a:t>
            </a:r>
            <a:r>
              <a:rPr lang="en-US" sz="1400" dirty="0"/>
              <a:t>, Michael &amp; Bianchi, Filippo Maria &amp; Moser, Gabriele &amp; Serpico, Sebastiano &amp; </a:t>
            </a:r>
            <a:r>
              <a:rPr lang="en-US" sz="1400" dirty="0" err="1"/>
              <a:t>Jenssen</a:t>
            </a:r>
            <a:r>
              <a:rPr lang="en-US" sz="1400" dirty="0"/>
              <a:t>, </a:t>
            </a:r>
          </a:p>
          <a:p>
            <a:r>
              <a:rPr lang="en-US" sz="1400" dirty="0"/>
              <a:t>Robert &amp; Anfinsen, </a:t>
            </a:r>
            <a:r>
              <a:rPr lang="en-US" sz="1400" dirty="0" err="1"/>
              <a:t>Stian</a:t>
            </a:r>
            <a:r>
              <a:rPr lang="en-US" sz="1400" dirty="0"/>
              <a:t>. (2020). Deep Image Translation with an Affinity-Based Change Prior for Unsupervised Multimodal Change Detection. </a:t>
            </a:r>
          </a:p>
        </p:txBody>
      </p:sp>
    </p:spTree>
    <p:extLst>
      <p:ext uri="{BB962C8B-B14F-4D97-AF65-F5344CB8AC3E}">
        <p14:creationId xmlns:p14="http://schemas.microsoft.com/office/powerpoint/2010/main" val="318692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8086-C998-4789-BE47-C84E9829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ACE-Net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5BAC6-D732-411A-A8EA-3E0B2F2B3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052" y="1825625"/>
            <a:ext cx="7543895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E7C64A-82A4-4A59-9D8D-B892EA3D344E}"/>
              </a:ext>
            </a:extLst>
          </p:cNvPr>
          <p:cNvSpPr txBox="1"/>
          <p:nvPr/>
        </p:nvSpPr>
        <p:spPr>
          <a:xfrm>
            <a:off x="142471" y="6286500"/>
            <a:ext cx="11647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Luppino</a:t>
            </a:r>
            <a:r>
              <a:rPr lang="en-US" sz="1400" dirty="0"/>
              <a:t>, Luigi Tommaso &amp; </a:t>
            </a:r>
            <a:r>
              <a:rPr lang="en-US" sz="1400" dirty="0" err="1"/>
              <a:t>Kampffmeyer</a:t>
            </a:r>
            <a:r>
              <a:rPr lang="en-US" sz="1400" dirty="0"/>
              <a:t>, Michael &amp; Bianchi, Filippo Maria &amp; Moser, Gabriele &amp; Serpico, Sebastiano &amp; </a:t>
            </a:r>
            <a:r>
              <a:rPr lang="en-US" sz="1400" dirty="0" err="1"/>
              <a:t>Jenssen</a:t>
            </a:r>
            <a:r>
              <a:rPr lang="en-US" sz="1400" dirty="0"/>
              <a:t>, </a:t>
            </a:r>
          </a:p>
          <a:p>
            <a:r>
              <a:rPr lang="en-US" sz="1400" dirty="0"/>
              <a:t>Robert &amp; Anfinsen, </a:t>
            </a:r>
            <a:r>
              <a:rPr lang="en-US" sz="1400" dirty="0" err="1"/>
              <a:t>Stian</a:t>
            </a:r>
            <a:r>
              <a:rPr lang="en-US" sz="1400" dirty="0"/>
              <a:t>. (2020). Deep Image Translation with an Affinity-Based Change Prior for Unsupervised Multimodal Change Detection. </a:t>
            </a:r>
          </a:p>
        </p:txBody>
      </p:sp>
    </p:spTree>
    <p:extLst>
      <p:ext uri="{BB962C8B-B14F-4D97-AF65-F5344CB8AC3E}">
        <p14:creationId xmlns:p14="http://schemas.microsoft.com/office/powerpoint/2010/main" val="105518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59E5-9181-4059-B978-8EE4AB31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ACE-Net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60D3F-C5FC-4A33-83DA-8A4066917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Intermediate latent space Z is introduced between X and Y</a:t>
                </a:r>
              </a:p>
              <a:p>
                <a:r>
                  <a:rPr lang="en-US" sz="2400" dirty="0"/>
                  <a:t>Encoders transform patches to Z</a:t>
                </a:r>
              </a:p>
              <a:p>
                <a:pPr lvl="1"/>
                <a:r>
                  <a:rPr lang="en-US" sz="2000" dirty="0"/>
                  <a:t>F(x)[X-&gt;Z]		G(y) [Y-&gt;Z]</a:t>
                </a:r>
              </a:p>
              <a:p>
                <a:r>
                  <a:rPr lang="en-US" sz="2400" dirty="0"/>
                  <a:t>Decoders transform patches from Z to X and Y respectively</a:t>
                </a:r>
              </a:p>
              <a:p>
                <a:pPr lvl="1"/>
                <a:r>
                  <a:rPr lang="en-US" sz="2000" dirty="0"/>
                  <a:t>R(z) [Z-&gt;Y]	Q(z) [Z-&gt;X]</a:t>
                </a:r>
              </a:p>
              <a:p>
                <a:r>
                  <a:rPr lang="en-US" sz="2400" dirty="0"/>
                  <a:t>Discriminator trained to distinguish between encoded patches</a:t>
                </a:r>
              </a:p>
              <a:p>
                <a:r>
                  <a:rPr lang="en-US" sz="2400" dirty="0"/>
                  <a:t>Adversarial training with the following losses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Translation loss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Cycle loss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b="0" dirty="0"/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	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Reconstruction loss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6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Adversarial losses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60D3F-C5FC-4A33-83DA-8A4066917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F03B64C-2C25-413E-B2E3-F7B23B552D19}"/>
              </a:ext>
            </a:extLst>
          </p:cNvPr>
          <p:cNvSpPr txBox="1"/>
          <p:nvPr/>
        </p:nvSpPr>
        <p:spPr>
          <a:xfrm>
            <a:off x="142471" y="6286500"/>
            <a:ext cx="11647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Luppino</a:t>
            </a:r>
            <a:r>
              <a:rPr lang="en-US" sz="1400" dirty="0"/>
              <a:t>, Luigi Tommaso &amp; </a:t>
            </a:r>
            <a:r>
              <a:rPr lang="en-US" sz="1400" dirty="0" err="1"/>
              <a:t>Kampffmeyer</a:t>
            </a:r>
            <a:r>
              <a:rPr lang="en-US" sz="1400" dirty="0"/>
              <a:t>, Michael &amp; Bianchi, Filippo Maria &amp; Moser, Gabriele &amp; Serpico, Sebastiano &amp; </a:t>
            </a:r>
            <a:r>
              <a:rPr lang="en-US" sz="1400" dirty="0" err="1"/>
              <a:t>Jenssen</a:t>
            </a:r>
            <a:r>
              <a:rPr lang="en-US" sz="1400" dirty="0"/>
              <a:t>, </a:t>
            </a:r>
          </a:p>
          <a:p>
            <a:r>
              <a:rPr lang="en-US" sz="1400" dirty="0"/>
              <a:t>Robert &amp; Anfinsen, </a:t>
            </a:r>
            <a:r>
              <a:rPr lang="en-US" sz="1400" dirty="0" err="1"/>
              <a:t>Stian</a:t>
            </a:r>
            <a:r>
              <a:rPr lang="en-US" sz="1400" dirty="0"/>
              <a:t>. (2020). Deep Image Translation with an Affinity-Based Change Prior for Unsupervised Multimodal Change Detection. </a:t>
            </a:r>
          </a:p>
        </p:txBody>
      </p:sp>
    </p:spTree>
    <p:extLst>
      <p:ext uri="{BB962C8B-B14F-4D97-AF65-F5344CB8AC3E}">
        <p14:creationId xmlns:p14="http://schemas.microsoft.com/office/powerpoint/2010/main" val="56139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945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Palatino Linotype</vt:lpstr>
      <vt:lpstr>Office Theme</vt:lpstr>
      <vt:lpstr>Problem Statement &amp; Approach Presentation</vt:lpstr>
      <vt:lpstr>Problem Statement</vt:lpstr>
      <vt:lpstr>Problem Formulation</vt:lpstr>
      <vt:lpstr>Review of the paper: Deep Image Translation with an Affinity-Based Change Prior for Unsupervised Multimodal Change Detection </vt:lpstr>
      <vt:lpstr>Prior computation</vt:lpstr>
      <vt:lpstr>X-Net</vt:lpstr>
      <vt:lpstr>X-Net</vt:lpstr>
      <vt:lpstr>ACE-Net</vt:lpstr>
      <vt:lpstr>ACE-Net</vt:lpstr>
      <vt:lpstr>Proposed solution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&amp; Approach Presentation</dc:title>
  <dc:creator>Karim Zakaria Ahmed Soliman Saloma</dc:creator>
  <cp:lastModifiedBy>Karim Zakaria Ahmed Soliman Saloma</cp:lastModifiedBy>
  <cp:revision>26</cp:revision>
  <dcterms:created xsi:type="dcterms:W3CDTF">2021-01-28T21:47:26Z</dcterms:created>
  <dcterms:modified xsi:type="dcterms:W3CDTF">2021-01-30T16:18:23Z</dcterms:modified>
</cp:coreProperties>
</file>