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28341" y="211328"/>
            <a:ext cx="67353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A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1524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6275" y="0"/>
                </a:moveTo>
                <a:lnTo>
                  <a:pt x="3165475" y="6857364"/>
                </a:lnTo>
              </a:path>
              <a:path w="4763770" h="6858000">
                <a:moveTo>
                  <a:pt x="4763770" y="3681603"/>
                </a:moveTo>
                <a:lnTo>
                  <a:pt x="0" y="6857938"/>
                </a:lnTo>
              </a:path>
            </a:pathLst>
          </a:custGeom>
          <a:ln w="9144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3624" y="0"/>
            <a:ext cx="3004820" cy="6858000"/>
          </a:xfrm>
          <a:custGeom>
            <a:avLst/>
            <a:gdLst/>
            <a:ahLst/>
            <a:cxnLst/>
            <a:rect l="l" t="t" r="r" b="b"/>
            <a:pathLst>
              <a:path w="3004820" h="6858000">
                <a:moveTo>
                  <a:pt x="3004820" y="0"/>
                </a:moveTo>
                <a:lnTo>
                  <a:pt x="2041144" y="0"/>
                </a:lnTo>
                <a:lnTo>
                  <a:pt x="0" y="6857995"/>
                </a:lnTo>
                <a:lnTo>
                  <a:pt x="3004820" y="6857995"/>
                </a:lnTo>
                <a:lnTo>
                  <a:pt x="3004820" y="0"/>
                </a:lnTo>
                <a:close/>
              </a:path>
            </a:pathLst>
          </a:custGeom>
          <a:solidFill>
            <a:srgbClr val="90C22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17" y="0"/>
                </a:moveTo>
                <a:lnTo>
                  <a:pt x="0" y="0"/>
                </a:lnTo>
                <a:lnTo>
                  <a:pt x="1207897" y="6857995"/>
                </a:lnTo>
                <a:lnTo>
                  <a:pt x="2587117" y="6857995"/>
                </a:lnTo>
                <a:lnTo>
                  <a:pt x="2587117" y="0"/>
                </a:lnTo>
                <a:close/>
              </a:path>
            </a:pathLst>
          </a:custGeom>
          <a:solidFill>
            <a:srgbClr val="90C22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185" cy="3810000"/>
          </a:xfrm>
          <a:custGeom>
            <a:avLst/>
            <a:gdLst/>
            <a:ahLst/>
            <a:cxnLst/>
            <a:rect l="l" t="t" r="r" b="b"/>
            <a:pathLst>
              <a:path w="3258184" h="3810000">
                <a:moveTo>
                  <a:pt x="3258057" y="0"/>
                </a:moveTo>
                <a:lnTo>
                  <a:pt x="0" y="3809998"/>
                </a:lnTo>
                <a:lnTo>
                  <a:pt x="3258057" y="3809998"/>
                </a:lnTo>
                <a:lnTo>
                  <a:pt x="3258057" y="0"/>
                </a:lnTo>
                <a:close/>
              </a:path>
            </a:pathLst>
          </a:custGeom>
          <a:solidFill>
            <a:srgbClr val="529F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072" y="0"/>
            <a:ext cx="2849245" cy="6858000"/>
          </a:xfrm>
          <a:custGeom>
            <a:avLst/>
            <a:gdLst/>
            <a:ahLst/>
            <a:cxnLst/>
            <a:rect l="l" t="t" r="r" b="b"/>
            <a:pathLst>
              <a:path w="2849245" h="6858000">
                <a:moveTo>
                  <a:pt x="2849245" y="0"/>
                </a:moveTo>
                <a:lnTo>
                  <a:pt x="0" y="0"/>
                </a:lnTo>
                <a:lnTo>
                  <a:pt x="2465958" y="6857995"/>
                </a:lnTo>
                <a:lnTo>
                  <a:pt x="2849245" y="6857995"/>
                </a:lnTo>
                <a:lnTo>
                  <a:pt x="2849245" y="0"/>
                </a:lnTo>
                <a:close/>
              </a:path>
            </a:pathLst>
          </a:custGeom>
          <a:solidFill>
            <a:srgbClr val="3D78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177" y="0"/>
                </a:moveTo>
                <a:lnTo>
                  <a:pt x="1017651" y="0"/>
                </a:lnTo>
                <a:lnTo>
                  <a:pt x="0" y="6857995"/>
                </a:lnTo>
                <a:lnTo>
                  <a:pt x="1289177" y="6857995"/>
                </a:lnTo>
                <a:lnTo>
                  <a:pt x="1289177" y="0"/>
                </a:lnTo>
                <a:close/>
              </a:path>
            </a:pathLst>
          </a:custGeom>
          <a:solidFill>
            <a:srgbClr val="C0E2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9272" y="0"/>
            <a:ext cx="1249680" cy="6858000"/>
          </a:xfrm>
          <a:custGeom>
            <a:avLst/>
            <a:gdLst/>
            <a:ahLst/>
            <a:cxnLst/>
            <a:rect l="l" t="t" r="r" b="b"/>
            <a:pathLst>
              <a:path w="1249679" h="6858000">
                <a:moveTo>
                  <a:pt x="1249426" y="0"/>
                </a:moveTo>
                <a:lnTo>
                  <a:pt x="0" y="0"/>
                </a:lnTo>
                <a:lnTo>
                  <a:pt x="1108836" y="6857995"/>
                </a:lnTo>
                <a:lnTo>
                  <a:pt x="1249426" y="6857995"/>
                </a:lnTo>
                <a:lnTo>
                  <a:pt x="1249426" y="0"/>
                </a:lnTo>
                <a:close/>
              </a:path>
            </a:pathLst>
          </a:custGeom>
          <a:solidFill>
            <a:srgbClr val="90C224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480" y="0"/>
                </a:moveTo>
                <a:lnTo>
                  <a:pt x="0" y="3267201"/>
                </a:lnTo>
                <a:lnTo>
                  <a:pt x="1816480" y="3267201"/>
                </a:lnTo>
                <a:lnTo>
                  <a:pt x="1816480" y="0"/>
                </a:lnTo>
                <a:close/>
              </a:path>
            </a:pathLst>
          </a:custGeom>
          <a:solidFill>
            <a:srgbClr val="90C22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1167"/>
            <a:ext cx="448309" cy="2846705"/>
          </a:xfrm>
          <a:custGeom>
            <a:avLst/>
            <a:gdLst/>
            <a:ahLst/>
            <a:cxnLst/>
            <a:rect l="l" t="t" r="r" b="b"/>
            <a:pathLst>
              <a:path w="448309" h="2846704">
                <a:moveTo>
                  <a:pt x="0" y="0"/>
                </a:moveTo>
                <a:lnTo>
                  <a:pt x="0" y="2846704"/>
                </a:lnTo>
                <a:lnTo>
                  <a:pt x="447802" y="2846704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521" y="604469"/>
            <a:ext cx="614095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030046"/>
            <a:ext cx="11607800" cy="211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421" y="50114"/>
            <a:ext cx="2230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Tutorial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77646"/>
            <a:ext cx="9963150" cy="457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Part</a:t>
            </a:r>
            <a:r>
              <a:rPr sz="32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1</a:t>
            </a:r>
            <a:r>
              <a:rPr sz="32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(Sets</a:t>
            </a:r>
            <a:r>
              <a:rPr sz="3200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32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Languages):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5334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1.	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Σ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n,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t}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alphabet.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Σ*(Give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each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string).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alibri"/>
              <a:cs typeface="Calibri"/>
            </a:endParaRPr>
          </a:p>
          <a:p>
            <a:pPr marL="393700" indent="-318135">
              <a:lnSpc>
                <a:spcPct val="100000"/>
              </a:lnSpc>
              <a:buSzPct val="96875"/>
              <a:buAutoNum type="alphaLcParenR"/>
              <a:tabLst>
                <a:tab pos="394335" algn="l"/>
              </a:tabLst>
            </a:pP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150" spc="15" baseline="2513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150" baseline="25132">
              <a:latin typeface="Calibri"/>
              <a:cs typeface="Calibri"/>
            </a:endParaRPr>
          </a:p>
          <a:p>
            <a:pPr marL="506095" indent="-430530">
              <a:lnSpc>
                <a:spcPct val="100000"/>
              </a:lnSpc>
              <a:spcBef>
                <a:spcPts val="2545"/>
              </a:spcBef>
              <a:buSzPct val="96875"/>
              <a:buAutoNum type="alphaLcParenR"/>
              <a:tabLst>
                <a:tab pos="50673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(mn)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150" baseline="25132">
              <a:latin typeface="Calibri"/>
              <a:cs typeface="Calibri"/>
            </a:endParaRPr>
          </a:p>
          <a:p>
            <a:pPr marL="463550" indent="-387985">
              <a:lnSpc>
                <a:spcPct val="100000"/>
              </a:lnSpc>
              <a:spcBef>
                <a:spcPts val="2570"/>
              </a:spcBef>
              <a:buSzPct val="96875"/>
              <a:buAutoNum type="alphaLcParenR"/>
              <a:tabLst>
                <a:tab pos="464184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150" baseline="2513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150" baseline="2513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150" baseline="2513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517980"/>
            <a:ext cx="1061974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775" baseline="-19519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775" spc="382" baseline="-195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{s</a:t>
            </a:r>
            <a:r>
              <a:rPr sz="2775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r>
              <a:rPr sz="2775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75" baseline="25525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2775" spc="419" baseline="255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Cambria Math"/>
                <a:cs typeface="Cambria Math"/>
              </a:rPr>
              <a:t>𝖠</a:t>
            </a:r>
            <a:r>
              <a:rPr sz="2800"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(s=0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s=1)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Cambria Math"/>
                <a:cs typeface="Cambria Math"/>
              </a:rPr>
              <a:t>𝖠</a:t>
            </a:r>
            <a:r>
              <a:rPr sz="2800" spc="7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(t=+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t=-)}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{0,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+,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-}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68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0++0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150" spc="307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00+00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ϵ</a:t>
            </a:r>
            <a:r>
              <a:rPr sz="3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L3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3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100+1256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150" spc="412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3200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1111-1111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ϵ</a:t>
            </a:r>
            <a:r>
              <a:rPr sz="3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L3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517980"/>
            <a:ext cx="10742930" cy="256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4-Give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formal</a:t>
            </a: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describes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3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517980"/>
            <a:ext cx="10742930" cy="256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4-Give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formal</a:t>
            </a:r>
            <a:r>
              <a:rPr sz="3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describes</a:t>
            </a:r>
            <a:r>
              <a:rPr sz="3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3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beginning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758" y="4905832"/>
            <a:ext cx="5647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{ab</a:t>
            </a:r>
            <a:r>
              <a:rPr sz="3150" spc="7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2n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a: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32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ϵ</a:t>
            </a:r>
            <a:r>
              <a:rPr sz="32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sz="3150" spc="7" baseline="25132" dirty="0">
                <a:solidFill>
                  <a:srgbClr val="FF0000"/>
                </a:solidFill>
                <a:latin typeface="Microsoft Sans Serif"/>
                <a:cs typeface="Microsoft Sans Serif"/>
              </a:rPr>
              <a:t>+</a:t>
            </a:r>
            <a:r>
              <a:rPr sz="3150" spc="517" baseline="25132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over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Σ</a:t>
            </a:r>
            <a:r>
              <a:rPr sz="3200" spc="-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{a,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b}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804492"/>
            <a:ext cx="10466705" cy="3081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ts val="3325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5-Consider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 defined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{t,o}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as: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 =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3325"/>
              </a:lnSpc>
            </a:pP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{(to)</a:t>
            </a:r>
            <a:r>
              <a:rPr sz="2775" spc="7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2n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sz="2800" spc="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407670" indent="-344805">
              <a:lnSpc>
                <a:spcPct val="100000"/>
              </a:lnSpc>
              <a:buFont typeface="Microsoft Sans Serif"/>
              <a:buChar char="•"/>
              <a:tabLst>
                <a:tab pos="407670" algn="l"/>
                <a:tab pos="40830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Describe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strings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07670" indent="-344805">
              <a:lnSpc>
                <a:spcPct val="100000"/>
              </a:lnSpc>
              <a:buFont typeface="Microsoft Sans Serif"/>
              <a:buChar char="•"/>
              <a:tabLst>
                <a:tab pos="407670" algn="l"/>
                <a:tab pos="40830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string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belong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L?</a:t>
            </a:r>
            <a:endParaRPr sz="2400">
              <a:latin typeface="Times New Roman"/>
              <a:cs typeface="Times New Roman"/>
            </a:endParaRPr>
          </a:p>
          <a:p>
            <a:pPr marL="874394" lvl="1" indent="-31496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875030" algn="l"/>
                <a:tab pos="1892300" algn="l"/>
                <a:tab pos="3721735" algn="l"/>
                <a:tab pos="558165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ttoo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tototo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c)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ttoto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totototo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1804492"/>
            <a:ext cx="10415905" cy="871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3325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5-Consider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 defined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{t,o}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as: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 =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ts val="3325"/>
              </a:lnSpc>
            </a:pP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{(to)</a:t>
            </a:r>
            <a:r>
              <a:rPr sz="2775" spc="7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2n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sz="2800" spc="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3176479"/>
            <a:ext cx="10857865" cy="12890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5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Describe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strings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15100"/>
              </a:lnSpc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strings,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where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sequence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“to”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repeated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where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even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number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(k=2n).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Examples: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toto,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totototo,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totototototo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4860086"/>
            <a:ext cx="559371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5"/>
              </a:spcBef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belong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L?</a:t>
            </a:r>
            <a:endParaRPr sz="2400">
              <a:latin typeface="Times New Roman"/>
              <a:cs typeface="Times New Roman"/>
            </a:endParaRPr>
          </a:p>
          <a:p>
            <a:pPr marL="823594" lvl="1" indent="-314960">
              <a:lnSpc>
                <a:spcPct val="100000"/>
              </a:lnSpc>
              <a:spcBef>
                <a:spcPts val="434"/>
              </a:spcBef>
              <a:buAutoNum type="alphaLcParenR"/>
              <a:tabLst>
                <a:tab pos="824230" algn="l"/>
                <a:tab pos="36709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ttoo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∉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tototo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ttoto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24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3279" y="5336235"/>
            <a:ext cx="1746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totototo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ϵ</a:t>
            </a:r>
            <a:r>
              <a:rPr sz="24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Part</a:t>
            </a:r>
            <a:r>
              <a:rPr sz="3600" b="1" i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b="1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1</a:t>
            </a:r>
            <a:r>
              <a:rPr sz="3600" b="1" i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(Sets</a:t>
            </a:r>
            <a:r>
              <a:rPr sz="3600" i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and</a:t>
            </a:r>
            <a:r>
              <a:rPr sz="3600" i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Languages):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17980"/>
            <a:ext cx="105822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6-Give a formal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strings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alphabet Σ =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{0} where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string contains a prime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0.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517980"/>
            <a:ext cx="105822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6-Give a formal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strings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alphabet Σ =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{0} where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each string contains a prime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0.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254" y="3961002"/>
            <a:ext cx="76206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{0</a:t>
            </a:r>
            <a:r>
              <a:rPr sz="3150" spc="7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150" spc="-22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| n&gt;2,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ϵ</a:t>
            </a:r>
            <a:r>
              <a:rPr sz="32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N,</a:t>
            </a:r>
            <a:r>
              <a:rPr sz="32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n=</a:t>
            </a:r>
            <a:r>
              <a:rPr sz="32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200" dirty="0">
                <a:solidFill>
                  <a:srgbClr val="FF0000"/>
                </a:solidFill>
                <a:latin typeface="Microsoft Sans Serif"/>
                <a:cs typeface="Microsoft Sans Serif"/>
              </a:rPr>
              <a:t>,</a:t>
            </a:r>
            <a:r>
              <a:rPr sz="32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q=1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q=n,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q,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ϵ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0000"/>
                </a:solidFill>
                <a:latin typeface="Microsoft Sans Serif"/>
                <a:cs typeface="Microsoft Sans Serif"/>
              </a:rPr>
              <a:t>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30046"/>
            <a:ext cx="10279380" cy="4875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7-Determine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given expression is true or false.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16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empty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Ø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lphaLcParenR"/>
            </a:pPr>
            <a:endParaRPr sz="2350">
              <a:latin typeface="Calibri"/>
              <a:cs typeface="Calibri"/>
            </a:endParaRPr>
          </a:p>
          <a:p>
            <a:pPr marL="387350" indent="-375285">
              <a:lnSpc>
                <a:spcPct val="100000"/>
              </a:lnSpc>
              <a:buAutoNum type="alphaLcParenR"/>
              <a:tabLst>
                <a:tab pos="387985" algn="l"/>
              </a:tabLst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mbria Math"/>
                <a:cs typeface="Cambria Math"/>
              </a:rPr>
              <a:t>⊈</a:t>
            </a:r>
            <a:r>
              <a:rPr sz="2800" spc="-3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{ε}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lphaLcParenR"/>
            </a:pPr>
            <a:endParaRPr sz="2700">
              <a:latin typeface="Calibri"/>
              <a:cs typeface="Calibri"/>
            </a:endParaRPr>
          </a:p>
          <a:p>
            <a:pPr marL="353060" indent="-34099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3695" algn="l"/>
              </a:tabLst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ϵ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lphaLcParenR"/>
            </a:pPr>
            <a:endParaRPr sz="275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buFont typeface="Calibri"/>
              <a:buAutoNum type="alphaLcParenR"/>
              <a:tabLst>
                <a:tab pos="360680" algn="l"/>
              </a:tabLst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 </a:t>
            </a:r>
            <a:r>
              <a:rPr sz="2800" spc="-705" dirty="0">
                <a:solidFill>
                  <a:srgbClr val="FFFFFF"/>
                </a:solidFill>
                <a:latin typeface="SimSun-ExtB"/>
                <a:cs typeface="SimSun-ExtB"/>
              </a:rPr>
              <a:t>⊆</a:t>
            </a:r>
            <a:r>
              <a:rPr sz="2800" spc="-190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lphaLcParenR"/>
            </a:pPr>
            <a:endParaRPr sz="2300">
              <a:latin typeface="Calibri"/>
              <a:cs typeface="Calibri"/>
            </a:endParaRPr>
          </a:p>
          <a:p>
            <a:pPr marL="378460" indent="-366395">
              <a:lnSpc>
                <a:spcPct val="100000"/>
              </a:lnSpc>
              <a:buFont typeface="Calibri"/>
              <a:buAutoNum type="alphaLcParenR"/>
              <a:tabLst>
                <a:tab pos="379095" algn="l"/>
              </a:tabLst>
            </a:pP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{ε}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30046"/>
            <a:ext cx="10864215" cy="5119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892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7-Determine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given expression is true or false.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165"/>
              </a:spcBef>
              <a:buAutoNum type="alphaLcParenR"/>
              <a:tabLst>
                <a:tab pos="527685" algn="l"/>
                <a:tab pos="528320" algn="l"/>
                <a:tab pos="500634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empty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Ø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language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True,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Ø</a:t>
            </a:r>
            <a:r>
              <a:rPr sz="24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lphaLcParenR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499"/>
              </a:lnSpc>
              <a:spcBef>
                <a:spcPts val="5"/>
              </a:spcBef>
              <a:buAutoNum type="alphaLcParenR"/>
              <a:tabLst>
                <a:tab pos="409575" algn="l"/>
                <a:tab pos="1668145" algn="l"/>
              </a:tabLst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r>
              <a:rPr sz="28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mbria Math"/>
                <a:cs typeface="Cambria Math"/>
              </a:rPr>
              <a:t>⊈</a:t>
            </a:r>
            <a:r>
              <a:rPr sz="2800" spc="2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{ε}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included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formed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empty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  <a:p>
            <a:pPr marL="353060" indent="-340995">
              <a:lnSpc>
                <a:spcPts val="3320"/>
              </a:lnSpc>
              <a:buAutoNum type="alphaLcParenR"/>
              <a:tabLst>
                <a:tab pos="353695" algn="l"/>
              </a:tabLst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ϵ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one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of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Because,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contain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5"/>
              </a:spcBef>
              <a:buFont typeface="Calibri"/>
              <a:buAutoNum type="alphaLcParenR" startAt="4"/>
              <a:tabLst>
                <a:tab pos="360680" algn="l"/>
                <a:tab pos="1350645" algn="l"/>
              </a:tabLst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705" dirty="0">
                <a:solidFill>
                  <a:srgbClr val="FFFFFF"/>
                </a:solidFill>
                <a:latin typeface="SimSun-ExtB"/>
                <a:cs typeface="SimSun-ExtB"/>
              </a:rPr>
              <a:t>⊆</a:t>
            </a:r>
            <a:r>
              <a:rPr sz="2800" spc="-18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ε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string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not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set.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operator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⊆</a:t>
            </a:r>
            <a:r>
              <a:rPr sz="240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lphaLcParenR" startAt="4"/>
            </a:pPr>
            <a:endParaRPr sz="245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Font typeface="Calibri"/>
              <a:buAutoNum type="alphaLcParenR" startAt="4"/>
              <a:tabLst>
                <a:tab pos="379095" algn="l"/>
              </a:tabLst>
            </a:pP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Ø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{ε}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language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contains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30046"/>
            <a:ext cx="10279380" cy="564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7-Determine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given expression is true or false.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Calibri"/>
              <a:buAutoNum type="alphaLcParenR" startAt="6"/>
              <a:tabLst>
                <a:tab pos="33020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εaεεa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element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{a,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aa,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aaa}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libri"/>
              <a:buAutoNum type="alphaLcParenR" startAt="6"/>
            </a:pPr>
            <a:endParaRPr sz="2850">
              <a:latin typeface="Times New Roman"/>
              <a:cs typeface="Times New Roman"/>
            </a:endParaRPr>
          </a:p>
          <a:p>
            <a:pPr marL="12700" marR="85725">
              <a:lnSpc>
                <a:spcPct val="102200"/>
              </a:lnSpc>
              <a:buFont typeface="Calibri"/>
              <a:buAutoNum type="alphaLcParenR" startAt="6"/>
              <a:tabLst>
                <a:tab pos="37592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solidFill>
                  <a:srgbClr val="FFFFFF"/>
                </a:solidFill>
                <a:latin typeface="Cambria Math"/>
                <a:cs typeface="Cambria Math"/>
              </a:rPr>
              <a:t>ε,</a:t>
            </a:r>
            <a:r>
              <a:rPr sz="28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εε,</a:t>
            </a:r>
            <a:r>
              <a:rPr sz="28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εεε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strings.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lphaLcParenR" startAt="6"/>
            </a:pPr>
            <a:endParaRPr sz="285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Font typeface="Calibri"/>
              <a:buAutoNum type="alphaLcParenR" startAt="6"/>
              <a:tabLst>
                <a:tab pos="406400" algn="l"/>
              </a:tabLst>
            </a:pP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Σ*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alphabet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Σ.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lphaLcParenR" startAt="6"/>
            </a:pPr>
            <a:endParaRPr sz="2950">
              <a:latin typeface="Microsoft Sans Serif"/>
              <a:cs typeface="Microsoft Sans Serif"/>
            </a:endParaRPr>
          </a:p>
          <a:p>
            <a:pPr marL="290195" indent="-278130">
              <a:lnSpc>
                <a:spcPct val="100000"/>
              </a:lnSpc>
              <a:spcBef>
                <a:spcPts val="5"/>
              </a:spcBef>
              <a:buFont typeface="Calibri"/>
              <a:buAutoNum type="alphaLcParenR" startAt="6"/>
              <a:tabLst>
                <a:tab pos="2908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L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ε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AutoNum type="alphaLcParenR" startAt="6"/>
            </a:pPr>
            <a:endParaRPr sz="2950">
              <a:latin typeface="Microsoft Sans Serif"/>
              <a:cs typeface="Microsoft Sans Serif"/>
            </a:endParaRPr>
          </a:p>
          <a:p>
            <a:pPr marL="305435" indent="-293370">
              <a:lnSpc>
                <a:spcPct val="100000"/>
              </a:lnSpc>
              <a:buFont typeface="Calibri"/>
              <a:buAutoNum type="alphaLcParenR" startAt="6"/>
              <a:tabLst>
                <a:tab pos="306070" algn="l"/>
              </a:tabLst>
            </a:pP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Σ*-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Σ*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421" y="50114"/>
            <a:ext cx="2230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Tutorial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877646"/>
            <a:ext cx="9861550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Part</a:t>
            </a:r>
            <a:r>
              <a:rPr sz="32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1</a:t>
            </a:r>
            <a:r>
              <a:rPr sz="32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(Sets</a:t>
            </a:r>
            <a:r>
              <a:rPr sz="3200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32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Languages):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1.	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Σ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n,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t}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alphabet.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Σ*(Give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each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string).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317494"/>
            <a:ext cx="4835525" cy="2466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1185" indent="-515620">
              <a:lnSpc>
                <a:spcPct val="100000"/>
              </a:lnSpc>
              <a:spcBef>
                <a:spcPts val="90"/>
              </a:spcBef>
              <a:buAutoNum type="alphaLcParenR"/>
              <a:tabLst>
                <a:tab pos="591185" algn="l"/>
                <a:tab pos="591820" algn="l"/>
                <a:tab pos="2030095" algn="l"/>
              </a:tabLst>
            </a:pP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150" spc="15" baseline="25132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aaaa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ϵ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Σ*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Calibri"/>
              <a:buAutoNum type="alphaLcParenR"/>
            </a:pPr>
            <a:endParaRPr sz="3100">
              <a:latin typeface="Calibri"/>
              <a:cs typeface="Calibri"/>
            </a:endParaRPr>
          </a:p>
          <a:p>
            <a:pPr marL="506095" indent="-430530">
              <a:lnSpc>
                <a:spcPct val="100000"/>
              </a:lnSpc>
              <a:buAutoNum type="alphaLcParenR"/>
              <a:tabLst>
                <a:tab pos="506730" algn="l"/>
                <a:tab pos="2009139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(mn)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3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mnmnttt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ϵ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Σ*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AutoNum type="alphaLcParenR"/>
            </a:pPr>
            <a:endParaRPr sz="3150">
              <a:latin typeface="Calibri"/>
              <a:cs typeface="Calibri"/>
            </a:endParaRPr>
          </a:p>
          <a:p>
            <a:pPr marL="463550" indent="-38798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4184" algn="l"/>
                <a:tab pos="205486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150" baseline="2513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150" baseline="25132" dirty="0">
                <a:solidFill>
                  <a:srgbClr val="FFFFFF"/>
                </a:solidFill>
                <a:latin typeface="Calibri"/>
                <a:cs typeface="Calibri"/>
              </a:rPr>
              <a:t>5	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mmmyyyyy</a:t>
            </a:r>
            <a:r>
              <a:rPr sz="32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Σ*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30046"/>
            <a:ext cx="10523220" cy="3454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48285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7-Determine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given expression is true or false.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Calibri"/>
              <a:buAutoNum type="alphaLcParenR" startAt="6"/>
              <a:tabLst>
                <a:tab pos="33020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string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εaεεa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element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{a,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aa,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aaa}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True,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εaεεa=aa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lphaLcParenR" startAt="6"/>
            </a:pPr>
            <a:endParaRPr sz="3200">
              <a:latin typeface="Times New Roman"/>
              <a:cs typeface="Times New Roman"/>
            </a:endParaRPr>
          </a:p>
          <a:p>
            <a:pPr marL="12700" marR="329565">
              <a:lnSpc>
                <a:spcPct val="102200"/>
              </a:lnSpc>
              <a:spcBef>
                <a:spcPts val="2515"/>
              </a:spcBef>
              <a:buFont typeface="Calibri"/>
              <a:buAutoNum type="alphaLcParenR" startAt="6"/>
              <a:tabLst>
                <a:tab pos="37592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sz="2800" spc="15" dirty="0">
                <a:solidFill>
                  <a:srgbClr val="FFFFFF"/>
                </a:solidFill>
                <a:latin typeface="Cambria Math"/>
                <a:cs typeface="Cambria Math"/>
              </a:rPr>
              <a:t>ε,</a:t>
            </a:r>
            <a:r>
              <a:rPr sz="2800" spc="-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εε,</a:t>
            </a:r>
            <a:r>
              <a:rPr sz="28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 Math"/>
                <a:cs typeface="Cambria Math"/>
              </a:rPr>
              <a:t>εεε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three </a:t>
            </a:r>
            <a:r>
              <a:rPr sz="2800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strings.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ε=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εε=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εεε,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contains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one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5241137"/>
            <a:ext cx="10861675" cy="821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7205" algn="l"/>
                <a:tab pos="1049020" algn="l"/>
                <a:tab pos="1475740" algn="l"/>
                <a:tab pos="1823720" algn="l"/>
                <a:tab pos="3293110" algn="l"/>
                <a:tab pos="3899535" algn="l"/>
                <a:tab pos="4448175" algn="l"/>
                <a:tab pos="5841365" algn="l"/>
                <a:tab pos="6350635" algn="l"/>
                <a:tab pos="7164705" algn="l"/>
                <a:tab pos="7658734" algn="l"/>
                <a:tab pos="8841740" algn="l"/>
                <a:tab pos="9311005" algn="l"/>
                <a:tab pos="984758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)	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*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	a	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	f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	a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.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ue,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*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ll	the	possible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combinations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symbols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alphabet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Σ.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30046"/>
            <a:ext cx="10859135" cy="2114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842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7-Determine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given expression is true or false.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Justify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r>
              <a:rPr sz="28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ε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L.</a:t>
            </a: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necessarily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itself.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3961003"/>
            <a:ext cx="99733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979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j)</a:t>
            </a:r>
            <a:r>
              <a:rPr sz="28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Σ*-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Σ*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language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we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have: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Σ*-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Σ*=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Ø,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Ø is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426" y="209550"/>
            <a:ext cx="511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90C224"/>
                  </a:solidFill>
                </a:uFill>
              </a:rPr>
              <a:t>Part</a:t>
            </a:r>
            <a:r>
              <a:rPr u="heavy" spc="-35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2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0C224"/>
                  </a:solidFill>
                </a:uFill>
              </a:rPr>
              <a:t>(Finite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Automata)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9644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Exercise</a:t>
            </a:r>
            <a:r>
              <a:rPr sz="3600" i="1" spc="-70" dirty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1: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" y="1998091"/>
            <a:ext cx="1014222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Classify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automata,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or not,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why?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a)	Σ=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4590364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438400"/>
            <a:ext cx="2314955" cy="1705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4626864"/>
            <a:ext cx="515112" cy="8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426" y="209550"/>
            <a:ext cx="511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90C224"/>
                  </a:solidFill>
                </a:uFill>
              </a:rPr>
              <a:t>Part</a:t>
            </a:r>
            <a:r>
              <a:rPr u="heavy" spc="-35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2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0C224"/>
                  </a:solidFill>
                </a:uFill>
              </a:rPr>
              <a:t>(Finite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Automata)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9644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Exercise</a:t>
            </a:r>
            <a:r>
              <a:rPr sz="3600" i="1" spc="-70" dirty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1: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1998091"/>
            <a:ext cx="1014222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Classify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automata,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or not,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why?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a)	Σ=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4102989"/>
            <a:ext cx="601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incorrect,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automaton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states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4865370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5688279"/>
            <a:ext cx="10390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correct.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Σ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symbol a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been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transition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coming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 from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single state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automaton.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286000"/>
            <a:ext cx="2314955" cy="17053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3244" y="4460747"/>
            <a:ext cx="515112" cy="8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426" y="209550"/>
            <a:ext cx="511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90C224"/>
                  </a:solidFill>
                </a:uFill>
              </a:rPr>
              <a:t>Part</a:t>
            </a:r>
            <a:r>
              <a:rPr u="heavy" spc="-35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2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0C224"/>
                  </a:solidFill>
                </a:uFill>
              </a:rPr>
              <a:t>(Finite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Automata)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644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Exercise</a:t>
            </a:r>
            <a:r>
              <a:rPr sz="3600" i="1" spc="-70" dirty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1: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998091"/>
            <a:ext cx="1014222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Classify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automata,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or not,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why?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4255389"/>
            <a:ext cx="83311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d)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438400"/>
            <a:ext cx="685800" cy="533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4088891"/>
            <a:ext cx="26959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626" y="78104"/>
            <a:ext cx="5114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90C224"/>
                  </a:solidFill>
                </a:uFill>
              </a:rPr>
              <a:t>Part</a:t>
            </a:r>
            <a:r>
              <a:rPr u="heavy" spc="-35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2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0C224"/>
                  </a:solidFill>
                </a:uFill>
              </a:rPr>
              <a:t>(Finite</a:t>
            </a:r>
            <a:r>
              <a:rPr u="heavy" spc="-30" dirty="0">
                <a:uFill>
                  <a:solidFill>
                    <a:srgbClr val="90C224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0C224"/>
                  </a:solidFill>
                </a:uFill>
              </a:rPr>
              <a:t>Automata)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2786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Exercise</a:t>
            </a:r>
            <a:r>
              <a:rPr sz="3600" i="1" spc="-70" dirty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sz="3600" i="1" spc="-5" dirty="0">
                <a:solidFill>
                  <a:srgbClr val="90C224"/>
                </a:solidFill>
                <a:latin typeface="Trebuchet MS"/>
                <a:cs typeface="Trebuchet MS"/>
              </a:rPr>
              <a:t>1: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" y="1311909"/>
            <a:ext cx="1014222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Classify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automata,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or not,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why?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2746375"/>
            <a:ext cx="1049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correct,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automaton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non-deterministic.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Σ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symbol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transition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coming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automaton.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" y="4666563"/>
            <a:ext cx="83311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d)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Σ=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{a}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095500"/>
            <a:ext cx="685800" cy="533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495800"/>
            <a:ext cx="2695955" cy="914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2145" y="5673038"/>
            <a:ext cx="8935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correct,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automaton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non-deterministic.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2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don’t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transition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symbol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991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776983"/>
            <a:ext cx="4448556" cy="2095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8300" y="1175765"/>
            <a:ext cx="4256405" cy="228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Let 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consider 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automaton A: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71120" marR="3355340" algn="just">
              <a:lnSpc>
                <a:spcPct val="2001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a)10000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10011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c)1101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3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175765"/>
            <a:ext cx="425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Let 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consider 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automaton 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904488"/>
            <a:ext cx="4448556" cy="2097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1088" y="1960626"/>
            <a:ext cx="5609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8369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a)10000	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Answer:A-1→B-0→E-0→H-0→H-0→H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Accepted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10011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Answer:A-1→B-0→E-0→H-1→I-1→I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Accepted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52169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c)1101	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Answer:A-1→B-1→C-0→D-1→D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accepted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04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1175765"/>
            <a:ext cx="437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1.	Let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consider 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automaton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51" y="3370579"/>
            <a:ext cx="704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Construct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DFA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accepts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Σ=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{0,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1}.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1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Exercise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1175765"/>
            <a:ext cx="6983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1.	Let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automaton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Construct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DFA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accepts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Σ=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{0,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51" y="3918915"/>
            <a:ext cx="552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333" y="3918915"/>
            <a:ext cx="616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751" y="4468114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333" y="4468114"/>
            <a:ext cx="68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751" y="5016753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766" y="5016753"/>
            <a:ext cx="68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51" y="5565749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9522" y="5565749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667000"/>
            <a:ext cx="572566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50114"/>
            <a:ext cx="598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71980"/>
            <a:ext cx="6734175" cy="355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591185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a)	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150" baseline="2513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(01)</a:t>
            </a:r>
            <a:r>
              <a:rPr sz="3150" spc="-15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150" baseline="2513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((00)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150" baseline="2513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50114"/>
            <a:ext cx="598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71980"/>
            <a:ext cx="6978015" cy="355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equivalent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tabLst>
                <a:tab pos="603885" algn="l"/>
                <a:tab pos="4149725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a)	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0011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tabLst>
                <a:tab pos="4036695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(01)</a:t>
            </a:r>
            <a:r>
              <a:rPr sz="3150" spc="-15" baseline="25132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0101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404876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((00)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150" spc="-7" baseline="25132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00001110000111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50114"/>
            <a:ext cx="598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12926"/>
            <a:ext cx="730885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 marL="63500" marR="43180">
              <a:lnSpc>
                <a:spcPct val="199400"/>
              </a:lnSpc>
              <a:spcBef>
                <a:spcPts val="5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a)L</a:t>
            </a:r>
            <a:r>
              <a:rPr sz="3150" baseline="-1984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7" baseline="-198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{a</a:t>
            </a:r>
            <a:r>
              <a:rPr sz="3150" spc="7" baseline="25132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3150" spc="7" baseline="2513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 ϵ N </a:t>
            </a:r>
            <a:r>
              <a:rPr sz="3200" spc="55" dirty="0">
                <a:solidFill>
                  <a:srgbClr val="FFFFFF"/>
                </a:solidFill>
                <a:latin typeface="Cambria Math"/>
                <a:cs typeface="Cambria Math"/>
              </a:rPr>
              <a:t>𝖠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 ϵ N}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Σ = {a,b}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150" spc="30" baseline="-1984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628769"/>
            <a:ext cx="15290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1535" y="4628769"/>
            <a:ext cx="12547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aaab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589" y="4628769"/>
            <a:ext cx="181228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aabbaaa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50114"/>
            <a:ext cx="598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212926"/>
            <a:ext cx="730885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 marL="63500" marR="43180">
              <a:lnSpc>
                <a:spcPct val="199400"/>
              </a:lnSpc>
              <a:spcBef>
                <a:spcPts val="5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a)L</a:t>
            </a:r>
            <a:r>
              <a:rPr sz="3150" baseline="-1984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150" spc="7" baseline="-198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{a</a:t>
            </a:r>
            <a:r>
              <a:rPr sz="3150" spc="7" baseline="25132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3150" spc="7" baseline="25132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 ϵ N </a:t>
            </a:r>
            <a:r>
              <a:rPr sz="3200" spc="55" dirty="0">
                <a:solidFill>
                  <a:srgbClr val="FFFFFF"/>
                </a:solidFill>
                <a:latin typeface="Cambria Math"/>
                <a:cs typeface="Cambria Math"/>
              </a:rPr>
              <a:t>𝖠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 ϵ N}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Σ = {a,b}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150" spc="30" baseline="-1984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" y="4631816"/>
            <a:ext cx="2327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a)aaabaa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ϵ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535" y="4631816"/>
            <a:ext cx="21602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70660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aaab	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ϵ</a:t>
            </a:r>
            <a:r>
              <a:rPr sz="3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0023" y="4631816"/>
            <a:ext cx="29044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82164" algn="l"/>
              </a:tabLst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aabbaaa	</a:t>
            </a:r>
            <a:r>
              <a:rPr sz="3200" spc="-10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L1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517980"/>
            <a:ext cx="7397750" cy="3507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marL="1886585">
              <a:lnSpc>
                <a:spcPts val="1510"/>
              </a:lnSpc>
            </a:pPr>
            <a:r>
              <a:rPr sz="1900" spc="9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  <a:p>
            <a:pPr marL="63500">
              <a:lnSpc>
                <a:spcPts val="3070"/>
              </a:lnSpc>
              <a:tabLst>
                <a:tab pos="217297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150" spc="419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{</a:t>
            </a:r>
            <a:r>
              <a:rPr sz="3200" spc="85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3450" spc="127" baseline="28985" dirty="0">
                <a:solidFill>
                  <a:srgbClr val="FFFFFF"/>
                </a:solidFill>
                <a:latin typeface="Cambria Math"/>
                <a:cs typeface="Cambria Math"/>
              </a:rPr>
              <a:t>𝑛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sz="3200" spc="1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150" baseline="25132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}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{a}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1529715" algn="l"/>
                <a:tab pos="436499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aaaaaa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aaaaa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00" y="1517980"/>
            <a:ext cx="7397750" cy="3510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Calibri"/>
              <a:cs typeface="Calibri"/>
            </a:endParaRPr>
          </a:p>
          <a:p>
            <a:pPr marL="1886585">
              <a:lnSpc>
                <a:spcPts val="1510"/>
              </a:lnSpc>
            </a:pPr>
            <a:r>
              <a:rPr sz="1900" spc="9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  <a:p>
            <a:pPr marL="63500">
              <a:lnSpc>
                <a:spcPts val="3070"/>
              </a:lnSpc>
              <a:tabLst>
                <a:tab pos="217297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150" spc="419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{</a:t>
            </a:r>
            <a:r>
              <a:rPr sz="3200" spc="85" dirty="0">
                <a:solidFill>
                  <a:srgbClr val="FFFFFF"/>
                </a:solidFill>
                <a:latin typeface="Cambria Math"/>
                <a:cs typeface="Cambria Math"/>
              </a:rPr>
              <a:t>𝑎</a:t>
            </a:r>
            <a:r>
              <a:rPr sz="3450" spc="127" baseline="28985" dirty="0">
                <a:solidFill>
                  <a:srgbClr val="FFFFFF"/>
                </a:solidFill>
                <a:latin typeface="Cambria Math"/>
                <a:cs typeface="Cambria Math"/>
              </a:rPr>
              <a:t>𝑛	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 Math"/>
                <a:cs typeface="Cambria Math"/>
              </a:rPr>
              <a:t>n</a:t>
            </a:r>
            <a:r>
              <a:rPr sz="3200" spc="1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150" baseline="25132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}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3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{a}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1120775" algn="l"/>
                <a:tab pos="1925955" algn="l"/>
                <a:tab pos="491363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ϵ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L2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aaaaaa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aaaa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mbria Math"/>
                <a:cs typeface="Cambria Math"/>
              </a:rPr>
              <a:t>∉</a:t>
            </a:r>
            <a:r>
              <a:rPr sz="32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1" y="211328"/>
            <a:ext cx="598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Part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1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spc="-5" dirty="0"/>
              <a:t>(Sets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Languages):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1517980"/>
            <a:ext cx="10087610" cy="246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languages: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14224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c)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775" baseline="-19519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775" spc="382" baseline="-195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{s</a:t>
            </a:r>
            <a:r>
              <a:rPr sz="2775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r>
              <a:rPr sz="2775" baseline="25525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ϵ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775" baseline="25525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2775" spc="419" baseline="255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Cambria Math"/>
                <a:cs typeface="Cambria Math"/>
              </a:rPr>
              <a:t>𝖠</a:t>
            </a:r>
            <a:r>
              <a:rPr sz="2800" spc="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(s=0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s=1)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Cambria Math"/>
                <a:cs typeface="Cambria Math"/>
              </a:rPr>
              <a:t>𝖠</a:t>
            </a:r>
            <a:r>
              <a:rPr sz="2800" spc="7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(t=+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t=-)}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Σ</a:t>
            </a:r>
            <a:r>
              <a:rPr sz="2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{0,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+,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-}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the following strings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belong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150" baseline="-1984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936312"/>
            <a:ext cx="13017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a)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0++0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6191" y="4936312"/>
            <a:ext cx="15093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00+00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5725" y="4936312"/>
            <a:ext cx="20351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2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125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328" y="4936312"/>
            <a:ext cx="21901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200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111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1111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1800</Words>
  <Application>Microsoft Office PowerPoint</Application>
  <PresentationFormat>Widescreen</PresentationFormat>
  <Paragraphs>224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SimSun-ExtB</vt:lpstr>
      <vt:lpstr>Arial MT</vt:lpstr>
      <vt:lpstr>Calibri</vt:lpstr>
      <vt:lpstr>Cambria Math</vt:lpstr>
      <vt:lpstr>Microsoft Sans Serif</vt:lpstr>
      <vt:lpstr>Times New Roman</vt:lpstr>
      <vt:lpstr>Trebuchet MS</vt:lpstr>
      <vt:lpstr>Office Theme</vt:lpstr>
      <vt:lpstr>Tutorial 2</vt:lpstr>
      <vt:lpstr>Tutorial 2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PowerPoint Presentation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1 (Sets and Languages):</vt:lpstr>
      <vt:lpstr>Part 2 (Finite Automata)</vt:lpstr>
      <vt:lpstr>Part 2 (Finite Automata)</vt:lpstr>
      <vt:lpstr>Part 2 (Finite Automata)</vt:lpstr>
      <vt:lpstr>Part 2 (Finite Automata)</vt:lpstr>
      <vt:lpstr>Exercise 2</vt:lpstr>
      <vt:lpstr>Exercise 2</vt:lpstr>
      <vt:lpstr>Exercise 2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Karim Salim</dc:creator>
  <cp:lastModifiedBy>Karim Salim</cp:lastModifiedBy>
  <cp:revision>3</cp:revision>
  <dcterms:created xsi:type="dcterms:W3CDTF">2021-11-02T09:46:32Z</dcterms:created>
  <dcterms:modified xsi:type="dcterms:W3CDTF">2021-11-02T09:52:22Z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2021-11-02T00:00:00Z</vt:filetime>
  </property>
</Properties>
</file>