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74" r:id="rId8"/>
    <p:sldId id="262" r:id="rId9"/>
    <p:sldId id="264" r:id="rId10"/>
    <p:sldId id="265" r:id="rId11"/>
    <p:sldId id="277" r:id="rId12"/>
    <p:sldId id="278" r:id="rId13"/>
    <p:sldId id="270" r:id="rId14"/>
    <p:sldId id="271" r:id="rId15"/>
    <p:sldId id="266" r:id="rId16"/>
    <p:sldId id="267" r:id="rId17"/>
    <p:sldId id="268" r:id="rId18"/>
    <p:sldId id="269" r:id="rId19"/>
    <p:sldId id="272" r:id="rId20"/>
    <p:sldId id="273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4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1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627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8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92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33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5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3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0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9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3AA913-AF7B-4017-9812-5CD3DEC1D32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034F06-8C57-4AD9-937F-B0340A87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1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5jKrLoTcmD" TargetMode="External"/><Relationship Id="rId2" Type="http://schemas.openxmlformats.org/officeDocument/2006/relationships/hyperlink" Target="https://t.co/HGTEQMJr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.co/Bm4XpXBswG" TargetMode="External"/><Relationship Id="rId4" Type="http://schemas.openxmlformats.org/officeDocument/2006/relationships/hyperlink" Target="https://t.co/4GCOdVeiqv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EpbiTO9GHs" TargetMode="External"/><Relationship Id="rId2" Type="http://schemas.openxmlformats.org/officeDocument/2006/relationships/hyperlink" Target="https://t.co/ROEFRLY7j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4GCOdVeiqv" TargetMode="External"/><Relationship Id="rId2" Type="http://schemas.openxmlformats.org/officeDocument/2006/relationships/hyperlink" Target="https://t.co/HGTEQMJr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co/Bm4XpXBswG" TargetMode="External"/><Relationship Id="rId5" Type="http://schemas.openxmlformats.org/officeDocument/2006/relationships/hyperlink" Target="https://t.co/5jKrLoTcmD" TargetMode="External"/><Relationship Id="rId4" Type="http://schemas.openxmlformats.org/officeDocument/2006/relationships/hyperlink" Target="https://t.co/JTq9VefLWZ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EpbiTO9GHs" TargetMode="External"/><Relationship Id="rId2" Type="http://schemas.openxmlformats.org/officeDocument/2006/relationships/hyperlink" Target="https://t.co/ROEFRLY7j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5jKrLoTcmD" TargetMode="External"/><Relationship Id="rId2" Type="http://schemas.openxmlformats.org/officeDocument/2006/relationships/hyperlink" Target="https://t.co/HGTEQMJr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co/4GCOdVeiqv" TargetMode="External"/><Relationship Id="rId5" Type="http://schemas.openxmlformats.org/officeDocument/2006/relationships/hyperlink" Target="https://t.co/EpbiTO9GHs" TargetMode="External"/><Relationship Id="rId4" Type="http://schemas.openxmlformats.org/officeDocument/2006/relationships/hyperlink" Target="https://t.co/Bm4XpXBsw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ROEFRLY7jP" TargetMode="External"/><Relationship Id="rId2" Type="http://schemas.openxmlformats.org/officeDocument/2006/relationships/hyperlink" Target="https://t.co/JTq9VefLWZ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Tweets Classification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40473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NLP: Text Classification</a:t>
            </a:r>
          </a:p>
          <a:p>
            <a:pPr algn="l"/>
            <a:r>
              <a:rPr lang="en-US" sz="2400" dirty="0" smtClean="0"/>
              <a:t>Karim Mohamed</a:t>
            </a:r>
          </a:p>
          <a:p>
            <a:pPr algn="l"/>
            <a:r>
              <a:rPr lang="en-US" sz="2400" dirty="0" smtClean="0"/>
              <a:t>Omar </a:t>
            </a:r>
            <a:r>
              <a:rPr lang="en-US" sz="2400" dirty="0" err="1" smtClean="0"/>
              <a:t>Merghany</a:t>
            </a: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1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06911"/>
          </a:xfrm>
        </p:spPr>
        <p:txBody>
          <a:bodyPr/>
          <a:lstStyle/>
          <a:p>
            <a:r>
              <a:rPr lang="en-US" b="1" dirty="0" smtClean="0"/>
              <a:t>Classifiers’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865" y="2543680"/>
            <a:ext cx="3660912" cy="3318936"/>
          </a:xfrm>
        </p:spPr>
        <p:txBody>
          <a:bodyPr/>
          <a:lstStyle/>
          <a:p>
            <a:r>
              <a:rPr lang="en-US" dirty="0" smtClean="0"/>
              <a:t>Naïve Bayes </a:t>
            </a:r>
            <a:r>
              <a:rPr lang="en-US" dirty="0"/>
              <a:t>accuracy: </a:t>
            </a:r>
            <a:r>
              <a:rPr lang="en-US" dirty="0" smtClean="0"/>
              <a:t>83.0</a:t>
            </a:r>
            <a:endParaRPr lang="en-US" dirty="0"/>
          </a:p>
          <a:p>
            <a:r>
              <a:rPr lang="en-US" dirty="0" smtClean="0"/>
              <a:t>Linear SVM classifier </a:t>
            </a:r>
            <a:r>
              <a:rPr lang="en-US" dirty="0"/>
              <a:t>accuracy: </a:t>
            </a:r>
            <a:r>
              <a:rPr lang="en-US" dirty="0" smtClean="0"/>
              <a:t>88.0</a:t>
            </a:r>
            <a:endParaRPr lang="en-US" dirty="0"/>
          </a:p>
          <a:p>
            <a:r>
              <a:rPr lang="en-US" dirty="0" smtClean="0"/>
              <a:t>MNB classifier </a:t>
            </a:r>
            <a:r>
              <a:rPr lang="en-US" dirty="0"/>
              <a:t>accuracy: </a:t>
            </a:r>
            <a:r>
              <a:rPr lang="en-US" dirty="0" smtClean="0"/>
              <a:t>84.0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83" y="2380890"/>
            <a:ext cx="6081623" cy="370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Set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291" y="2520188"/>
            <a:ext cx="9601200" cy="11840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91" y="4212116"/>
            <a:ext cx="8924925" cy="1228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0996" y="3847381"/>
            <a:ext cx="20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539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117" y="2700068"/>
            <a:ext cx="138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MNB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1254" y="4137804"/>
            <a:ext cx="138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543" y="2989240"/>
            <a:ext cx="8934450" cy="122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543" y="4742641"/>
            <a:ext cx="9305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3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52685"/>
          </a:xfrm>
        </p:spPr>
        <p:txBody>
          <a:bodyPr/>
          <a:lstStyle/>
          <a:p>
            <a:r>
              <a:rPr lang="en-US" b="1" dirty="0" smtClean="0"/>
              <a:t>Test Sample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" r="2355"/>
          <a:stretch/>
        </p:blipFill>
        <p:spPr>
          <a:xfrm>
            <a:off x="1484243" y="2027583"/>
            <a:ext cx="8719932" cy="3874259"/>
          </a:xfrm>
        </p:spPr>
      </p:pic>
    </p:spTree>
    <p:extLst>
      <p:ext uri="{BB962C8B-B14F-4D97-AF65-F5344CB8AC3E}">
        <p14:creationId xmlns:p14="http://schemas.microsoft.com/office/powerpoint/2010/main" val="30638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39433"/>
          </a:xfrm>
        </p:spPr>
        <p:txBody>
          <a:bodyPr/>
          <a:lstStyle/>
          <a:p>
            <a:r>
              <a:rPr lang="en-US" b="1" dirty="0"/>
              <a:t>Test 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45" y="2146853"/>
            <a:ext cx="8057320" cy="37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96349"/>
            <a:ext cx="9601196" cy="821636"/>
          </a:xfrm>
        </p:spPr>
        <p:txBody>
          <a:bodyPr/>
          <a:lstStyle/>
          <a:p>
            <a:r>
              <a:rPr lang="en-US" b="1" dirty="0" smtClean="0"/>
              <a:t>Naïve Bayes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890188"/>
              </p:ext>
            </p:extLst>
          </p:nvPr>
        </p:nvGraphicFramePr>
        <p:xfrm>
          <a:off x="1295400" y="1325018"/>
          <a:ext cx="96012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148"/>
                <a:gridCol w="75570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13604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Our high level delegation is on the way back from China where they had long meetings with Chinese leaders and </a:t>
                      </a:r>
                      <a:r>
                        <a:rPr lang="en-US" dirty="0" err="1" smtClean="0"/>
                        <a:t>busin</a:t>
                      </a:r>
                      <a:r>
                        <a:rPr lang="en-US" dirty="0" smtClean="0"/>
                        <a:t>… </a:t>
                      </a:r>
                      <a:r>
                        <a:rPr lang="en-US" dirty="0" smtClean="0">
                          <a:hlinkClick r:id="rId2"/>
                        </a:rPr>
                        <a:t>https://t.co/HGTEQMJrPG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JUST OUT: 3.9% Unemployment. 4% is Broken! In the meantime, WITCH HUNT!</a:t>
                      </a:r>
                      <a:endParaRPr lang="en-US" dirty="0"/>
                    </a:p>
                  </a:txBody>
                  <a:tcPr/>
                </a:tc>
              </a:tr>
              <a:tr h="322449">
                <a:tc>
                  <a:txBody>
                    <a:bodyPr/>
                    <a:lstStyle/>
                    <a:p>
                      <a:r>
                        <a:rPr lang="en-US" dirty="0" smtClean="0"/>
                        <a:t>Entertainment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1002"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Politics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Just returned home to the beautiful White House, from Dallas, where the Arena was packed to the rafters with the gr… </a:t>
                      </a:r>
                      <a:r>
                        <a:rPr lang="en-US" dirty="0" smtClean="0">
                          <a:hlinkClick r:id="rId3"/>
                        </a:rPr>
                        <a:t>https://t.co/5jKrLoTcmD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 want to thank all of our friends and patriots at the @NRA. We will never fail, and we will always protect your Se… </a:t>
                      </a:r>
                      <a:r>
                        <a:rPr lang="en-US" dirty="0" smtClean="0">
                          <a:hlinkClick r:id="rId4"/>
                        </a:rPr>
                        <a:t>https://t.co/4GCOdVeiqv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We are going to demand Congress secure the border in the upcoming CR. Illegal immigration must end!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Democrats and liberals in Congress want to disarm law-abiding Americans at the same time they are releasing </a:t>
                      </a:r>
                      <a:r>
                        <a:rPr lang="en-US" dirty="0" err="1" smtClean="0"/>
                        <a:t>dangero</a:t>
                      </a:r>
                      <a:r>
                        <a:rPr lang="en-US" dirty="0" smtClean="0"/>
                        <a:t>… </a:t>
                      </a:r>
                      <a:r>
                        <a:rPr lang="en-US" dirty="0" smtClean="0">
                          <a:hlinkClick r:id="rId5"/>
                        </a:rPr>
                        <a:t>https://t.co/Bm4XpXBswG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Going to Dallas (the GREAT State of Texas) today. Leaving soon!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9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24964"/>
          </a:xfrm>
        </p:spPr>
        <p:txBody>
          <a:bodyPr/>
          <a:lstStyle/>
          <a:p>
            <a:r>
              <a:rPr lang="en-US" b="1" dirty="0" smtClean="0"/>
              <a:t>Naïve Bayes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14628"/>
              </p:ext>
            </p:extLst>
          </p:nvPr>
        </p:nvGraphicFramePr>
        <p:xfrm>
          <a:off x="1295400" y="2557463"/>
          <a:ext cx="96012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17"/>
                <a:gridCol w="77425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All of us here today are united by the same timeless values. We believe that our liberty is a gift from our creator… https://t.co/JTq9VefLWZ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Thank you Cleveland, Ohio! </a:t>
                      </a:r>
                      <a:r>
                        <a:rPr lang="en-US" dirty="0" smtClean="0">
                          <a:hlinkClick r:id="rId2"/>
                        </a:rPr>
                        <a:t>https://t.co/ROEFRLY7jP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Great book just out by very successful businessman @</a:t>
                      </a:r>
                      <a:r>
                        <a:rPr lang="en-US" dirty="0" err="1" smtClean="0"/>
                        <a:t>AndyPuzder</a:t>
                      </a:r>
                      <a:r>
                        <a:rPr lang="en-US" dirty="0" smtClean="0"/>
                        <a:t>. Always known as somebody who knows how to win, “Cap… </a:t>
                      </a:r>
                      <a:r>
                        <a:rPr lang="en-US" dirty="0" smtClean="0">
                          <a:hlinkClick r:id="rId3"/>
                        </a:rPr>
                        <a:t>https://t.co/EpbiTO9GHs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6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91604"/>
            <a:ext cx="9601196" cy="793659"/>
          </a:xfrm>
        </p:spPr>
        <p:txBody>
          <a:bodyPr/>
          <a:lstStyle/>
          <a:p>
            <a:r>
              <a:rPr lang="en-US" b="1" dirty="0" smtClean="0"/>
              <a:t>SVM</a:t>
            </a:r>
            <a:endParaRPr lang="en-US" b="1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053163"/>
              </p:ext>
            </p:extLst>
          </p:nvPr>
        </p:nvGraphicFramePr>
        <p:xfrm>
          <a:off x="1295398" y="1219003"/>
          <a:ext cx="96012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148"/>
                <a:gridCol w="75570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13604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Our high level delegation is on the way back from China where they had long meetings with Chinese leaders and </a:t>
                      </a:r>
                      <a:r>
                        <a:rPr lang="en-US" dirty="0" err="1" smtClean="0"/>
                        <a:t>busin</a:t>
                      </a:r>
                      <a:r>
                        <a:rPr lang="en-US" dirty="0" smtClean="0"/>
                        <a:t>… </a:t>
                      </a:r>
                      <a:r>
                        <a:rPr lang="en-US" dirty="0" smtClean="0">
                          <a:hlinkClick r:id="rId2"/>
                        </a:rPr>
                        <a:t>https://t.co/HGTEQMJrPG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JUST OUT: 3.9% Unemployment. 4% is Broken! In the meantime, WITCH HUNT!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 want to thank all of our friends and patriots at the @NRA. We will never fail, and we will always protect your Se… </a:t>
                      </a:r>
                      <a:r>
                        <a:rPr lang="en-US" dirty="0" smtClean="0">
                          <a:hlinkClick r:id="rId3"/>
                        </a:rPr>
                        <a:t>https://t.co/4GCOdVeiqv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22449">
                <a:tc>
                  <a:txBody>
                    <a:bodyPr/>
                    <a:lstStyle/>
                    <a:p>
                      <a:r>
                        <a:rPr lang="en-US" dirty="0" smtClean="0"/>
                        <a:t>Entertainment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1002"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All of us here today are united by the same timeless values. We believe that our liberty is a gift from our creator… </a:t>
                      </a:r>
                      <a:r>
                        <a:rPr lang="en-US" dirty="0" smtClean="0">
                          <a:hlinkClick r:id="rId4"/>
                        </a:rPr>
                        <a:t>https://t.co/JTq9VefLWZ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Politics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Just returned home to the beautiful White House, from Dallas, where the Arena was packed to the rafters with the gr… </a:t>
                      </a:r>
                      <a:r>
                        <a:rPr lang="en-US" dirty="0" smtClean="0">
                          <a:hlinkClick r:id="rId5"/>
                        </a:rPr>
                        <a:t>https://t.co/5jKrLoTcmD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We are going to demand Congress secure the border in the upcoming CR. Illegal immigration must end!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Democrats and liberals in Congress want to disarm law-abiding Americans at the same time they are releasing </a:t>
                      </a:r>
                      <a:r>
                        <a:rPr lang="en-US" dirty="0" err="1" smtClean="0"/>
                        <a:t>dangero</a:t>
                      </a:r>
                      <a:r>
                        <a:rPr lang="en-US" dirty="0" smtClean="0"/>
                        <a:t>… </a:t>
                      </a:r>
                      <a:r>
                        <a:rPr lang="en-US" dirty="0" smtClean="0">
                          <a:hlinkClick r:id="rId6"/>
                        </a:rPr>
                        <a:t>https://t.co/Bm4XpXBswG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2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18946"/>
          </a:xfrm>
        </p:spPr>
        <p:txBody>
          <a:bodyPr/>
          <a:lstStyle/>
          <a:p>
            <a:r>
              <a:rPr lang="en-US" b="1" dirty="0" smtClean="0"/>
              <a:t>SVM</a:t>
            </a:r>
            <a:endParaRPr lang="en-US" b="1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942886"/>
              </p:ext>
            </p:extLst>
          </p:nvPr>
        </p:nvGraphicFramePr>
        <p:xfrm>
          <a:off x="1295400" y="2530959"/>
          <a:ext cx="96012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383"/>
                <a:gridCol w="764981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Going to Dallas (the GREAT State of Texas) today. Leaving soon!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Thank you Cleveland, Ohio! </a:t>
                      </a:r>
                      <a:r>
                        <a:rPr lang="en-US" dirty="0" smtClean="0">
                          <a:hlinkClick r:id="rId2"/>
                        </a:rPr>
                        <a:t>https://t.co/ROEFRLY7jP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Great book just out by very successful businessman @</a:t>
                      </a:r>
                      <a:r>
                        <a:rPr lang="en-US" dirty="0" err="1" smtClean="0"/>
                        <a:t>AndyPuzder</a:t>
                      </a:r>
                      <a:r>
                        <a:rPr lang="en-US" dirty="0" smtClean="0"/>
                        <a:t>. Always known as somebody who knows how to win, “Cap… </a:t>
                      </a:r>
                      <a:r>
                        <a:rPr lang="en-US" dirty="0" smtClean="0">
                          <a:hlinkClick r:id="rId3"/>
                        </a:rPr>
                        <a:t>https://t.co/EpbiTO9GHs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98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17093"/>
            <a:ext cx="9601196" cy="555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MNB</a:t>
            </a:r>
            <a:endParaRPr lang="en-US" b="1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475262"/>
              </p:ext>
            </p:extLst>
          </p:nvPr>
        </p:nvGraphicFramePr>
        <p:xfrm>
          <a:off x="1295398" y="1219004"/>
          <a:ext cx="9601200" cy="495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148"/>
                <a:gridCol w="7557052"/>
              </a:tblGrid>
              <a:tr h="357314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61271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Our high level delegation is on the way back from China where they had long meetings with Chinese leaders and </a:t>
                      </a:r>
                      <a:r>
                        <a:rPr lang="en-US" dirty="0" err="1" smtClean="0"/>
                        <a:t>busin</a:t>
                      </a:r>
                      <a:r>
                        <a:rPr lang="en-US" dirty="0" smtClean="0"/>
                        <a:t>… </a:t>
                      </a:r>
                      <a:r>
                        <a:rPr lang="en-US" dirty="0" smtClean="0">
                          <a:hlinkClick r:id="rId2"/>
                        </a:rPr>
                        <a:t>https://t.co/HGTEQMJrPG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JUST OUT: 3.9% Unemployment. 4% is Broken! In the meantime, WITCH HUNT!</a:t>
                      </a:r>
                      <a:endParaRPr lang="en-US" dirty="0"/>
                    </a:p>
                  </a:txBody>
                  <a:tcPr/>
                </a:tc>
              </a:tr>
              <a:tr h="357314">
                <a:tc>
                  <a:txBody>
                    <a:bodyPr/>
                    <a:lstStyle/>
                    <a:p>
                      <a:r>
                        <a:rPr lang="en-US" dirty="0" smtClean="0"/>
                        <a:t>Entertainment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7314"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</a:txBody>
                  <a:tcPr/>
                </a:tc>
              </a:tr>
              <a:tr h="2670286">
                <a:tc>
                  <a:txBody>
                    <a:bodyPr/>
                    <a:lstStyle/>
                    <a:p>
                      <a:r>
                        <a:rPr lang="en-US" dirty="0" smtClean="0"/>
                        <a:t>Politics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Just returned home to the beautiful White House, from Dallas, where the Arena was packed to the rafters with the gr… </a:t>
                      </a:r>
                      <a:r>
                        <a:rPr lang="en-US" sz="1400" dirty="0" smtClean="0">
                          <a:hlinkClick r:id="rId3"/>
                        </a:rPr>
                        <a:t>https://t.co/5jKrLoTcmD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We are going to demand Congress secure the border in the upcoming CR. Illegal immigration must end!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Democrats and liberals in Congress want to disarm law-abiding Americans at the same time they are releasing </a:t>
                      </a:r>
                      <a:r>
                        <a:rPr lang="en-US" sz="1400" dirty="0" err="1" smtClean="0"/>
                        <a:t>dangero</a:t>
                      </a:r>
                      <a:r>
                        <a:rPr lang="en-US" sz="1400" dirty="0" smtClean="0"/>
                        <a:t>… </a:t>
                      </a:r>
                      <a:r>
                        <a:rPr lang="en-US" sz="1400" dirty="0" smtClean="0">
                          <a:hlinkClick r:id="rId4"/>
                        </a:rPr>
                        <a:t>https://t.co/Bm4XpXBswG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Great book just out by very successful businessman @</a:t>
                      </a:r>
                      <a:r>
                        <a:rPr lang="en-US" sz="1400" dirty="0" err="1" smtClean="0"/>
                        <a:t>AndyPuzder</a:t>
                      </a:r>
                      <a:r>
                        <a:rPr lang="en-US" sz="1400" dirty="0" smtClean="0"/>
                        <a:t>. Always known as somebody who knows how to win, “Cap… </a:t>
                      </a:r>
                      <a:r>
                        <a:rPr lang="en-US" sz="1400" dirty="0" smtClean="0">
                          <a:hlinkClick r:id="rId5"/>
                        </a:rPr>
                        <a:t>https://t.co/EpbiTO9GHs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I want to thank all of our friends and patriots at the @NRA. We will never fail, and we will always protect your Se… </a:t>
                      </a:r>
                      <a:r>
                        <a:rPr lang="en-US" sz="1400" dirty="0" smtClean="0">
                          <a:hlinkClick r:id="rId6"/>
                        </a:rPr>
                        <a:t>https://t.co/4GCOdVeiqv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Going to Dallas (the GREAT State of Texas) today. Leaving soon!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5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38400"/>
            <a:ext cx="8312425" cy="383503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Applications</a:t>
            </a:r>
          </a:p>
          <a:p>
            <a:r>
              <a:rPr lang="en-US" b="1" dirty="0" smtClean="0"/>
              <a:t>Problem </a:t>
            </a:r>
            <a:r>
              <a:rPr lang="en-US" b="1" dirty="0"/>
              <a:t>Statement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Dataset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Proposed Solution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Results</a:t>
            </a:r>
          </a:p>
          <a:p>
            <a:r>
              <a:rPr lang="en-US" b="1" dirty="0" smtClean="0"/>
              <a:t>Classifiers’ Comparison</a:t>
            </a:r>
          </a:p>
          <a:p>
            <a:r>
              <a:rPr lang="en-US" b="1" dirty="0" smtClean="0"/>
              <a:t>Discussion</a:t>
            </a:r>
          </a:p>
          <a:p>
            <a:r>
              <a:rPr lang="en-US" b="1" dirty="0" smtClean="0"/>
              <a:t>How to Improve the Accuracy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MNB</a:t>
            </a:r>
            <a:endParaRPr lang="en-US" b="1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8638"/>
              </p:ext>
            </p:extLst>
          </p:nvPr>
        </p:nvGraphicFramePr>
        <p:xfrm>
          <a:off x="1295400" y="2557463"/>
          <a:ext cx="9601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887"/>
                <a:gridCol w="76233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All of us here today are united by the same timeless values. We believe that our liberty is a gift from our creator… </a:t>
                      </a:r>
                      <a:r>
                        <a:rPr lang="en-US" dirty="0" smtClean="0">
                          <a:hlinkClick r:id="rId2"/>
                        </a:rPr>
                        <a:t>https://t.co/JTq9VefLWZ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Thank you Cleveland, Ohio! </a:t>
                      </a:r>
                      <a:r>
                        <a:rPr lang="en-US" dirty="0" smtClean="0">
                          <a:hlinkClick r:id="rId3"/>
                        </a:rPr>
                        <a:t>https://t.co/ROEFRLY7jP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9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and Hidden Meaning</a:t>
            </a:r>
          </a:p>
          <a:p>
            <a:r>
              <a:rPr lang="en-US" dirty="0" smtClean="0"/>
              <a:t>Domain of the training data was different than the test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Trump is bad example for testing </a:t>
            </a:r>
            <a:r>
              <a:rPr lang="en-US" dirty="0" err="1" smtClean="0"/>
              <a:t>xD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8"/>
          <a:stretch/>
        </p:blipFill>
        <p:spPr>
          <a:xfrm>
            <a:off x="6581954" y="4216400"/>
            <a:ext cx="153837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improve Accuracy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Using Neural Nets to consider the context and try to understand the semantics</a:t>
            </a:r>
          </a:p>
          <a:p>
            <a:r>
              <a:rPr lang="en-US" dirty="0" smtClean="0"/>
              <a:t>Add Lexicon for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Classification is </a:t>
            </a:r>
            <a:r>
              <a:rPr lang="en-US" dirty="0"/>
              <a:t>mainly about how to assign each text to a specific class or category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Spam and non-spam mail classification</a:t>
            </a:r>
          </a:p>
          <a:p>
            <a:r>
              <a:rPr lang="en-US" dirty="0" smtClean="0"/>
              <a:t>Multiple classes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Twitter </a:t>
            </a:r>
            <a:r>
              <a:rPr lang="en-US" dirty="0"/>
              <a:t>has become as much of a news media as a social network, and much research has </a:t>
            </a:r>
            <a:r>
              <a:rPr lang="en-US" dirty="0" smtClean="0"/>
              <a:t>turned to </a:t>
            </a:r>
            <a:r>
              <a:rPr lang="en-US" dirty="0"/>
              <a:t>analyzing its content for tracking real-world events, from politics to sports and </a:t>
            </a:r>
            <a:r>
              <a:rPr lang="en-US" dirty="0" smtClean="0"/>
              <a:t>natural disasters</a:t>
            </a:r>
            <a:r>
              <a:rPr lang="en-US" dirty="0"/>
              <a:t>. Twitter users tweet their views in the form of short text messages</a:t>
            </a:r>
            <a:r>
              <a:rPr lang="en-US" dirty="0" smtClean="0"/>
              <a:t>.</a:t>
            </a:r>
          </a:p>
          <a:p>
            <a:r>
              <a:rPr lang="en-US" dirty="0"/>
              <a:t>Twitter generates 340+ million tweets per day, twitter is becoming a major source </a:t>
            </a:r>
            <a:r>
              <a:rPr lang="en-US" dirty="0" smtClean="0"/>
              <a:t>of information</a:t>
            </a:r>
            <a:r>
              <a:rPr lang="en-US" dirty="0"/>
              <a:t>. This makes tweet classification a challenging problem for the Machine </a:t>
            </a:r>
            <a:r>
              <a:rPr lang="en-US" dirty="0" smtClean="0"/>
              <a:t>Learning researchers.</a:t>
            </a:r>
          </a:p>
          <a:p>
            <a:r>
              <a:rPr lang="en-US" dirty="0"/>
              <a:t>Twitter topic classification is classifying the tweets in to a set of predefined classes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Problem Statement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25154" y="638362"/>
            <a:ext cx="2177085" cy="171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7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50570"/>
          </a:xfrm>
        </p:spPr>
        <p:txBody>
          <a:bodyPr>
            <a:normAutofit/>
          </a:bodyPr>
          <a:lstStyle/>
          <a:p>
            <a:r>
              <a:rPr lang="en-US" dirty="0"/>
              <a:t>Train Dataset was created by fetching titles of different </a:t>
            </a:r>
            <a:r>
              <a:rPr lang="en-US" dirty="0" err="1"/>
              <a:t>subreddit</a:t>
            </a:r>
            <a:r>
              <a:rPr lang="en-US" dirty="0"/>
              <a:t> relating to 6 main following categories.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Dataset:</a:t>
            </a:r>
            <a:br>
              <a:rPr lang="en-US" dirty="0" smtClean="0"/>
            </a:br>
            <a:r>
              <a:rPr lang="en-US" dirty="0" smtClean="0"/>
              <a:t>We will use </a:t>
            </a:r>
            <a:r>
              <a:rPr lang="en-US" dirty="0"/>
              <a:t>Twitter API (Application Programming Interface) to collect the tweets. We </a:t>
            </a:r>
            <a:r>
              <a:rPr lang="en-US" dirty="0" smtClean="0"/>
              <a:t>will download tweets and classify them to topics.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7118" y="3362877"/>
            <a:ext cx="1247012" cy="6211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88417" y="3362877"/>
            <a:ext cx="954606" cy="6211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95353" y="3362877"/>
            <a:ext cx="1493187" cy="6211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Entertainment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84660" y="3362877"/>
            <a:ext cx="942212" cy="6211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11707" y="3362877"/>
            <a:ext cx="942212" cy="6211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67649" y="3362877"/>
            <a:ext cx="942212" cy="6211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09854"/>
            <a:ext cx="9601196" cy="6743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75" y="1501237"/>
            <a:ext cx="8936966" cy="4374102"/>
          </a:xfrm>
        </p:spPr>
      </p:pic>
    </p:spTree>
    <p:extLst>
      <p:ext uri="{BB962C8B-B14F-4D97-AF65-F5344CB8AC3E}">
        <p14:creationId xmlns:p14="http://schemas.microsoft.com/office/powerpoint/2010/main" val="19694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56378"/>
          </a:xfrm>
        </p:spPr>
        <p:txBody>
          <a:bodyPr/>
          <a:lstStyle/>
          <a:p>
            <a:r>
              <a:rPr lang="en-US" b="1" dirty="0"/>
              <a:t>Proposed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87" t="8309" r="16249"/>
          <a:stretch/>
        </p:blipFill>
        <p:spPr>
          <a:xfrm>
            <a:off x="9057733" y="2458526"/>
            <a:ext cx="2294628" cy="3633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7000" b="67924"/>
          <a:stretch/>
        </p:blipFill>
        <p:spPr>
          <a:xfrm>
            <a:off x="1043795" y="3391953"/>
            <a:ext cx="6991263" cy="774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83" y="1956488"/>
            <a:ext cx="7000875" cy="21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795" y="2437091"/>
            <a:ext cx="6991263" cy="7416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44176" y="4336649"/>
            <a:ext cx="2426893" cy="614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 (SVM/ Naive Bayes)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5" idx="0"/>
          </p:cNvCxnSpPr>
          <p:nvPr/>
        </p:nvCxnSpPr>
        <p:spPr>
          <a:xfrm>
            <a:off x="4539427" y="3178741"/>
            <a:ext cx="0" cy="21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4539427" y="4166566"/>
            <a:ext cx="18196" cy="17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534621" y="2175563"/>
            <a:ext cx="4806" cy="26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40580" y="5424581"/>
            <a:ext cx="1247012" cy="6211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1879" y="5424581"/>
            <a:ext cx="954606" cy="6211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968815" y="5424581"/>
            <a:ext cx="1493187" cy="6211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Entertainment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58122" y="5424581"/>
            <a:ext cx="942212" cy="6211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985169" y="5424581"/>
            <a:ext cx="942212" cy="6211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741111" y="5424581"/>
            <a:ext cx="942212" cy="6211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Politics</a:t>
            </a:r>
            <a:endParaRPr lang="en-US" dirty="0"/>
          </a:p>
        </p:txBody>
      </p:sp>
      <p:cxnSp>
        <p:nvCxnSpPr>
          <p:cNvPr id="46" name="Curved Connector 45"/>
          <p:cNvCxnSpPr>
            <a:stCxn id="8" idx="2"/>
            <a:endCxn id="24" idx="0"/>
          </p:cNvCxnSpPr>
          <p:nvPr/>
        </p:nvCxnSpPr>
        <p:spPr>
          <a:xfrm rot="5400000">
            <a:off x="2774346" y="3641303"/>
            <a:ext cx="473019" cy="3093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8" idx="2"/>
            <a:endCxn id="25" idx="0"/>
          </p:cNvCxnSpPr>
          <p:nvPr/>
        </p:nvCxnSpPr>
        <p:spPr>
          <a:xfrm rot="5400000">
            <a:off x="3461894" y="4328851"/>
            <a:ext cx="473019" cy="1718441"/>
          </a:xfrm>
          <a:prstGeom prst="curvedConnector3">
            <a:avLst>
              <a:gd name="adj1" fmla="val 59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8" idx="2"/>
            <a:endCxn id="29" idx="0"/>
          </p:cNvCxnSpPr>
          <p:nvPr/>
        </p:nvCxnSpPr>
        <p:spPr>
          <a:xfrm rot="5400000">
            <a:off x="4148411" y="5015368"/>
            <a:ext cx="473019" cy="3454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" idx="2"/>
            <a:endCxn id="26" idx="0"/>
          </p:cNvCxnSpPr>
          <p:nvPr/>
        </p:nvCxnSpPr>
        <p:spPr>
          <a:xfrm rot="16200000" flipH="1">
            <a:off x="4900007" y="4609178"/>
            <a:ext cx="473019" cy="11577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8" idx="2"/>
            <a:endCxn id="27" idx="0"/>
          </p:cNvCxnSpPr>
          <p:nvPr/>
        </p:nvCxnSpPr>
        <p:spPr>
          <a:xfrm rot="16200000" flipH="1">
            <a:off x="5656916" y="3852268"/>
            <a:ext cx="473019" cy="2671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8" idx="2"/>
            <a:endCxn id="28" idx="0"/>
          </p:cNvCxnSpPr>
          <p:nvPr/>
        </p:nvCxnSpPr>
        <p:spPr>
          <a:xfrm rot="16200000" flipH="1">
            <a:off x="6270440" y="3238745"/>
            <a:ext cx="473019" cy="3898652"/>
          </a:xfrm>
          <a:prstGeom prst="curvedConnector3">
            <a:avLst>
              <a:gd name="adj1" fmla="val 33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 Preprocessing steps for the Tweets</a:t>
            </a:r>
          </a:p>
          <a:p>
            <a:r>
              <a:rPr lang="en-US" dirty="0" smtClean="0"/>
              <a:t>Apply Naïve Bayes Classifier</a:t>
            </a:r>
          </a:p>
          <a:p>
            <a:r>
              <a:rPr lang="en-US" dirty="0" smtClean="0"/>
              <a:t>Apply SVM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699</TotalTime>
  <Words>975</Words>
  <Application>Microsoft Office PowerPoint</Application>
  <PresentationFormat>Widescreen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Garamond</vt:lpstr>
      <vt:lpstr>Organic</vt:lpstr>
      <vt:lpstr>Tweets Classification</vt:lpstr>
      <vt:lpstr>Agenda</vt:lpstr>
      <vt:lpstr>Introduction</vt:lpstr>
      <vt:lpstr>Applications</vt:lpstr>
      <vt:lpstr>PowerPoint Presentation</vt:lpstr>
      <vt:lpstr>Dataset</vt:lpstr>
      <vt:lpstr>Dataset</vt:lpstr>
      <vt:lpstr>Proposed Solution</vt:lpstr>
      <vt:lpstr>Timeline</vt:lpstr>
      <vt:lpstr>Classifiers’ Results</vt:lpstr>
      <vt:lpstr>Test Set</vt:lpstr>
      <vt:lpstr>Test Set</vt:lpstr>
      <vt:lpstr>Test Sample</vt:lpstr>
      <vt:lpstr>Test Sample</vt:lpstr>
      <vt:lpstr>Naïve Bayes</vt:lpstr>
      <vt:lpstr>Naïve Bayes</vt:lpstr>
      <vt:lpstr>SVM</vt:lpstr>
      <vt:lpstr>SVM</vt:lpstr>
      <vt:lpstr>MNB</vt:lpstr>
      <vt:lpstr>MNB</vt:lpstr>
      <vt:lpstr>Discussion</vt:lpstr>
      <vt:lpstr>How to improve Accuracy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Tweets Classification</dc:title>
  <dc:creator>Microsoft account</dc:creator>
  <cp:lastModifiedBy>omar.merghany@outlook.com</cp:lastModifiedBy>
  <cp:revision>32</cp:revision>
  <dcterms:created xsi:type="dcterms:W3CDTF">2018-04-02T09:06:00Z</dcterms:created>
  <dcterms:modified xsi:type="dcterms:W3CDTF">2018-05-08T23:57:37Z</dcterms:modified>
</cp:coreProperties>
</file>