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4610100" cy="3460750"/>
  <p:notesSz cx="4610100" cy="3460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6BBE58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E6E6D4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BBE58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E6E6D4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BBE58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BBE58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5"/>
            <a:ext cx="4607940" cy="345600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50"/>
            <a:ext cx="4608195" cy="320675"/>
          </a:xfrm>
          <a:custGeom>
            <a:avLst/>
            <a:gdLst/>
            <a:ahLst/>
            <a:cxnLst/>
            <a:rect l="l" t="t" r="r" b="b"/>
            <a:pathLst>
              <a:path w="4608195" h="320675">
                <a:moveTo>
                  <a:pt x="4608004" y="0"/>
                </a:moveTo>
                <a:lnTo>
                  <a:pt x="0" y="0"/>
                </a:lnTo>
                <a:lnTo>
                  <a:pt x="0" y="320395"/>
                </a:lnTo>
                <a:lnTo>
                  <a:pt x="4608004" y="320395"/>
                </a:lnTo>
                <a:lnTo>
                  <a:pt x="4608004" y="0"/>
                </a:lnTo>
                <a:close/>
              </a:path>
            </a:pathLst>
          </a:custGeom>
          <a:solidFill>
            <a:srgbClr val="202D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45069"/>
            <a:ext cx="240093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6BBE58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0451" y="757831"/>
            <a:ext cx="3649345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E6E6D4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"/>
            <a:ext cx="4607940" cy="345600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59994" y="761225"/>
            <a:ext cx="3888104" cy="756285"/>
          </a:xfrm>
          <a:prstGeom prst="rect">
            <a:avLst/>
          </a:prstGeom>
          <a:solidFill>
            <a:srgbClr val="202D3A"/>
          </a:solidFill>
        </p:spPr>
        <p:txBody>
          <a:bodyPr wrap="square" lIns="0" tIns="596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dirty="0" sz="1400" spc="-10">
                <a:solidFill>
                  <a:srgbClr val="6BBE58"/>
                </a:solidFill>
                <a:latin typeface="Arial Black"/>
                <a:cs typeface="Arial Black"/>
              </a:rPr>
              <a:t>Nebula</a:t>
            </a:r>
            <a:endParaRPr sz="1400">
              <a:latin typeface="Arial Black"/>
              <a:cs typeface="Arial Black"/>
            </a:endParaRPr>
          </a:p>
          <a:p>
            <a:pPr algn="ctr" marL="858519" marR="850900">
              <a:lnSpc>
                <a:spcPct val="102600"/>
              </a:lnSpc>
              <a:spcBef>
                <a:spcPts val="300"/>
              </a:spcBef>
            </a:pPr>
            <a:r>
              <a:rPr dirty="0" sz="1100">
                <a:solidFill>
                  <a:srgbClr val="6BBE58"/>
                </a:solidFill>
                <a:latin typeface="Verdana"/>
                <a:cs typeface="Verdana"/>
              </a:rPr>
              <a:t>Enabling</a:t>
            </a:r>
            <a:r>
              <a:rPr dirty="0" sz="1100" spc="-65">
                <a:solidFill>
                  <a:srgbClr val="6BBE58"/>
                </a:solidFill>
                <a:latin typeface="Verdana"/>
                <a:cs typeface="Verdana"/>
              </a:rPr>
              <a:t> </a:t>
            </a:r>
            <a:r>
              <a:rPr dirty="0" sz="1100" spc="-60">
                <a:solidFill>
                  <a:srgbClr val="6BBE58"/>
                </a:solidFill>
                <a:latin typeface="Verdana"/>
                <a:cs typeface="Verdana"/>
              </a:rPr>
              <a:t>AI </a:t>
            </a:r>
            <a:r>
              <a:rPr dirty="0" sz="1100" spc="-25">
                <a:solidFill>
                  <a:srgbClr val="6BBE58"/>
                </a:solidFill>
                <a:latin typeface="Verdana"/>
                <a:cs typeface="Verdana"/>
              </a:rPr>
              <a:t>for</a:t>
            </a:r>
            <a:r>
              <a:rPr dirty="0" sz="1100" spc="-60">
                <a:solidFill>
                  <a:srgbClr val="6BBE58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6BBE58"/>
                </a:solidFill>
                <a:latin typeface="Verdana"/>
                <a:cs typeface="Verdana"/>
              </a:rPr>
              <a:t>Healthcare</a:t>
            </a:r>
            <a:r>
              <a:rPr dirty="0" sz="1100" spc="-60">
                <a:solidFill>
                  <a:srgbClr val="6BBE58"/>
                </a:solidFill>
                <a:latin typeface="Verdana"/>
                <a:cs typeface="Verdana"/>
              </a:rPr>
              <a:t> </a:t>
            </a:r>
            <a:r>
              <a:rPr dirty="0" sz="1100" spc="-20">
                <a:solidFill>
                  <a:srgbClr val="6BBE58"/>
                </a:solidFill>
                <a:latin typeface="Verdana"/>
                <a:cs typeface="Verdana"/>
              </a:rPr>
              <a:t>with </a:t>
            </a:r>
            <a:r>
              <a:rPr dirty="0" sz="1100">
                <a:solidFill>
                  <a:srgbClr val="6BBE58"/>
                </a:solidFill>
                <a:latin typeface="Verdana"/>
                <a:cs typeface="Verdana"/>
              </a:rPr>
              <a:t>Federated</a:t>
            </a:r>
            <a:r>
              <a:rPr dirty="0" sz="1100" spc="-100">
                <a:solidFill>
                  <a:srgbClr val="6BBE58"/>
                </a:solidFill>
                <a:latin typeface="Verdana"/>
                <a:cs typeface="Verdana"/>
              </a:rPr>
              <a:t> </a:t>
            </a:r>
            <a:r>
              <a:rPr dirty="0" sz="1100" spc="-10">
                <a:solidFill>
                  <a:srgbClr val="6BBE58"/>
                </a:solidFill>
                <a:latin typeface="Verdana"/>
                <a:cs typeface="Verdana"/>
              </a:rPr>
              <a:t>Analytics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85316" y="1726500"/>
            <a:ext cx="2437765" cy="8007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1100" spc="-10" b="1" i="1">
                <a:solidFill>
                  <a:srgbClr val="E6E6D4"/>
                </a:solidFill>
                <a:latin typeface="Verdana"/>
                <a:cs typeface="Verdana"/>
              </a:rPr>
              <a:t>Sideral</a:t>
            </a:r>
            <a:endParaRPr sz="11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275"/>
              </a:spcBef>
            </a:pPr>
            <a:r>
              <a:rPr dirty="0" sz="800" spc="-45">
                <a:solidFill>
                  <a:srgbClr val="E6E6D4"/>
                </a:solidFill>
                <a:latin typeface="Verdana"/>
                <a:cs typeface="Verdana"/>
              </a:rPr>
              <a:t>AI</a:t>
            </a:r>
            <a:r>
              <a:rPr dirty="0" sz="800" spc="-25">
                <a:solidFill>
                  <a:srgbClr val="E6E6D4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E6E6D4"/>
                </a:solidFill>
                <a:latin typeface="Verdana"/>
                <a:cs typeface="Verdana"/>
              </a:rPr>
              <a:t>Action</a:t>
            </a:r>
            <a:r>
              <a:rPr dirty="0" sz="800" spc="-25">
                <a:solidFill>
                  <a:srgbClr val="E6E6D4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E6E6D4"/>
                </a:solidFill>
                <a:latin typeface="Verdana"/>
                <a:cs typeface="Verdana"/>
              </a:rPr>
              <a:t>Summit</a:t>
            </a:r>
            <a:r>
              <a:rPr dirty="0" sz="800" spc="-25">
                <a:solidFill>
                  <a:srgbClr val="E6E6D4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E6E6D4"/>
                </a:solidFill>
                <a:latin typeface="Verdana"/>
                <a:cs typeface="Verdana"/>
              </a:rPr>
              <a:t>Hackathon</a:t>
            </a:r>
            <a:r>
              <a:rPr dirty="0" sz="800" spc="229">
                <a:solidFill>
                  <a:srgbClr val="E6E6D4"/>
                </a:solidFill>
                <a:latin typeface="Verdana"/>
                <a:cs typeface="Verdana"/>
              </a:rPr>
              <a:t> </a:t>
            </a:r>
            <a:r>
              <a:rPr dirty="0" sz="800" spc="-45">
                <a:solidFill>
                  <a:srgbClr val="E6E6D4"/>
                </a:solidFill>
                <a:latin typeface="Verdana"/>
                <a:cs typeface="Verdana"/>
              </a:rPr>
              <a:t>AI</a:t>
            </a:r>
            <a:r>
              <a:rPr dirty="0" sz="800" spc="-25">
                <a:solidFill>
                  <a:srgbClr val="E6E6D4"/>
                </a:solidFill>
                <a:latin typeface="Verdana"/>
                <a:cs typeface="Verdana"/>
              </a:rPr>
              <a:t> </a:t>
            </a:r>
            <a:r>
              <a:rPr dirty="0" sz="800" spc="-20">
                <a:solidFill>
                  <a:srgbClr val="E6E6D4"/>
                </a:solidFill>
                <a:latin typeface="Verdana"/>
                <a:cs typeface="Verdana"/>
              </a:rPr>
              <a:t>for</a:t>
            </a:r>
            <a:r>
              <a:rPr dirty="0" sz="800" spc="-25">
                <a:solidFill>
                  <a:srgbClr val="E6E6D4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E6E6D4"/>
                </a:solidFill>
                <a:latin typeface="Verdana"/>
                <a:cs typeface="Verdana"/>
              </a:rPr>
              <a:t>One</a:t>
            </a:r>
            <a:r>
              <a:rPr dirty="0" sz="800" spc="-25">
                <a:solidFill>
                  <a:srgbClr val="E6E6D4"/>
                </a:solidFill>
                <a:latin typeface="Verdana"/>
                <a:cs typeface="Verdana"/>
              </a:rPr>
              <a:t> </a:t>
            </a:r>
            <a:r>
              <a:rPr dirty="0" sz="800" spc="-10">
                <a:solidFill>
                  <a:srgbClr val="E6E6D4"/>
                </a:solidFill>
                <a:latin typeface="Verdana"/>
                <a:cs typeface="Verdana"/>
              </a:rPr>
              <a:t>Health</a:t>
            </a:r>
            <a:endParaRPr sz="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1100" spc="-10">
                <a:solidFill>
                  <a:srgbClr val="E6E6D4"/>
                </a:solidFill>
                <a:latin typeface="Verdana"/>
                <a:cs typeface="Verdana"/>
              </a:rPr>
              <a:t>February</a:t>
            </a:r>
            <a:r>
              <a:rPr dirty="0" sz="1100" spc="-60">
                <a:solidFill>
                  <a:srgbClr val="E6E6D4"/>
                </a:solidFill>
                <a:latin typeface="Verdana"/>
                <a:cs typeface="Verdana"/>
              </a:rPr>
              <a:t> </a:t>
            </a:r>
            <a:r>
              <a:rPr dirty="0" sz="1100" spc="-100">
                <a:solidFill>
                  <a:srgbClr val="E6E6D4"/>
                </a:solidFill>
                <a:latin typeface="Verdana"/>
                <a:cs typeface="Verdana"/>
              </a:rPr>
              <a:t>16th,</a:t>
            </a:r>
            <a:r>
              <a:rPr dirty="0" sz="1100" spc="-60">
                <a:solidFill>
                  <a:srgbClr val="E6E6D4"/>
                </a:solidFill>
                <a:latin typeface="Verdana"/>
                <a:cs typeface="Verdana"/>
              </a:rPr>
              <a:t> </a:t>
            </a:r>
            <a:r>
              <a:rPr dirty="0" sz="1100" spc="-20">
                <a:solidFill>
                  <a:srgbClr val="E6E6D4"/>
                </a:solidFill>
                <a:latin typeface="Verdana"/>
                <a:cs typeface="Verdana"/>
              </a:rPr>
              <a:t>2025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45069"/>
            <a:ext cx="39884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6BBE58"/>
                </a:solidFill>
                <a:latin typeface="Verdana"/>
                <a:cs typeface="Verdana"/>
              </a:rPr>
              <a:t>Example</a:t>
            </a:r>
            <a:r>
              <a:rPr dirty="0" sz="1400" spc="30">
                <a:solidFill>
                  <a:srgbClr val="6BBE58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6BBE58"/>
                </a:solidFill>
                <a:latin typeface="Verdana"/>
                <a:cs typeface="Verdana"/>
              </a:rPr>
              <a:t>algorithm:</a:t>
            </a:r>
            <a:r>
              <a:rPr dirty="0" sz="1400" spc="125">
                <a:solidFill>
                  <a:srgbClr val="6BBE58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6BBE58"/>
                </a:solidFill>
                <a:latin typeface="Verdana"/>
                <a:cs typeface="Verdana"/>
              </a:rPr>
              <a:t>histogram</a:t>
            </a:r>
            <a:r>
              <a:rPr dirty="0" sz="1400" spc="30">
                <a:solidFill>
                  <a:srgbClr val="6BBE58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6BBE58"/>
                </a:solidFill>
                <a:latin typeface="Verdana"/>
                <a:cs typeface="Verdana"/>
              </a:rPr>
              <a:t>aggregation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003" y="583653"/>
            <a:ext cx="2520005" cy="2392782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45069"/>
            <a:ext cx="39884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6BBE58"/>
                </a:solidFill>
                <a:latin typeface="Verdana"/>
                <a:cs typeface="Verdana"/>
              </a:rPr>
              <a:t>Example</a:t>
            </a:r>
            <a:r>
              <a:rPr dirty="0" sz="1400" spc="30">
                <a:solidFill>
                  <a:srgbClr val="6BBE58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6BBE58"/>
                </a:solidFill>
                <a:latin typeface="Verdana"/>
                <a:cs typeface="Verdana"/>
              </a:rPr>
              <a:t>algorithm:</a:t>
            </a:r>
            <a:r>
              <a:rPr dirty="0" sz="1400" spc="125">
                <a:solidFill>
                  <a:srgbClr val="6BBE58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6BBE58"/>
                </a:solidFill>
                <a:latin typeface="Verdana"/>
                <a:cs typeface="Verdana"/>
              </a:rPr>
              <a:t>histogram</a:t>
            </a:r>
            <a:r>
              <a:rPr dirty="0" sz="1400" spc="30">
                <a:solidFill>
                  <a:srgbClr val="6BBE58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6BBE58"/>
                </a:solidFill>
                <a:latin typeface="Verdana"/>
                <a:cs typeface="Verdana"/>
              </a:rPr>
              <a:t>aggregation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003" y="583653"/>
            <a:ext cx="2520005" cy="2392782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45069"/>
            <a:ext cx="39884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6BBE58"/>
                </a:solidFill>
                <a:latin typeface="Verdana"/>
                <a:cs typeface="Verdana"/>
              </a:rPr>
              <a:t>Example</a:t>
            </a:r>
            <a:r>
              <a:rPr dirty="0" sz="1400" spc="30">
                <a:solidFill>
                  <a:srgbClr val="6BBE58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6BBE58"/>
                </a:solidFill>
                <a:latin typeface="Verdana"/>
                <a:cs typeface="Verdana"/>
              </a:rPr>
              <a:t>algorithm:</a:t>
            </a:r>
            <a:r>
              <a:rPr dirty="0" sz="1400" spc="125">
                <a:solidFill>
                  <a:srgbClr val="6BBE58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6BBE58"/>
                </a:solidFill>
                <a:latin typeface="Verdana"/>
                <a:cs typeface="Verdana"/>
              </a:rPr>
              <a:t>histogram</a:t>
            </a:r>
            <a:r>
              <a:rPr dirty="0" sz="1400" spc="30">
                <a:solidFill>
                  <a:srgbClr val="6BBE58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6BBE58"/>
                </a:solidFill>
                <a:latin typeface="Verdana"/>
                <a:cs typeface="Verdana"/>
              </a:rPr>
              <a:t>aggregation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003" y="524580"/>
            <a:ext cx="2520005" cy="2540399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45069"/>
            <a:ext cx="115760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50">
                <a:solidFill>
                  <a:srgbClr val="6BBE58"/>
                </a:solidFill>
                <a:latin typeface="Verdana"/>
                <a:cs typeface="Verdana"/>
              </a:rPr>
              <a:t>Our</a:t>
            </a:r>
            <a:r>
              <a:rPr dirty="0" sz="1400" spc="-114">
                <a:solidFill>
                  <a:srgbClr val="6BBE58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6BBE58"/>
                </a:solidFill>
                <a:latin typeface="Verdana"/>
                <a:cs typeface="Verdana"/>
              </a:rPr>
              <a:t>solution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47927" y="1072450"/>
            <a:ext cx="2512695" cy="763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1100" spc="-10" b="1" i="1">
                <a:solidFill>
                  <a:srgbClr val="E6E6D4"/>
                </a:solidFill>
                <a:latin typeface="Verdana"/>
                <a:cs typeface="Verdana"/>
              </a:rPr>
              <a:t>Nebula</a:t>
            </a:r>
            <a:endParaRPr sz="1100">
              <a:latin typeface="Verdana"/>
              <a:cs typeface="Verdana"/>
            </a:endParaRPr>
          </a:p>
          <a:p>
            <a:pPr algn="ctr" marL="12700" marR="5080">
              <a:lnSpc>
                <a:spcPct val="170600"/>
              </a:lnSpc>
            </a:pPr>
            <a:r>
              <a:rPr dirty="0" sz="1100">
                <a:solidFill>
                  <a:srgbClr val="E6E6D4"/>
                </a:solidFill>
                <a:latin typeface="Verdana"/>
                <a:cs typeface="Verdana"/>
              </a:rPr>
              <a:t>A</a:t>
            </a:r>
            <a:r>
              <a:rPr dirty="0" sz="1100" spc="-85">
                <a:solidFill>
                  <a:srgbClr val="E6E6D4"/>
                </a:solidFill>
                <a:latin typeface="Verdana"/>
                <a:cs typeface="Verdana"/>
              </a:rPr>
              <a:t> </a:t>
            </a:r>
            <a:r>
              <a:rPr dirty="0" sz="1100" spc="-50">
                <a:solidFill>
                  <a:srgbClr val="E6E6D4"/>
                </a:solidFill>
                <a:latin typeface="Arial Black"/>
                <a:cs typeface="Arial Black"/>
              </a:rPr>
              <a:t>P2P</a:t>
            </a:r>
            <a:r>
              <a:rPr dirty="0" sz="1100" spc="-40">
                <a:solidFill>
                  <a:srgbClr val="E6E6D4"/>
                </a:solidFill>
                <a:latin typeface="Arial Black"/>
                <a:cs typeface="Arial Black"/>
              </a:rPr>
              <a:t> </a:t>
            </a:r>
            <a:r>
              <a:rPr dirty="0" sz="1100" spc="-35">
                <a:solidFill>
                  <a:srgbClr val="E6E6D4"/>
                </a:solidFill>
                <a:latin typeface="Arial Black"/>
                <a:cs typeface="Arial Black"/>
              </a:rPr>
              <a:t>cloud</a:t>
            </a:r>
            <a:r>
              <a:rPr dirty="0" sz="1100" spc="-60">
                <a:solidFill>
                  <a:srgbClr val="E6E6D4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E6E6D4"/>
                </a:solidFill>
                <a:latin typeface="Verdana"/>
                <a:cs typeface="Verdana"/>
              </a:rPr>
              <a:t>infrastructure</a:t>
            </a:r>
            <a:r>
              <a:rPr dirty="0" sz="1100" spc="-85">
                <a:solidFill>
                  <a:srgbClr val="E6E6D4"/>
                </a:solidFill>
                <a:latin typeface="Verdana"/>
                <a:cs typeface="Verdana"/>
              </a:rPr>
              <a:t> </a:t>
            </a:r>
            <a:r>
              <a:rPr dirty="0" sz="1100" spc="-10">
                <a:solidFill>
                  <a:srgbClr val="E6E6D4"/>
                </a:solidFill>
                <a:latin typeface="Verdana"/>
                <a:cs typeface="Verdana"/>
              </a:rPr>
              <a:t>platform </a:t>
            </a:r>
            <a:r>
              <a:rPr dirty="0" sz="1100" spc="-25">
                <a:solidFill>
                  <a:srgbClr val="E6E6D4"/>
                </a:solidFill>
                <a:latin typeface="Verdana"/>
                <a:cs typeface="Verdana"/>
              </a:rPr>
              <a:t>for</a:t>
            </a:r>
            <a:r>
              <a:rPr dirty="0" sz="1100" spc="-85">
                <a:solidFill>
                  <a:srgbClr val="E6E6D4"/>
                </a:solidFill>
                <a:latin typeface="Verdana"/>
                <a:cs typeface="Verdana"/>
              </a:rPr>
              <a:t> </a:t>
            </a:r>
            <a:r>
              <a:rPr dirty="0" sz="1100" spc="-10">
                <a:solidFill>
                  <a:srgbClr val="E6E6D4"/>
                </a:solidFill>
                <a:latin typeface="Arial Black"/>
                <a:cs typeface="Arial Black"/>
              </a:rPr>
              <a:t>building</a:t>
            </a:r>
            <a:r>
              <a:rPr dirty="0" sz="1100" spc="-40">
                <a:solidFill>
                  <a:srgbClr val="E6E6D4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E6E6D4"/>
                </a:solidFill>
                <a:latin typeface="Arial Black"/>
                <a:cs typeface="Arial Black"/>
              </a:rPr>
              <a:t>federations</a:t>
            </a:r>
            <a:endParaRPr sz="11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0"/>
              <a:t>Our</a:t>
            </a:r>
            <a:r>
              <a:rPr dirty="0" spc="-114"/>
              <a:t> </a:t>
            </a:r>
            <a:r>
              <a:rPr dirty="0" spc="-10"/>
              <a:t>solution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1894" y="978189"/>
            <a:ext cx="2198370" cy="8661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dirty="0" sz="1100">
                <a:solidFill>
                  <a:srgbClr val="E6E6D4"/>
                </a:solidFill>
                <a:latin typeface="Verdana"/>
                <a:cs typeface="Verdana"/>
              </a:rPr>
              <a:t>Nebula</a:t>
            </a:r>
            <a:r>
              <a:rPr dirty="0" sz="1100" spc="5">
                <a:solidFill>
                  <a:srgbClr val="E6E6D4"/>
                </a:solidFill>
                <a:latin typeface="Verdana"/>
                <a:cs typeface="Verdana"/>
              </a:rPr>
              <a:t> </a:t>
            </a:r>
            <a:r>
              <a:rPr dirty="0" sz="1100" spc="-10">
                <a:solidFill>
                  <a:srgbClr val="E6E6D4"/>
                </a:solidFill>
                <a:latin typeface="Verdana"/>
                <a:cs typeface="Verdana"/>
              </a:rPr>
              <a:t>enables:</a:t>
            </a:r>
            <a:endParaRPr sz="1100">
              <a:latin typeface="Verdana"/>
              <a:cs typeface="Verdana"/>
            </a:endParaRPr>
          </a:p>
          <a:p>
            <a:pPr marL="314960" indent="-138430">
              <a:lnSpc>
                <a:spcPct val="100000"/>
              </a:lnSpc>
              <a:spcBef>
                <a:spcPts val="334"/>
              </a:spcBef>
              <a:buClr>
                <a:srgbClr val="6BBE58"/>
              </a:buClr>
              <a:buFont typeface="Times New Roman"/>
              <a:buChar char="•"/>
              <a:tabLst>
                <a:tab pos="314960" algn="l"/>
              </a:tabLst>
            </a:pPr>
            <a:r>
              <a:rPr dirty="0" sz="1100" spc="-55">
                <a:solidFill>
                  <a:srgbClr val="E6E6D4"/>
                </a:solidFill>
                <a:latin typeface="Arial Black"/>
                <a:cs typeface="Arial Black"/>
              </a:rPr>
              <a:t>massive</a:t>
            </a:r>
            <a:r>
              <a:rPr dirty="0" sz="1100" spc="-45">
                <a:solidFill>
                  <a:srgbClr val="E6E6D4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E6E6D4"/>
                </a:solidFill>
                <a:latin typeface="Arial Black"/>
                <a:cs typeface="Arial Black"/>
              </a:rPr>
              <a:t>interoperability</a:t>
            </a:r>
            <a:endParaRPr sz="1100">
              <a:latin typeface="Arial Black"/>
              <a:cs typeface="Arial Black"/>
            </a:endParaRPr>
          </a:p>
          <a:p>
            <a:pPr marL="314960" indent="-138430">
              <a:lnSpc>
                <a:spcPct val="100000"/>
              </a:lnSpc>
              <a:spcBef>
                <a:spcPts val="330"/>
              </a:spcBef>
              <a:buClr>
                <a:srgbClr val="6BBE58"/>
              </a:buClr>
              <a:buFont typeface="Times New Roman"/>
              <a:buChar char="•"/>
              <a:tabLst>
                <a:tab pos="314960" algn="l"/>
              </a:tabLst>
            </a:pPr>
            <a:r>
              <a:rPr dirty="0" sz="1100" spc="-60">
                <a:solidFill>
                  <a:srgbClr val="E6E6D4"/>
                </a:solidFill>
                <a:latin typeface="Arial Black"/>
                <a:cs typeface="Arial Black"/>
              </a:rPr>
              <a:t>secure</a:t>
            </a:r>
            <a:r>
              <a:rPr dirty="0" sz="1100" spc="-45">
                <a:solidFill>
                  <a:srgbClr val="E6E6D4"/>
                </a:solidFill>
                <a:latin typeface="Arial Black"/>
                <a:cs typeface="Arial Black"/>
              </a:rPr>
              <a:t> </a:t>
            </a:r>
            <a:r>
              <a:rPr dirty="0" sz="1100" spc="-35">
                <a:solidFill>
                  <a:srgbClr val="E6E6D4"/>
                </a:solidFill>
                <a:latin typeface="Arial Black"/>
                <a:cs typeface="Arial Black"/>
              </a:rPr>
              <a:t>data</a:t>
            </a:r>
            <a:r>
              <a:rPr dirty="0" sz="1100" spc="-45">
                <a:solidFill>
                  <a:srgbClr val="E6E6D4"/>
                </a:solidFill>
                <a:latin typeface="Arial Black"/>
                <a:cs typeface="Arial Black"/>
              </a:rPr>
              <a:t> </a:t>
            </a:r>
            <a:r>
              <a:rPr dirty="0" sz="1100" spc="-20">
                <a:solidFill>
                  <a:srgbClr val="E6E6D4"/>
                </a:solidFill>
                <a:latin typeface="Arial Black"/>
                <a:cs typeface="Arial Black"/>
              </a:rPr>
              <a:t>collaboration</a:t>
            </a:r>
            <a:endParaRPr sz="1100">
              <a:latin typeface="Arial Black"/>
              <a:cs typeface="Arial Black"/>
            </a:endParaRPr>
          </a:p>
          <a:p>
            <a:pPr marL="314960" indent="-138430">
              <a:lnSpc>
                <a:spcPct val="100000"/>
              </a:lnSpc>
              <a:spcBef>
                <a:spcPts val="335"/>
              </a:spcBef>
              <a:buClr>
                <a:srgbClr val="6BBE58"/>
              </a:buClr>
              <a:buFont typeface="Times New Roman"/>
              <a:buChar char="•"/>
              <a:tabLst>
                <a:tab pos="314960" algn="l"/>
              </a:tabLst>
            </a:pPr>
            <a:r>
              <a:rPr dirty="0" sz="1100" spc="-40">
                <a:solidFill>
                  <a:srgbClr val="E6E6D4"/>
                </a:solidFill>
                <a:latin typeface="Arial Black"/>
                <a:cs typeface="Arial Black"/>
              </a:rPr>
              <a:t>federated</a:t>
            </a:r>
            <a:r>
              <a:rPr dirty="0" sz="1100" spc="-20">
                <a:solidFill>
                  <a:srgbClr val="E6E6D4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E6E6D4"/>
                </a:solidFill>
                <a:latin typeface="Arial Black"/>
                <a:cs typeface="Arial Black"/>
              </a:rPr>
              <a:t>datasets</a:t>
            </a:r>
            <a:endParaRPr sz="11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45069"/>
            <a:ext cx="115760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50">
                <a:solidFill>
                  <a:srgbClr val="6BBE58"/>
                </a:solidFill>
                <a:latin typeface="Verdana"/>
                <a:cs typeface="Verdana"/>
              </a:rPr>
              <a:t>Our</a:t>
            </a:r>
            <a:r>
              <a:rPr dirty="0" sz="1400" spc="-114">
                <a:solidFill>
                  <a:srgbClr val="6BBE58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6BBE58"/>
                </a:solidFill>
                <a:latin typeface="Verdana"/>
                <a:cs typeface="Verdana"/>
              </a:rPr>
              <a:t>solution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64791" y="1311959"/>
            <a:ext cx="8788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solidFill>
                  <a:srgbClr val="E6E6D4"/>
                </a:solidFill>
                <a:latin typeface="Arial Black"/>
                <a:cs typeface="Arial Black"/>
              </a:rPr>
              <a:t>Demo</a:t>
            </a:r>
            <a:r>
              <a:rPr dirty="0" sz="1100" spc="-65">
                <a:solidFill>
                  <a:srgbClr val="E6E6D4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E6E6D4"/>
                </a:solidFill>
                <a:latin typeface="Arial Black"/>
                <a:cs typeface="Arial Black"/>
              </a:rPr>
              <a:t>time!</a:t>
            </a:r>
            <a:endParaRPr sz="11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Reach</a:t>
            </a:r>
            <a:r>
              <a:rPr dirty="0" spc="15"/>
              <a:t> </a:t>
            </a:r>
            <a:r>
              <a:rPr dirty="0" spc="60"/>
              <a:t>and</a:t>
            </a:r>
            <a:r>
              <a:rPr dirty="0" spc="15"/>
              <a:t> </a:t>
            </a:r>
            <a:r>
              <a:rPr dirty="0"/>
              <a:t>strong</a:t>
            </a:r>
            <a:r>
              <a:rPr dirty="0" spc="15"/>
              <a:t> </a:t>
            </a:r>
            <a:r>
              <a:rPr dirty="0" spc="-10"/>
              <a:t>points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5244" rIns="0" bIns="0" rtlCol="0" vert="horz">
            <a:spAutoFit/>
          </a:bodyPr>
          <a:lstStyle/>
          <a:p>
            <a:pPr marL="176530" indent="-138430">
              <a:lnSpc>
                <a:spcPct val="100000"/>
              </a:lnSpc>
              <a:spcBef>
                <a:spcPts val="434"/>
              </a:spcBef>
              <a:buClr>
                <a:srgbClr val="6BBE58"/>
              </a:buClr>
              <a:buFont typeface="Times New Roman"/>
              <a:buChar char="•"/>
              <a:tabLst>
                <a:tab pos="176530" algn="l"/>
              </a:tabLst>
            </a:pPr>
            <a:r>
              <a:rPr dirty="0" sz="1100"/>
              <a:t>no</a:t>
            </a:r>
            <a:r>
              <a:rPr dirty="0" sz="1100" spc="-70"/>
              <a:t> </a:t>
            </a:r>
            <a:r>
              <a:rPr dirty="0" sz="1100" spc="-60"/>
              <a:t>PII</a:t>
            </a:r>
            <a:r>
              <a:rPr dirty="0" sz="1100" spc="-65"/>
              <a:t> </a:t>
            </a:r>
            <a:r>
              <a:rPr dirty="0" sz="1100" spc="-10"/>
              <a:t>transit</a:t>
            </a:r>
            <a:endParaRPr sz="1100"/>
          </a:p>
          <a:p>
            <a:pPr marL="176530" indent="-138430">
              <a:lnSpc>
                <a:spcPct val="100000"/>
              </a:lnSpc>
              <a:spcBef>
                <a:spcPts val="334"/>
              </a:spcBef>
              <a:buClr>
                <a:srgbClr val="6BBE58"/>
              </a:buClr>
              <a:buFont typeface="Times New Roman"/>
              <a:buChar char="•"/>
              <a:tabLst>
                <a:tab pos="176530" algn="l"/>
              </a:tabLst>
            </a:pPr>
            <a:r>
              <a:rPr dirty="0" sz="1100" spc="-10"/>
              <a:t>extensible</a:t>
            </a:r>
            <a:r>
              <a:rPr dirty="0" sz="1100" spc="-75"/>
              <a:t> </a:t>
            </a:r>
            <a:r>
              <a:rPr dirty="0" sz="1100"/>
              <a:t>in</a:t>
            </a:r>
            <a:r>
              <a:rPr dirty="0" sz="1100" spc="-75"/>
              <a:t> </a:t>
            </a:r>
            <a:r>
              <a:rPr dirty="0" sz="1100" spc="-20"/>
              <a:t>scope</a:t>
            </a:r>
            <a:endParaRPr sz="1100"/>
          </a:p>
          <a:p>
            <a:pPr marL="176530" indent="-138430">
              <a:lnSpc>
                <a:spcPct val="100000"/>
              </a:lnSpc>
              <a:spcBef>
                <a:spcPts val="330"/>
              </a:spcBef>
              <a:buClr>
                <a:srgbClr val="6BBE58"/>
              </a:buClr>
              <a:buFont typeface="Times New Roman"/>
              <a:buChar char="•"/>
              <a:tabLst>
                <a:tab pos="176530" algn="l"/>
              </a:tabLst>
            </a:pPr>
            <a:r>
              <a:rPr dirty="0" sz="1100"/>
              <a:t>public-</a:t>
            </a:r>
            <a:r>
              <a:rPr dirty="0" sz="1100" spc="-35"/>
              <a:t>private</a:t>
            </a:r>
            <a:r>
              <a:rPr dirty="0" sz="1100" spc="70"/>
              <a:t> </a:t>
            </a:r>
            <a:r>
              <a:rPr dirty="0" sz="1100" spc="-10"/>
              <a:t>partnerships</a:t>
            </a:r>
            <a:endParaRPr sz="1100"/>
          </a:p>
          <a:p>
            <a:pPr marL="176530" indent="-138430">
              <a:lnSpc>
                <a:spcPct val="100000"/>
              </a:lnSpc>
              <a:spcBef>
                <a:spcPts val="335"/>
              </a:spcBef>
              <a:buClr>
                <a:srgbClr val="6BBE58"/>
              </a:buClr>
              <a:buFont typeface="Times New Roman"/>
              <a:buChar char="•"/>
              <a:tabLst>
                <a:tab pos="176530" algn="l"/>
              </a:tabLst>
            </a:pPr>
            <a:r>
              <a:rPr dirty="0" sz="1100" spc="-10"/>
              <a:t>sovereign</a:t>
            </a:r>
            <a:r>
              <a:rPr dirty="0" sz="1100" spc="-65"/>
              <a:t> </a:t>
            </a:r>
            <a:r>
              <a:rPr dirty="0" sz="1100" spc="-25"/>
              <a:t>system</a:t>
            </a:r>
            <a:r>
              <a:rPr dirty="0" sz="1100" spc="-60"/>
              <a:t> </a:t>
            </a:r>
            <a:r>
              <a:rPr dirty="0" sz="1100"/>
              <a:t>AND</a:t>
            </a:r>
            <a:r>
              <a:rPr dirty="0" sz="1100" spc="-60"/>
              <a:t> </a:t>
            </a:r>
            <a:r>
              <a:rPr dirty="0" sz="1100"/>
              <a:t>international</a:t>
            </a:r>
            <a:r>
              <a:rPr dirty="0" sz="1100" spc="-60"/>
              <a:t> </a:t>
            </a:r>
            <a:r>
              <a:rPr dirty="0" sz="1100" spc="-10"/>
              <a:t>collaboration</a:t>
            </a:r>
            <a:endParaRPr sz="1100"/>
          </a:p>
          <a:p>
            <a:pPr marL="176530" indent="-138430">
              <a:lnSpc>
                <a:spcPct val="100000"/>
              </a:lnSpc>
              <a:spcBef>
                <a:spcPts val="335"/>
              </a:spcBef>
              <a:buClr>
                <a:srgbClr val="6BBE58"/>
              </a:buClr>
              <a:buFont typeface="Times New Roman"/>
              <a:buChar char="•"/>
              <a:tabLst>
                <a:tab pos="176530" algn="l"/>
              </a:tabLst>
            </a:pPr>
            <a:r>
              <a:rPr dirty="0" sz="1100" spc="-10"/>
              <a:t>facilitate</a:t>
            </a:r>
            <a:r>
              <a:rPr dirty="0" sz="1100" spc="-105"/>
              <a:t> </a:t>
            </a:r>
            <a:r>
              <a:rPr dirty="0" sz="1100"/>
              <a:t>data</a:t>
            </a:r>
            <a:r>
              <a:rPr dirty="0" sz="1100" spc="-105"/>
              <a:t> </a:t>
            </a:r>
            <a:r>
              <a:rPr dirty="0" sz="1100" spc="-10"/>
              <a:t>access</a:t>
            </a:r>
            <a:endParaRPr sz="1100"/>
          </a:p>
          <a:p>
            <a:pPr marL="176530" indent="-138430">
              <a:lnSpc>
                <a:spcPct val="100000"/>
              </a:lnSpc>
              <a:spcBef>
                <a:spcPts val="334"/>
              </a:spcBef>
              <a:buClr>
                <a:srgbClr val="6BBE58"/>
              </a:buClr>
              <a:buFont typeface="Times New Roman"/>
              <a:buChar char="•"/>
              <a:tabLst>
                <a:tab pos="176530" algn="l"/>
              </a:tabLst>
            </a:pPr>
            <a:r>
              <a:rPr dirty="0" sz="1100" spc="-20"/>
              <a:t>CNIL-</a:t>
            </a:r>
            <a:r>
              <a:rPr dirty="0" sz="1100" spc="-10"/>
              <a:t>approved</a:t>
            </a:r>
            <a:endParaRPr sz="1100"/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45069"/>
            <a:ext cx="103886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>
                <a:solidFill>
                  <a:srgbClr val="6BBE58"/>
                </a:solidFill>
                <a:latin typeface="Verdana"/>
                <a:cs typeface="Verdana"/>
              </a:rPr>
              <a:t>C</a:t>
            </a:r>
            <a:r>
              <a:rPr dirty="0" sz="1400" spc="-10">
                <a:solidFill>
                  <a:srgbClr val="6BBE58"/>
                </a:solidFill>
                <a:latin typeface="Verdana"/>
                <a:cs typeface="Verdana"/>
              </a:rPr>
              <a:t>on</a:t>
            </a:r>
            <a:r>
              <a:rPr dirty="0" sz="1400" spc="-10">
                <a:solidFill>
                  <a:srgbClr val="6BBE58"/>
                </a:solidFill>
                <a:latin typeface="Verdana"/>
                <a:cs typeface="Verdana"/>
              </a:rPr>
              <a:t>clusion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30427" y="1278431"/>
            <a:ext cx="27476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solidFill>
                  <a:srgbClr val="E6E6D4"/>
                </a:solidFill>
                <a:latin typeface="Arial Black"/>
                <a:cs typeface="Arial Black"/>
              </a:rPr>
              <a:t>Thanks</a:t>
            </a:r>
            <a:r>
              <a:rPr dirty="0" sz="1100" spc="-60">
                <a:solidFill>
                  <a:srgbClr val="E6E6D4"/>
                </a:solidFill>
                <a:latin typeface="Arial Black"/>
                <a:cs typeface="Arial Black"/>
              </a:rPr>
              <a:t> </a:t>
            </a:r>
            <a:r>
              <a:rPr dirty="0" sz="1100" spc="-20">
                <a:solidFill>
                  <a:srgbClr val="E6E6D4"/>
                </a:solidFill>
                <a:latin typeface="Arial Black"/>
                <a:cs typeface="Arial Black"/>
              </a:rPr>
              <a:t>for</a:t>
            </a:r>
            <a:r>
              <a:rPr dirty="0" sz="1100" spc="-60">
                <a:solidFill>
                  <a:srgbClr val="E6E6D4"/>
                </a:solidFill>
                <a:latin typeface="Arial Black"/>
                <a:cs typeface="Arial Black"/>
              </a:rPr>
              <a:t> </a:t>
            </a:r>
            <a:r>
              <a:rPr dirty="0" sz="1100" spc="-30">
                <a:solidFill>
                  <a:srgbClr val="E6E6D4"/>
                </a:solidFill>
                <a:latin typeface="Arial Black"/>
                <a:cs typeface="Arial Black"/>
              </a:rPr>
              <a:t>listening</a:t>
            </a:r>
            <a:r>
              <a:rPr dirty="0" sz="1100" spc="-55">
                <a:solidFill>
                  <a:srgbClr val="E6E6D4"/>
                </a:solidFill>
                <a:latin typeface="Arial Black"/>
                <a:cs typeface="Arial Black"/>
              </a:rPr>
              <a:t> </a:t>
            </a:r>
            <a:r>
              <a:rPr dirty="0" sz="1100">
                <a:solidFill>
                  <a:srgbClr val="E6E6D4"/>
                </a:solidFill>
                <a:latin typeface="Arial Black"/>
                <a:cs typeface="Arial Black"/>
              </a:rPr>
              <a:t>!</a:t>
            </a:r>
            <a:r>
              <a:rPr dirty="0" sz="1100" spc="-10">
                <a:solidFill>
                  <a:srgbClr val="E6E6D4"/>
                </a:solidFill>
                <a:latin typeface="Arial Black"/>
                <a:cs typeface="Arial Black"/>
              </a:rPr>
              <a:t> Any</a:t>
            </a:r>
            <a:r>
              <a:rPr dirty="0" sz="1100" spc="-55">
                <a:solidFill>
                  <a:srgbClr val="E6E6D4"/>
                </a:solidFill>
                <a:latin typeface="Arial Black"/>
                <a:cs typeface="Arial Black"/>
              </a:rPr>
              <a:t> </a:t>
            </a:r>
            <a:r>
              <a:rPr dirty="0" sz="1100" spc="-35">
                <a:solidFill>
                  <a:srgbClr val="E6E6D4"/>
                </a:solidFill>
                <a:latin typeface="Arial Black"/>
                <a:cs typeface="Arial Black"/>
              </a:rPr>
              <a:t>questions</a:t>
            </a:r>
            <a:r>
              <a:rPr dirty="0" sz="1100" spc="-60">
                <a:solidFill>
                  <a:srgbClr val="E6E6D4"/>
                </a:solidFill>
                <a:latin typeface="Arial Black"/>
                <a:cs typeface="Arial Black"/>
              </a:rPr>
              <a:t> </a:t>
            </a:r>
            <a:r>
              <a:rPr dirty="0" sz="1100" spc="-50">
                <a:solidFill>
                  <a:srgbClr val="E6E6D4"/>
                </a:solidFill>
                <a:latin typeface="Arial Black"/>
                <a:cs typeface="Arial Black"/>
              </a:rPr>
              <a:t>?</a:t>
            </a:r>
            <a:endParaRPr sz="11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45069"/>
            <a:ext cx="117348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>
                <a:solidFill>
                  <a:srgbClr val="6BBE58"/>
                </a:solidFill>
                <a:latin typeface="Verdana"/>
                <a:cs typeface="Verdana"/>
              </a:rPr>
              <a:t>Introduction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215514" y="1847480"/>
            <a:ext cx="1771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E6E6D4"/>
                </a:solidFill>
                <a:latin typeface="Arial Black"/>
                <a:cs typeface="Arial Black"/>
              </a:rPr>
              <a:t>AI</a:t>
            </a:r>
            <a:endParaRPr sz="11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45069"/>
            <a:ext cx="117348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>
                <a:solidFill>
                  <a:srgbClr val="6BBE58"/>
                </a:solidFill>
                <a:latin typeface="Verdana"/>
                <a:cs typeface="Verdana"/>
              </a:rPr>
              <a:t>Introduction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6411" y="1568774"/>
            <a:ext cx="155175" cy="14399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118461" y="1275586"/>
            <a:ext cx="371475" cy="763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E6E6D4"/>
                </a:solidFill>
                <a:latin typeface="Arial Black"/>
                <a:cs typeface="Arial Black"/>
              </a:rPr>
              <a:t>Data</a:t>
            </a:r>
            <a:endParaRPr sz="11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11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1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</a:pPr>
            <a:r>
              <a:rPr dirty="0" sz="1100" spc="-25">
                <a:solidFill>
                  <a:srgbClr val="E6E6D4"/>
                </a:solidFill>
                <a:latin typeface="Arial Black"/>
                <a:cs typeface="Arial Black"/>
              </a:rPr>
              <a:t>AI</a:t>
            </a:r>
            <a:endParaRPr sz="11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45069"/>
            <a:ext cx="117348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>
                <a:solidFill>
                  <a:srgbClr val="6BBE58"/>
                </a:solidFill>
                <a:latin typeface="Verdana"/>
                <a:cs typeface="Verdana"/>
              </a:rPr>
              <a:t>Introduction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6411" y="996881"/>
            <a:ext cx="155175" cy="14399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6411" y="1568774"/>
            <a:ext cx="155175" cy="143998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847951" y="703693"/>
            <a:ext cx="912494" cy="13360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E6E6D4"/>
                </a:solidFill>
                <a:latin typeface="Arial Black"/>
                <a:cs typeface="Arial Black"/>
              </a:rPr>
              <a:t>Data</a:t>
            </a:r>
            <a:r>
              <a:rPr dirty="0" sz="1100" spc="-55">
                <a:solidFill>
                  <a:srgbClr val="E6E6D4"/>
                </a:solidFill>
                <a:latin typeface="Arial Black"/>
                <a:cs typeface="Arial Black"/>
              </a:rPr>
              <a:t> Access</a:t>
            </a:r>
            <a:endParaRPr sz="1100">
              <a:latin typeface="Arial Black"/>
              <a:cs typeface="Arial Black"/>
            </a:endParaRPr>
          </a:p>
          <a:p>
            <a:pPr algn="ctr" marL="283210" marR="275590">
              <a:lnSpc>
                <a:spcPct val="341100"/>
              </a:lnSpc>
            </a:pPr>
            <a:r>
              <a:rPr dirty="0" sz="1100" spc="-40">
                <a:solidFill>
                  <a:srgbClr val="E6E6D4"/>
                </a:solidFill>
                <a:latin typeface="Arial Black"/>
                <a:cs typeface="Arial Black"/>
              </a:rPr>
              <a:t>Data </a:t>
            </a:r>
            <a:r>
              <a:rPr dirty="0" sz="1100" spc="-25">
                <a:solidFill>
                  <a:srgbClr val="E6E6D4"/>
                </a:solidFill>
                <a:latin typeface="Arial Black"/>
                <a:cs typeface="Arial Black"/>
              </a:rPr>
              <a:t>AI</a:t>
            </a:r>
            <a:endParaRPr sz="11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45069"/>
            <a:ext cx="117348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>
                <a:solidFill>
                  <a:srgbClr val="6BBE58"/>
                </a:solidFill>
                <a:latin typeface="Verdana"/>
                <a:cs typeface="Verdana"/>
              </a:rPr>
              <a:t>Introduction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74762" y="1333562"/>
            <a:ext cx="22586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solidFill>
                  <a:srgbClr val="E6E6D4"/>
                </a:solidFill>
                <a:latin typeface="Arial Black"/>
                <a:cs typeface="Arial Black"/>
              </a:rPr>
              <a:t>AI </a:t>
            </a:r>
            <a:r>
              <a:rPr dirty="0" sz="1100" spc="-40">
                <a:solidFill>
                  <a:srgbClr val="E6E6D4"/>
                </a:solidFill>
                <a:latin typeface="Arial Black"/>
                <a:cs typeface="Arial Black"/>
              </a:rPr>
              <a:t>needs</a:t>
            </a:r>
            <a:r>
              <a:rPr dirty="0" sz="1100" spc="-45">
                <a:solidFill>
                  <a:srgbClr val="E6E6D4"/>
                </a:solidFill>
                <a:latin typeface="Arial Black"/>
                <a:cs typeface="Arial Black"/>
              </a:rPr>
              <a:t> </a:t>
            </a:r>
            <a:r>
              <a:rPr dirty="0" sz="1100" spc="-35">
                <a:solidFill>
                  <a:srgbClr val="E6E6D4"/>
                </a:solidFill>
                <a:latin typeface="Arial Black"/>
                <a:cs typeface="Arial Black"/>
              </a:rPr>
              <a:t>better</a:t>
            </a:r>
            <a:r>
              <a:rPr dirty="0" sz="1100" spc="-45">
                <a:solidFill>
                  <a:srgbClr val="E6E6D4"/>
                </a:solidFill>
                <a:latin typeface="Arial Black"/>
                <a:cs typeface="Arial Black"/>
              </a:rPr>
              <a:t> </a:t>
            </a:r>
            <a:r>
              <a:rPr dirty="0" sz="1100" spc="-90">
                <a:solidFill>
                  <a:srgbClr val="E6E6D4"/>
                </a:solidFill>
                <a:latin typeface="Arial Black"/>
                <a:cs typeface="Arial Black"/>
              </a:rPr>
              <a:t>access</a:t>
            </a:r>
            <a:r>
              <a:rPr dirty="0" sz="1100" spc="-50">
                <a:solidFill>
                  <a:srgbClr val="E6E6D4"/>
                </a:solidFill>
                <a:latin typeface="Arial Black"/>
                <a:cs typeface="Arial Black"/>
              </a:rPr>
              <a:t> </a:t>
            </a:r>
            <a:r>
              <a:rPr dirty="0" sz="1100" spc="-35">
                <a:solidFill>
                  <a:srgbClr val="E6E6D4"/>
                </a:solidFill>
                <a:latin typeface="Arial Black"/>
                <a:cs typeface="Arial Black"/>
              </a:rPr>
              <a:t>to</a:t>
            </a:r>
            <a:r>
              <a:rPr dirty="0" sz="1100" spc="-45">
                <a:solidFill>
                  <a:srgbClr val="E6E6D4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E6E6D4"/>
                </a:solidFill>
                <a:latin typeface="Arial Black"/>
                <a:cs typeface="Arial Black"/>
              </a:rPr>
              <a:t>data!</a:t>
            </a:r>
            <a:endParaRPr sz="11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Healthcare</a:t>
            </a:r>
            <a:r>
              <a:rPr dirty="0" spc="45"/>
              <a:t> </a:t>
            </a:r>
            <a:r>
              <a:rPr dirty="0"/>
              <a:t>Data</a:t>
            </a:r>
            <a:r>
              <a:rPr dirty="0" spc="45"/>
              <a:t> </a:t>
            </a:r>
            <a:r>
              <a:rPr dirty="0"/>
              <a:t>in</a:t>
            </a:r>
            <a:r>
              <a:rPr dirty="0" spc="50"/>
              <a:t> </a:t>
            </a:r>
            <a:r>
              <a:rPr dirty="0" spc="-10"/>
              <a:t>France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1894" y="866469"/>
            <a:ext cx="2389505" cy="11080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E6E6D4"/>
                </a:solidFill>
                <a:latin typeface="Arial Black"/>
                <a:cs typeface="Arial Black"/>
              </a:rPr>
              <a:t>Nationwide</a:t>
            </a:r>
            <a:r>
              <a:rPr dirty="0" sz="1100" spc="-25">
                <a:solidFill>
                  <a:srgbClr val="E6E6D4"/>
                </a:solidFill>
                <a:latin typeface="Arial Black"/>
                <a:cs typeface="Arial Black"/>
              </a:rPr>
              <a:t> </a:t>
            </a:r>
            <a:r>
              <a:rPr dirty="0" sz="1100" spc="-60">
                <a:solidFill>
                  <a:srgbClr val="E6E6D4"/>
                </a:solidFill>
                <a:latin typeface="Arial Black"/>
                <a:cs typeface="Arial Black"/>
              </a:rPr>
              <a:t>statistics</a:t>
            </a:r>
            <a:r>
              <a:rPr dirty="0" sz="1100" spc="-20">
                <a:solidFill>
                  <a:srgbClr val="E6E6D4"/>
                </a:solidFill>
                <a:latin typeface="Arial Black"/>
                <a:cs typeface="Arial Black"/>
              </a:rPr>
              <a:t> </a:t>
            </a:r>
            <a:r>
              <a:rPr dirty="0" sz="1100" spc="-50">
                <a:solidFill>
                  <a:srgbClr val="E6E6D4"/>
                </a:solidFill>
                <a:latin typeface="Arial Black"/>
                <a:cs typeface="Arial Black"/>
              </a:rPr>
              <a:t>?</a:t>
            </a:r>
            <a:endParaRPr sz="1100">
              <a:latin typeface="Arial Black"/>
              <a:cs typeface="Arial Black"/>
            </a:endParaRPr>
          </a:p>
          <a:p>
            <a:pPr marL="314960" indent="-138430">
              <a:lnSpc>
                <a:spcPct val="100000"/>
              </a:lnSpc>
              <a:spcBef>
                <a:spcPts val="930"/>
              </a:spcBef>
              <a:buClr>
                <a:srgbClr val="6BBE58"/>
              </a:buClr>
              <a:buFont typeface="Times New Roman"/>
              <a:buChar char="•"/>
              <a:tabLst>
                <a:tab pos="314960" algn="l"/>
              </a:tabLst>
            </a:pPr>
            <a:r>
              <a:rPr dirty="0" sz="1100" spc="-40">
                <a:solidFill>
                  <a:srgbClr val="E6E6D4"/>
                </a:solidFill>
                <a:latin typeface="Arial Black"/>
                <a:cs typeface="Arial Black"/>
              </a:rPr>
              <a:t>encourage</a:t>
            </a:r>
            <a:r>
              <a:rPr dirty="0" sz="1100" spc="-35">
                <a:solidFill>
                  <a:srgbClr val="E6E6D4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E6E6D4"/>
                </a:solidFill>
                <a:latin typeface="Arial Black"/>
                <a:cs typeface="Arial Black"/>
              </a:rPr>
              <a:t>collaboration</a:t>
            </a:r>
            <a:endParaRPr sz="1100">
              <a:latin typeface="Arial Black"/>
              <a:cs typeface="Arial Black"/>
            </a:endParaRPr>
          </a:p>
          <a:p>
            <a:pPr marL="314960" indent="-138430">
              <a:lnSpc>
                <a:spcPct val="100000"/>
              </a:lnSpc>
              <a:spcBef>
                <a:spcPts val="335"/>
              </a:spcBef>
              <a:buClr>
                <a:srgbClr val="6BBE58"/>
              </a:buClr>
              <a:buFont typeface="Times New Roman"/>
              <a:buChar char="•"/>
              <a:tabLst>
                <a:tab pos="314960" algn="l"/>
              </a:tabLst>
            </a:pPr>
            <a:r>
              <a:rPr dirty="0" sz="1100" spc="-35">
                <a:solidFill>
                  <a:srgbClr val="E6E6D4"/>
                </a:solidFill>
                <a:latin typeface="Arial Black"/>
                <a:cs typeface="Arial Black"/>
              </a:rPr>
              <a:t>ensure</a:t>
            </a:r>
            <a:r>
              <a:rPr dirty="0" sz="1100" spc="-55">
                <a:solidFill>
                  <a:srgbClr val="E6E6D4"/>
                </a:solidFill>
                <a:latin typeface="Arial Black"/>
                <a:cs typeface="Arial Black"/>
              </a:rPr>
              <a:t> </a:t>
            </a:r>
            <a:r>
              <a:rPr dirty="0" sz="1100" spc="-35">
                <a:solidFill>
                  <a:srgbClr val="E6E6D4"/>
                </a:solidFill>
                <a:latin typeface="Arial Black"/>
                <a:cs typeface="Arial Black"/>
              </a:rPr>
              <a:t>data</a:t>
            </a:r>
            <a:r>
              <a:rPr dirty="0" sz="1100" spc="-50">
                <a:solidFill>
                  <a:srgbClr val="E6E6D4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E6E6D4"/>
                </a:solidFill>
                <a:latin typeface="Arial Black"/>
                <a:cs typeface="Arial Black"/>
              </a:rPr>
              <a:t>coherence</a:t>
            </a:r>
            <a:endParaRPr sz="1100">
              <a:latin typeface="Arial Black"/>
              <a:cs typeface="Arial Black"/>
            </a:endParaRPr>
          </a:p>
          <a:p>
            <a:pPr marL="314960" indent="-138430">
              <a:lnSpc>
                <a:spcPct val="100000"/>
              </a:lnSpc>
              <a:spcBef>
                <a:spcPts val="335"/>
              </a:spcBef>
              <a:buClr>
                <a:srgbClr val="6BBE58"/>
              </a:buClr>
              <a:buFont typeface="Times New Roman"/>
              <a:buChar char="•"/>
              <a:tabLst>
                <a:tab pos="314960" algn="l"/>
              </a:tabLst>
            </a:pPr>
            <a:r>
              <a:rPr dirty="0" sz="1100" spc="-20">
                <a:solidFill>
                  <a:srgbClr val="E6E6D4"/>
                </a:solidFill>
                <a:latin typeface="Arial Black"/>
                <a:cs typeface="Arial Black"/>
              </a:rPr>
              <a:t>link</a:t>
            </a:r>
            <a:r>
              <a:rPr dirty="0" sz="1100" spc="-65">
                <a:solidFill>
                  <a:srgbClr val="E6E6D4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E6E6D4"/>
                </a:solidFill>
                <a:latin typeface="Arial Black"/>
                <a:cs typeface="Arial Black"/>
              </a:rPr>
              <a:t>with</a:t>
            </a:r>
            <a:r>
              <a:rPr dirty="0" sz="1100" spc="-65">
                <a:solidFill>
                  <a:srgbClr val="E6E6D4"/>
                </a:solidFill>
                <a:latin typeface="Arial Black"/>
                <a:cs typeface="Arial Black"/>
              </a:rPr>
              <a:t> </a:t>
            </a:r>
            <a:r>
              <a:rPr dirty="0" sz="1100" spc="-20">
                <a:solidFill>
                  <a:srgbClr val="E6E6D4"/>
                </a:solidFill>
                <a:latin typeface="Arial Black"/>
                <a:cs typeface="Arial Black"/>
              </a:rPr>
              <a:t>other</a:t>
            </a:r>
            <a:r>
              <a:rPr dirty="0" sz="1100" spc="-65">
                <a:solidFill>
                  <a:srgbClr val="E6E6D4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E6E6D4"/>
                </a:solidFill>
                <a:latin typeface="Arial Black"/>
                <a:cs typeface="Arial Black"/>
              </a:rPr>
              <a:t>fields</a:t>
            </a:r>
            <a:endParaRPr sz="1100">
              <a:latin typeface="Arial Black"/>
              <a:cs typeface="Arial Black"/>
            </a:endParaRPr>
          </a:p>
          <a:p>
            <a:pPr marL="314960" indent="-138430">
              <a:lnSpc>
                <a:spcPct val="100000"/>
              </a:lnSpc>
              <a:spcBef>
                <a:spcPts val="330"/>
              </a:spcBef>
              <a:buClr>
                <a:srgbClr val="6BBE58"/>
              </a:buClr>
              <a:buFont typeface="Times New Roman"/>
              <a:buChar char="•"/>
              <a:tabLst>
                <a:tab pos="314960" algn="l"/>
              </a:tabLst>
            </a:pPr>
            <a:r>
              <a:rPr dirty="0" sz="1100" spc="-35">
                <a:solidFill>
                  <a:srgbClr val="E6E6D4"/>
                </a:solidFill>
                <a:latin typeface="Arial Black"/>
                <a:cs typeface="Arial Black"/>
              </a:rPr>
              <a:t>protect</a:t>
            </a:r>
            <a:r>
              <a:rPr dirty="0" sz="1100" spc="-55">
                <a:solidFill>
                  <a:srgbClr val="E6E6D4"/>
                </a:solidFill>
                <a:latin typeface="Arial Black"/>
                <a:cs typeface="Arial Black"/>
              </a:rPr>
              <a:t> </a:t>
            </a:r>
            <a:r>
              <a:rPr dirty="0" sz="1100" spc="-50">
                <a:solidFill>
                  <a:srgbClr val="E6E6D4"/>
                </a:solidFill>
                <a:latin typeface="Arial Black"/>
                <a:cs typeface="Arial Black"/>
              </a:rPr>
              <a:t>security </a:t>
            </a:r>
            <a:r>
              <a:rPr dirty="0" sz="1100" spc="-10">
                <a:solidFill>
                  <a:srgbClr val="E6E6D4"/>
                </a:solidFill>
                <a:latin typeface="Arial Black"/>
                <a:cs typeface="Arial Black"/>
              </a:rPr>
              <a:t>and</a:t>
            </a:r>
            <a:r>
              <a:rPr dirty="0" sz="1100" spc="-50">
                <a:solidFill>
                  <a:srgbClr val="E6E6D4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E6E6D4"/>
                </a:solidFill>
                <a:latin typeface="Arial Black"/>
                <a:cs typeface="Arial Black"/>
              </a:rPr>
              <a:t>privacy</a:t>
            </a:r>
            <a:endParaRPr sz="11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0"/>
              <a:t>Our</a:t>
            </a:r>
            <a:r>
              <a:rPr dirty="0" spc="-114"/>
              <a:t> </a:t>
            </a:r>
            <a:r>
              <a:rPr dirty="0" spc="35"/>
              <a:t>Approach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60451" y="906333"/>
            <a:ext cx="3263900" cy="10756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76530" indent="-138430">
              <a:lnSpc>
                <a:spcPct val="100000"/>
              </a:lnSpc>
              <a:spcBef>
                <a:spcPts val="434"/>
              </a:spcBef>
              <a:buClr>
                <a:srgbClr val="6BBE58"/>
              </a:buClr>
              <a:buFont typeface="Times New Roman"/>
              <a:buChar char="•"/>
              <a:tabLst>
                <a:tab pos="176530" algn="l"/>
              </a:tabLst>
            </a:pPr>
            <a:r>
              <a:rPr dirty="0" sz="1100">
                <a:solidFill>
                  <a:srgbClr val="E6E6D4"/>
                </a:solidFill>
                <a:latin typeface="Verdana"/>
                <a:cs typeface="Verdana"/>
              </a:rPr>
              <a:t>in-house</a:t>
            </a:r>
            <a:r>
              <a:rPr dirty="0" sz="1100" spc="-105">
                <a:solidFill>
                  <a:srgbClr val="E6E6D4"/>
                </a:solidFill>
                <a:latin typeface="Verdana"/>
                <a:cs typeface="Verdana"/>
              </a:rPr>
              <a:t> </a:t>
            </a:r>
            <a:r>
              <a:rPr dirty="0" sz="1100" spc="-10">
                <a:solidFill>
                  <a:srgbClr val="E6E6D4"/>
                </a:solidFill>
                <a:latin typeface="Verdana"/>
                <a:cs typeface="Verdana"/>
              </a:rPr>
              <a:t>algorithms</a:t>
            </a:r>
            <a:endParaRPr sz="1100">
              <a:latin typeface="Verdana"/>
              <a:cs typeface="Verdana"/>
            </a:endParaRPr>
          </a:p>
          <a:p>
            <a:pPr marL="176530" indent="-138430">
              <a:lnSpc>
                <a:spcPct val="100000"/>
              </a:lnSpc>
              <a:spcBef>
                <a:spcPts val="334"/>
              </a:spcBef>
              <a:buClr>
                <a:srgbClr val="6BBE58"/>
              </a:buClr>
              <a:buFont typeface="Times New Roman"/>
              <a:buChar char="•"/>
              <a:tabLst>
                <a:tab pos="176530" algn="l"/>
              </a:tabLst>
            </a:pPr>
            <a:r>
              <a:rPr dirty="0" sz="1100">
                <a:solidFill>
                  <a:srgbClr val="E6E6D4"/>
                </a:solidFill>
                <a:latin typeface="Verdana"/>
                <a:cs typeface="Verdana"/>
              </a:rPr>
              <a:t>P2P</a:t>
            </a:r>
            <a:r>
              <a:rPr dirty="0" sz="1100" spc="-10">
                <a:solidFill>
                  <a:srgbClr val="E6E6D4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E6E6D4"/>
                </a:solidFill>
                <a:latin typeface="Verdana"/>
                <a:cs typeface="Verdana"/>
              </a:rPr>
              <a:t>and</a:t>
            </a:r>
            <a:r>
              <a:rPr dirty="0" sz="1100" spc="-5">
                <a:solidFill>
                  <a:srgbClr val="E6E6D4"/>
                </a:solidFill>
                <a:latin typeface="Verdana"/>
                <a:cs typeface="Verdana"/>
              </a:rPr>
              <a:t> </a:t>
            </a:r>
            <a:r>
              <a:rPr dirty="0" sz="1100" spc="-10">
                <a:solidFill>
                  <a:srgbClr val="E6E6D4"/>
                </a:solidFill>
                <a:latin typeface="Verdana"/>
                <a:cs typeface="Verdana"/>
              </a:rPr>
              <a:t>adapters</a:t>
            </a:r>
            <a:endParaRPr sz="1100">
              <a:latin typeface="Verdana"/>
              <a:cs typeface="Verdana"/>
            </a:endParaRPr>
          </a:p>
          <a:p>
            <a:pPr marL="176530" indent="-138430">
              <a:lnSpc>
                <a:spcPct val="100000"/>
              </a:lnSpc>
              <a:spcBef>
                <a:spcPts val="330"/>
              </a:spcBef>
              <a:buClr>
                <a:srgbClr val="6BBE58"/>
              </a:buClr>
              <a:buFont typeface="Times New Roman"/>
              <a:buChar char="•"/>
              <a:tabLst>
                <a:tab pos="176530" algn="l"/>
              </a:tabLst>
            </a:pPr>
            <a:r>
              <a:rPr dirty="0" sz="1100" spc="-10">
                <a:solidFill>
                  <a:srgbClr val="E6E6D4"/>
                </a:solidFill>
                <a:latin typeface="Verdana"/>
                <a:cs typeface="Verdana"/>
              </a:rPr>
              <a:t>centralized</a:t>
            </a:r>
            <a:r>
              <a:rPr dirty="0" sz="1100" spc="-60">
                <a:solidFill>
                  <a:srgbClr val="E6E6D4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E6E6D4"/>
                </a:solidFill>
                <a:latin typeface="Verdana"/>
                <a:cs typeface="Verdana"/>
              </a:rPr>
              <a:t>and</a:t>
            </a:r>
            <a:r>
              <a:rPr dirty="0" sz="1100" spc="-55">
                <a:solidFill>
                  <a:srgbClr val="E6E6D4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E6E6D4"/>
                </a:solidFill>
                <a:latin typeface="Verdana"/>
                <a:cs typeface="Verdana"/>
              </a:rPr>
              <a:t>decentralized</a:t>
            </a:r>
            <a:r>
              <a:rPr dirty="0" sz="1100" spc="-55">
                <a:solidFill>
                  <a:srgbClr val="E6E6D4"/>
                </a:solidFill>
                <a:latin typeface="Verdana"/>
                <a:cs typeface="Verdana"/>
              </a:rPr>
              <a:t> </a:t>
            </a:r>
            <a:r>
              <a:rPr dirty="0" sz="1100" spc="-10">
                <a:solidFill>
                  <a:srgbClr val="E6E6D4"/>
                </a:solidFill>
                <a:latin typeface="Verdana"/>
                <a:cs typeface="Verdana"/>
              </a:rPr>
              <a:t>deduplication</a:t>
            </a:r>
            <a:endParaRPr sz="1100">
              <a:latin typeface="Verdana"/>
              <a:cs typeface="Verdana"/>
            </a:endParaRPr>
          </a:p>
          <a:p>
            <a:pPr marL="176530" indent="-138430">
              <a:lnSpc>
                <a:spcPct val="100000"/>
              </a:lnSpc>
              <a:spcBef>
                <a:spcPts val="335"/>
              </a:spcBef>
              <a:buClr>
                <a:srgbClr val="6BBE58"/>
              </a:buClr>
              <a:buFont typeface="Times New Roman"/>
              <a:buChar char="•"/>
              <a:tabLst>
                <a:tab pos="176530" algn="l"/>
              </a:tabLst>
            </a:pPr>
            <a:r>
              <a:rPr dirty="0" sz="1100">
                <a:solidFill>
                  <a:srgbClr val="E6E6D4"/>
                </a:solidFill>
                <a:latin typeface="Verdana"/>
                <a:cs typeface="Verdana"/>
              </a:rPr>
              <a:t>standardized</a:t>
            </a:r>
            <a:r>
              <a:rPr dirty="0" sz="1100" spc="-105">
                <a:solidFill>
                  <a:srgbClr val="E6E6D4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E6E6D4"/>
                </a:solidFill>
                <a:latin typeface="Verdana"/>
                <a:cs typeface="Verdana"/>
              </a:rPr>
              <a:t>data</a:t>
            </a:r>
            <a:r>
              <a:rPr dirty="0" sz="1100" spc="-105">
                <a:solidFill>
                  <a:srgbClr val="E6E6D4"/>
                </a:solidFill>
                <a:latin typeface="Verdana"/>
                <a:cs typeface="Verdana"/>
              </a:rPr>
              <a:t> </a:t>
            </a:r>
            <a:r>
              <a:rPr dirty="0" sz="1100" spc="-10">
                <a:solidFill>
                  <a:srgbClr val="E6E6D4"/>
                </a:solidFill>
                <a:latin typeface="Verdana"/>
                <a:cs typeface="Verdana"/>
              </a:rPr>
              <a:t>formats</a:t>
            </a:r>
            <a:endParaRPr sz="1100">
              <a:latin typeface="Verdana"/>
              <a:cs typeface="Verdana"/>
            </a:endParaRPr>
          </a:p>
          <a:p>
            <a:pPr marL="176530" indent="-138430">
              <a:lnSpc>
                <a:spcPct val="100000"/>
              </a:lnSpc>
              <a:spcBef>
                <a:spcPts val="335"/>
              </a:spcBef>
              <a:buClr>
                <a:srgbClr val="6BBE58"/>
              </a:buClr>
              <a:buFont typeface="Times New Roman"/>
              <a:buChar char="•"/>
              <a:tabLst>
                <a:tab pos="176530" algn="l"/>
              </a:tabLst>
            </a:pPr>
            <a:r>
              <a:rPr dirty="0" sz="1100">
                <a:solidFill>
                  <a:srgbClr val="E6E6D4"/>
                </a:solidFill>
                <a:latin typeface="Verdana"/>
                <a:cs typeface="Verdana"/>
              </a:rPr>
              <a:t>enable</a:t>
            </a:r>
            <a:r>
              <a:rPr dirty="0" sz="1100" spc="5">
                <a:solidFill>
                  <a:srgbClr val="E6E6D4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E6E6D4"/>
                </a:solidFill>
                <a:latin typeface="Verdana"/>
                <a:cs typeface="Verdana"/>
              </a:rPr>
              <a:t>building</a:t>
            </a:r>
            <a:r>
              <a:rPr dirty="0" sz="1100" spc="10">
                <a:solidFill>
                  <a:srgbClr val="E6E6D4"/>
                </a:solidFill>
                <a:latin typeface="Verdana"/>
                <a:cs typeface="Verdana"/>
              </a:rPr>
              <a:t> </a:t>
            </a:r>
            <a:r>
              <a:rPr dirty="0" sz="1100" spc="-20">
                <a:solidFill>
                  <a:srgbClr val="E6E6D4"/>
                </a:solidFill>
                <a:latin typeface="Verdana"/>
                <a:cs typeface="Verdana"/>
              </a:rPr>
              <a:t>novel</a:t>
            </a:r>
            <a:r>
              <a:rPr dirty="0" sz="1100" spc="10">
                <a:solidFill>
                  <a:srgbClr val="E6E6D4"/>
                </a:solidFill>
                <a:latin typeface="Verdana"/>
                <a:cs typeface="Verdana"/>
              </a:rPr>
              <a:t> </a:t>
            </a:r>
            <a:r>
              <a:rPr dirty="0" sz="1100" spc="-10">
                <a:solidFill>
                  <a:srgbClr val="E6E6D4"/>
                </a:solidFill>
                <a:latin typeface="Verdana"/>
                <a:cs typeface="Verdana"/>
              </a:rPr>
              <a:t>standards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45069"/>
            <a:ext cx="39884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6BBE58"/>
                </a:solidFill>
                <a:latin typeface="Verdana"/>
                <a:cs typeface="Verdana"/>
              </a:rPr>
              <a:t>Example</a:t>
            </a:r>
            <a:r>
              <a:rPr dirty="0" sz="1400" spc="30">
                <a:solidFill>
                  <a:srgbClr val="6BBE58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6BBE58"/>
                </a:solidFill>
                <a:latin typeface="Verdana"/>
                <a:cs typeface="Verdana"/>
              </a:rPr>
              <a:t>algorithm:</a:t>
            </a:r>
            <a:r>
              <a:rPr dirty="0" sz="1400" spc="125">
                <a:solidFill>
                  <a:srgbClr val="6BBE58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6BBE58"/>
                </a:solidFill>
                <a:latin typeface="Verdana"/>
                <a:cs typeface="Verdana"/>
              </a:rPr>
              <a:t>histogram</a:t>
            </a:r>
            <a:r>
              <a:rPr dirty="0" sz="1400" spc="30">
                <a:solidFill>
                  <a:srgbClr val="6BBE58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6BBE58"/>
                </a:solidFill>
                <a:latin typeface="Verdana"/>
                <a:cs typeface="Verdana"/>
              </a:rPr>
              <a:t>aggregation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003" y="583653"/>
            <a:ext cx="2520005" cy="2392782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45069"/>
            <a:ext cx="39884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6BBE58"/>
                </a:solidFill>
                <a:latin typeface="Verdana"/>
                <a:cs typeface="Verdana"/>
              </a:rPr>
              <a:t>Example</a:t>
            </a:r>
            <a:r>
              <a:rPr dirty="0" sz="1400" spc="30">
                <a:solidFill>
                  <a:srgbClr val="6BBE58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6BBE58"/>
                </a:solidFill>
                <a:latin typeface="Verdana"/>
                <a:cs typeface="Verdana"/>
              </a:rPr>
              <a:t>algorithm:</a:t>
            </a:r>
            <a:r>
              <a:rPr dirty="0" sz="1400" spc="125">
                <a:solidFill>
                  <a:srgbClr val="6BBE58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6BBE58"/>
                </a:solidFill>
                <a:latin typeface="Verdana"/>
                <a:cs typeface="Verdana"/>
              </a:rPr>
              <a:t>histogram</a:t>
            </a:r>
            <a:r>
              <a:rPr dirty="0" sz="1400" spc="30">
                <a:solidFill>
                  <a:srgbClr val="6BBE58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6BBE58"/>
                </a:solidFill>
                <a:latin typeface="Verdana"/>
                <a:cs typeface="Verdana"/>
              </a:rPr>
              <a:t>aggregation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003" y="583653"/>
            <a:ext cx="2520005" cy="2392782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Sideral</dc:creator>
  <dc:title>Nebula - Enabling AI for Healthcare with  Federated Analytics</dc:title>
  <dcterms:created xsi:type="dcterms:W3CDTF">2025-02-16T12:26:57Z</dcterms:created>
  <dcterms:modified xsi:type="dcterms:W3CDTF">2025-02-16T12:26:57Z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2025-02-16T00:00:00Z</vt:filetime>
  </property>
  <property fmtid="{D5CDD505-2E9C-101B-9397-08002B2CF9AE}" pid="3" name="Creator">
    <vt:lpwstr>LaTeX with Beamer class</vt:lpwstr>
  </property>
  <property fmtid="{D5CDD505-2E9C-101B-9397-08002B2CF9AE}" pid="4" name="Producer">
    <vt:lpwstr>xdvipdfmx (20240407)</vt:lpwstr>
  </property>
  <property fmtid="{D5CDD505-2E9C-101B-9397-08002B2CF9AE}" pid="5" name="LastSaved">
    <vt:filetime>2025-02-16T00:00:00Z</vt:filetime>
  </property>
</Properties>
</file>