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9E6CEBAB-00BC-4205-87E6-21101B4724EB}" type="datetimeFigureOut">
              <a:rPr lang="fr-FR" smtClean="0"/>
              <a:t>25/03/2022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4712AB1-3751-4AA7-A19F-B90B12758E34}" type="slidenum">
              <a:rPr lang="fr-FR" smtClean="0"/>
              <a:t>‹N°›</a:t>
            </a:fld>
            <a:endParaRPr lang="fr-FR"/>
          </a:p>
        </p:txBody>
      </p:sp>
    </p:spTree>
    <p:extLst>
      <p:ext uri="{BB962C8B-B14F-4D97-AF65-F5344CB8AC3E}">
        <p14:creationId xmlns:p14="http://schemas.microsoft.com/office/powerpoint/2010/main" val="2394094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E6CEBAB-00BC-4205-87E6-21101B4724EB}" type="datetimeFigureOut">
              <a:rPr lang="fr-FR" smtClean="0"/>
              <a:t>25/03/2022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4712AB1-3751-4AA7-A19F-B90B12758E34}" type="slidenum">
              <a:rPr lang="fr-FR" smtClean="0"/>
              <a:t>‹N°›</a:t>
            </a:fld>
            <a:endParaRPr lang="fr-FR"/>
          </a:p>
        </p:txBody>
      </p:sp>
    </p:spTree>
    <p:extLst>
      <p:ext uri="{BB962C8B-B14F-4D97-AF65-F5344CB8AC3E}">
        <p14:creationId xmlns:p14="http://schemas.microsoft.com/office/powerpoint/2010/main" val="931576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E6CEBAB-00BC-4205-87E6-21101B4724EB}" type="datetimeFigureOut">
              <a:rPr lang="fr-FR" smtClean="0"/>
              <a:t>25/03/2022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4712AB1-3751-4AA7-A19F-B90B12758E34}" type="slidenum">
              <a:rPr lang="fr-FR" smtClean="0"/>
              <a:t>‹N°›</a:t>
            </a:fld>
            <a:endParaRPr lang="fr-FR"/>
          </a:p>
        </p:txBody>
      </p:sp>
    </p:spTree>
    <p:extLst>
      <p:ext uri="{BB962C8B-B14F-4D97-AF65-F5344CB8AC3E}">
        <p14:creationId xmlns:p14="http://schemas.microsoft.com/office/powerpoint/2010/main" val="2331845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E6CEBAB-00BC-4205-87E6-21101B4724EB}" type="datetimeFigureOut">
              <a:rPr lang="fr-FR" smtClean="0"/>
              <a:t>25/03/2022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4712AB1-3751-4AA7-A19F-B90B12758E34}" type="slidenum">
              <a:rPr lang="fr-FR" smtClean="0"/>
              <a:t>‹N°›</a:t>
            </a:fld>
            <a:endParaRPr lang="fr-FR"/>
          </a:p>
        </p:txBody>
      </p:sp>
    </p:spTree>
    <p:extLst>
      <p:ext uri="{BB962C8B-B14F-4D97-AF65-F5344CB8AC3E}">
        <p14:creationId xmlns:p14="http://schemas.microsoft.com/office/powerpoint/2010/main" val="3983273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9E6CEBAB-00BC-4205-87E6-21101B4724EB}" type="datetimeFigureOut">
              <a:rPr lang="fr-FR" smtClean="0"/>
              <a:t>25/03/2022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4712AB1-3751-4AA7-A19F-B90B12758E34}" type="slidenum">
              <a:rPr lang="fr-FR" smtClean="0"/>
              <a:t>‹N°›</a:t>
            </a:fld>
            <a:endParaRPr lang="fr-FR"/>
          </a:p>
        </p:txBody>
      </p:sp>
    </p:spTree>
    <p:extLst>
      <p:ext uri="{BB962C8B-B14F-4D97-AF65-F5344CB8AC3E}">
        <p14:creationId xmlns:p14="http://schemas.microsoft.com/office/powerpoint/2010/main" val="3066250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E6CEBAB-00BC-4205-87E6-21101B4724EB}" type="datetimeFigureOut">
              <a:rPr lang="fr-FR" smtClean="0"/>
              <a:t>25/03/2022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4712AB1-3751-4AA7-A19F-B90B12758E34}" type="slidenum">
              <a:rPr lang="fr-FR" smtClean="0"/>
              <a:t>‹N°›</a:t>
            </a:fld>
            <a:endParaRPr lang="fr-FR"/>
          </a:p>
        </p:txBody>
      </p:sp>
    </p:spTree>
    <p:extLst>
      <p:ext uri="{BB962C8B-B14F-4D97-AF65-F5344CB8AC3E}">
        <p14:creationId xmlns:p14="http://schemas.microsoft.com/office/powerpoint/2010/main" val="2079873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9E6CEBAB-00BC-4205-87E6-21101B4724EB}" type="datetimeFigureOut">
              <a:rPr lang="fr-FR" smtClean="0"/>
              <a:t>25/03/2022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4712AB1-3751-4AA7-A19F-B90B12758E34}" type="slidenum">
              <a:rPr lang="fr-FR" smtClean="0"/>
              <a:t>‹N°›</a:t>
            </a:fld>
            <a:endParaRPr lang="fr-FR"/>
          </a:p>
        </p:txBody>
      </p:sp>
    </p:spTree>
    <p:extLst>
      <p:ext uri="{BB962C8B-B14F-4D97-AF65-F5344CB8AC3E}">
        <p14:creationId xmlns:p14="http://schemas.microsoft.com/office/powerpoint/2010/main" val="1543693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9E6CEBAB-00BC-4205-87E6-21101B4724EB}" type="datetimeFigureOut">
              <a:rPr lang="fr-FR" smtClean="0"/>
              <a:t>25/03/2022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4712AB1-3751-4AA7-A19F-B90B12758E34}" type="slidenum">
              <a:rPr lang="fr-FR" smtClean="0"/>
              <a:t>‹N°›</a:t>
            </a:fld>
            <a:endParaRPr lang="fr-FR"/>
          </a:p>
        </p:txBody>
      </p:sp>
    </p:spTree>
    <p:extLst>
      <p:ext uri="{BB962C8B-B14F-4D97-AF65-F5344CB8AC3E}">
        <p14:creationId xmlns:p14="http://schemas.microsoft.com/office/powerpoint/2010/main" val="794131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E6CEBAB-00BC-4205-87E6-21101B4724EB}" type="datetimeFigureOut">
              <a:rPr lang="fr-FR" smtClean="0"/>
              <a:t>25/03/2022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4712AB1-3751-4AA7-A19F-B90B12758E34}" type="slidenum">
              <a:rPr lang="fr-FR" smtClean="0"/>
              <a:t>‹N°›</a:t>
            </a:fld>
            <a:endParaRPr lang="fr-FR"/>
          </a:p>
        </p:txBody>
      </p:sp>
    </p:spTree>
    <p:extLst>
      <p:ext uri="{BB962C8B-B14F-4D97-AF65-F5344CB8AC3E}">
        <p14:creationId xmlns:p14="http://schemas.microsoft.com/office/powerpoint/2010/main" val="2230270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9E6CEBAB-00BC-4205-87E6-21101B4724EB}" type="datetimeFigureOut">
              <a:rPr lang="fr-FR" smtClean="0"/>
              <a:t>25/03/2022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4712AB1-3751-4AA7-A19F-B90B12758E34}" type="slidenum">
              <a:rPr lang="fr-FR" smtClean="0"/>
              <a:t>‹N°›</a:t>
            </a:fld>
            <a:endParaRPr lang="fr-FR"/>
          </a:p>
        </p:txBody>
      </p:sp>
    </p:spTree>
    <p:extLst>
      <p:ext uri="{BB962C8B-B14F-4D97-AF65-F5344CB8AC3E}">
        <p14:creationId xmlns:p14="http://schemas.microsoft.com/office/powerpoint/2010/main" val="1934246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9E6CEBAB-00BC-4205-87E6-21101B4724EB}" type="datetimeFigureOut">
              <a:rPr lang="fr-FR" smtClean="0"/>
              <a:t>25/03/2022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4712AB1-3751-4AA7-A19F-B90B12758E34}" type="slidenum">
              <a:rPr lang="fr-FR" smtClean="0"/>
              <a:t>‹N°›</a:t>
            </a:fld>
            <a:endParaRPr lang="fr-FR"/>
          </a:p>
        </p:txBody>
      </p:sp>
    </p:spTree>
    <p:extLst>
      <p:ext uri="{BB962C8B-B14F-4D97-AF65-F5344CB8AC3E}">
        <p14:creationId xmlns:p14="http://schemas.microsoft.com/office/powerpoint/2010/main" val="206257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6CEBAB-00BC-4205-87E6-21101B4724EB}" type="datetimeFigureOut">
              <a:rPr lang="fr-FR" smtClean="0"/>
              <a:t>25/03/2022</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712AB1-3751-4AA7-A19F-B90B12758E34}" type="slidenum">
              <a:rPr lang="fr-FR" smtClean="0"/>
              <a:t>‹N°›</a:t>
            </a:fld>
            <a:endParaRPr lang="fr-FR"/>
          </a:p>
        </p:txBody>
      </p:sp>
    </p:spTree>
    <p:extLst>
      <p:ext uri="{BB962C8B-B14F-4D97-AF65-F5344CB8AC3E}">
        <p14:creationId xmlns:p14="http://schemas.microsoft.com/office/powerpoint/2010/main" val="468666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hoto libre de droit de Développement Web Développeur banque d'images et  plus d'images libres de droit de Codage et codification - i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684" y="359189"/>
            <a:ext cx="8424936" cy="6381307"/>
          </a:xfrm>
          <a:prstGeom prst="rect">
            <a:avLst/>
          </a:prstGeom>
          <a:noFill/>
          <a:extLst>
            <a:ext uri="{909E8E84-426E-40DD-AFC4-6F175D3DCCD1}">
              <a14:hiddenFill xmlns:a14="http://schemas.microsoft.com/office/drawing/2010/main">
                <a:solidFill>
                  <a:srgbClr val="FFFFFF"/>
                </a:solidFill>
              </a14:hiddenFill>
            </a:ext>
          </a:extLst>
        </p:spPr>
      </p:pic>
      <p:sp>
        <p:nvSpPr>
          <p:cNvPr id="6" name="Flèche droite 5"/>
          <p:cNvSpPr/>
          <p:nvPr/>
        </p:nvSpPr>
        <p:spPr>
          <a:xfrm>
            <a:off x="5163228" y="5372345"/>
            <a:ext cx="3369212" cy="1368152"/>
          </a:xfrm>
          <a:prstGeom prst="rightArrow">
            <a:avLst>
              <a:gd name="adj1" fmla="val 50000"/>
              <a:gd name="adj2" fmla="val 49999"/>
            </a:avLst>
          </a:prstGeom>
          <a:ln/>
        </p:spPr>
        <p:style>
          <a:lnRef idx="1">
            <a:schemeClr val="accent6"/>
          </a:lnRef>
          <a:fillRef idx="2">
            <a:schemeClr val="accent6"/>
          </a:fillRef>
          <a:effectRef idx="1">
            <a:schemeClr val="accent6"/>
          </a:effectRef>
          <a:fontRef idx="minor">
            <a:schemeClr val="dk1"/>
          </a:fontRef>
        </p:style>
        <p:txBody>
          <a:bodyPr rtlCol="0" anchor="ct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endParaRPr lang="fr-FR" b="1" cap="all">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5" name="ZoneTexte 4"/>
          <p:cNvSpPr txBox="1"/>
          <p:nvPr/>
        </p:nvSpPr>
        <p:spPr>
          <a:xfrm>
            <a:off x="5163228" y="5733256"/>
            <a:ext cx="3225196" cy="646331"/>
          </a:xfrm>
          <a:prstGeom prst="rect">
            <a:avLst/>
          </a:prstGeom>
          <a:noFill/>
        </p:spPr>
        <p:txBody>
          <a:bodyPr wrap="square" rtlCol="0">
            <a:spAutoFit/>
          </a:bodyPr>
          <a:lstStyle/>
          <a:p>
            <a:r>
              <a:rPr lang="fr-FR"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Travail réalise par:</a:t>
            </a:r>
          </a:p>
          <a:p>
            <a:r>
              <a:rPr lang="fr-FR"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Madame: </a:t>
            </a:r>
            <a:r>
              <a:rPr lang="fr-FR"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ouchenir</a:t>
            </a:r>
            <a:r>
              <a:rPr lang="fr-FR"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fr-FR"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karima</a:t>
            </a:r>
            <a:endParaRPr lang="fr-F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308988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0145" y="764704"/>
            <a:ext cx="6840760" cy="5878532"/>
          </a:xfrm>
          <a:prstGeom prst="rect">
            <a:avLst/>
          </a:prstGeom>
          <a:noFill/>
          <a:ln>
            <a:solidFill>
              <a:srgbClr val="FF0000"/>
            </a:solidFill>
          </a:ln>
          <a:effectLst>
            <a:glow rad="101600">
              <a:schemeClr val="accent2">
                <a:satMod val="175000"/>
                <a:alpha val="40000"/>
              </a:schemeClr>
            </a:glow>
          </a:effectLst>
        </p:spPr>
        <p:txBody>
          <a:bodyPr wrap="square" rtlCol="0">
            <a:spAutoFit/>
          </a:bodyPr>
          <a:lstStyle/>
          <a:p>
            <a:pPr algn="ctr"/>
            <a:r>
              <a:rPr lang="fr-FR" sz="4400" b="1" i="1" u="sng" dirty="0">
                <a:effectLst>
                  <a:outerShdw blurRad="38100" dist="38100" dir="2700000" algn="tl">
                    <a:srgbClr val="000000">
                      <a:alpha val="43137"/>
                    </a:srgbClr>
                  </a:outerShdw>
                </a:effectLst>
              </a:rPr>
              <a:t>Les compétences d'un bon développeur web</a:t>
            </a:r>
          </a:p>
          <a:p>
            <a:r>
              <a:rPr lang="fr-FR" b="1" dirty="0"/>
              <a:t>Le développeur web est en charge de la conception et du déploiement de sites et d'applications web, ainsi que de la maintenance de ses créations. </a:t>
            </a:r>
            <a:endParaRPr lang="fr-FR" b="1" dirty="0" smtClean="0"/>
          </a:p>
          <a:p>
            <a:r>
              <a:rPr lang="fr-FR" b="1" dirty="0" smtClean="0"/>
              <a:t>Pour </a:t>
            </a:r>
            <a:r>
              <a:rPr lang="fr-FR" b="1" dirty="0"/>
              <a:t>vous épanouir dans ce métier, vous devez posséder un certain nombre d'aptitudes personnelles, comme </a:t>
            </a:r>
            <a:endParaRPr lang="fr-FR" b="1" dirty="0" smtClean="0"/>
          </a:p>
          <a:p>
            <a:pPr marL="285750" indent="-285750">
              <a:buFont typeface="Wingdings" panose="05000000000000000000" pitchFamily="2" charset="2"/>
              <a:buChar char="q"/>
            </a:pPr>
            <a:r>
              <a:rPr lang="fr-FR" b="1" dirty="0" smtClean="0"/>
              <a:t>une </a:t>
            </a:r>
            <a:r>
              <a:rPr lang="fr-FR" b="1" dirty="0"/>
              <a:t>curiosité naturelle, </a:t>
            </a:r>
            <a:endParaRPr lang="fr-FR" b="1" dirty="0" smtClean="0"/>
          </a:p>
          <a:p>
            <a:pPr marL="285750" indent="-285750">
              <a:buFont typeface="Wingdings" panose="05000000000000000000" pitchFamily="2" charset="2"/>
              <a:buChar char="q"/>
            </a:pPr>
            <a:r>
              <a:rPr lang="fr-FR" b="1" dirty="0" smtClean="0"/>
              <a:t>une </a:t>
            </a:r>
            <a:r>
              <a:rPr lang="fr-FR" b="1" dirty="0"/>
              <a:t>appétence pour le web </a:t>
            </a:r>
            <a:endParaRPr lang="fr-FR" b="1" dirty="0" smtClean="0"/>
          </a:p>
          <a:p>
            <a:pPr marL="285750" indent="-285750">
              <a:buFont typeface="Wingdings" panose="05000000000000000000" pitchFamily="2" charset="2"/>
              <a:buChar char="q"/>
            </a:pPr>
            <a:r>
              <a:rPr lang="fr-FR" b="1" dirty="0" smtClean="0"/>
              <a:t> </a:t>
            </a:r>
            <a:r>
              <a:rPr lang="fr-FR" b="1" dirty="0"/>
              <a:t>une forte capacité d'adaptation. </a:t>
            </a:r>
            <a:endParaRPr lang="fr-FR" b="1" dirty="0" smtClean="0"/>
          </a:p>
          <a:p>
            <a:r>
              <a:rPr lang="fr-FR" b="1" dirty="0" smtClean="0"/>
              <a:t>Et </a:t>
            </a:r>
            <a:r>
              <a:rPr lang="fr-FR" b="1" dirty="0"/>
              <a:t>oui, le développeur web doit sans cesse passer d'un projet à l'autre, et savoir s'adapter aux exigences de chaque client. De plus, sa curiosité naturelle le poussera à se tenir informé des évolutions du secteur, un détail qui le rendra encore plus indispensable auprès des agences web.</a:t>
            </a:r>
          </a:p>
          <a:p>
            <a:r>
              <a:rPr lang="fr-FR" b="1" dirty="0"/>
              <a:t>Côté compétences techniques, il vous faudra maîtriser </a:t>
            </a:r>
            <a:r>
              <a:rPr lang="fr-FR" b="1" dirty="0" smtClean="0"/>
              <a:t>les </a:t>
            </a:r>
            <a:r>
              <a:rPr lang="fr-FR" b="1" dirty="0"/>
              <a:t>langages de </a:t>
            </a:r>
            <a:r>
              <a:rPr lang="fr-FR" b="1" dirty="0" smtClean="0"/>
              <a:t>programmations. </a:t>
            </a:r>
            <a:endParaRPr lang="fr-FR" b="1" dirty="0"/>
          </a:p>
          <a:p>
            <a:endParaRPr lang="fr-FR" dirty="0"/>
          </a:p>
        </p:txBody>
      </p:sp>
    </p:spTree>
    <p:extLst>
      <p:ext uri="{BB962C8B-B14F-4D97-AF65-F5344CB8AC3E}">
        <p14:creationId xmlns:p14="http://schemas.microsoft.com/office/powerpoint/2010/main" val="414770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755576" y="671691"/>
            <a:ext cx="7776864" cy="5293757"/>
          </a:xfrm>
          <a:prstGeom prst="rect">
            <a:avLst/>
          </a:prstGeom>
          <a:noFill/>
          <a:ln>
            <a:solidFill>
              <a:srgbClr val="FF0000"/>
            </a:solidFill>
          </a:ln>
          <a:effectLst>
            <a:glow rad="101600">
              <a:schemeClr val="accent2">
                <a:satMod val="175000"/>
                <a:alpha val="40000"/>
              </a:schemeClr>
            </a:glow>
          </a:effectLst>
        </p:spPr>
        <p:txBody>
          <a:bodyPr wrap="square" rtlCol="0">
            <a:spAutoFit/>
          </a:bodyPr>
          <a:lstStyle>
            <a:defPPr>
              <a:defRPr lang="fr-FR"/>
            </a:defPPr>
            <a:lvl1pPr algn="ctr">
              <a:defRPr sz="2400" b="1"/>
            </a:lvl1pPr>
          </a:lstStyle>
          <a:p>
            <a:r>
              <a:rPr lang="fr-FR" sz="4400" i="1" u="sng" dirty="0" smtClean="0">
                <a:effectLst>
                  <a:outerShdw blurRad="38100" dist="38100" dir="2700000" algn="tl">
                    <a:srgbClr val="000000">
                      <a:alpha val="43137"/>
                    </a:srgbClr>
                  </a:outerShdw>
                </a:effectLst>
              </a:rPr>
              <a:t>Le fonctionnement du web</a:t>
            </a:r>
          </a:p>
          <a:p>
            <a:pPr algn="l"/>
            <a:endParaRPr lang="fr-FR" sz="1800" dirty="0"/>
          </a:p>
          <a:p>
            <a:pPr algn="l"/>
            <a:r>
              <a:rPr lang="fr-FR" sz="1800" dirty="0" smtClean="0"/>
              <a:t>Lorsque </a:t>
            </a:r>
            <a:r>
              <a:rPr lang="fr-FR" sz="1800" dirty="0"/>
              <a:t>vous saisissez une adresse web dans votre navigateur </a:t>
            </a:r>
            <a:r>
              <a:rPr lang="fr-FR" sz="1800" dirty="0" smtClean="0"/>
              <a:t>:</a:t>
            </a:r>
          </a:p>
          <a:p>
            <a:pPr marL="285750" indent="-285750" algn="l">
              <a:buFont typeface="Wingdings" panose="05000000000000000000" pitchFamily="2" charset="2"/>
              <a:buChar char="q"/>
            </a:pPr>
            <a:r>
              <a:rPr lang="fr-FR" sz="1800" dirty="0" smtClean="0"/>
              <a:t>le </a:t>
            </a:r>
            <a:r>
              <a:rPr lang="fr-FR" sz="1800" dirty="0"/>
              <a:t>navigateur demande au DNS l'adresse réelle du serveur contenant le site web </a:t>
            </a:r>
            <a:r>
              <a:rPr lang="fr-FR" sz="1800" dirty="0" smtClean="0"/>
              <a:t>.</a:t>
            </a:r>
            <a:endParaRPr lang="fr-FR" sz="1800" dirty="0"/>
          </a:p>
          <a:p>
            <a:pPr marL="285750" indent="-285750" algn="l">
              <a:buFont typeface="Wingdings" panose="05000000000000000000" pitchFamily="2" charset="2"/>
              <a:buChar char="q"/>
            </a:pPr>
            <a:r>
              <a:rPr lang="fr-FR" sz="1800" dirty="0"/>
              <a:t>le navigateur envoie une requête HTTP au serveur pour lui demander d'envoyer une copie du site web au client </a:t>
            </a:r>
            <a:r>
              <a:rPr lang="fr-FR" sz="1800" dirty="0" smtClean="0"/>
              <a:t>. </a:t>
            </a:r>
          </a:p>
          <a:p>
            <a:pPr marL="285750" indent="-285750" algn="l">
              <a:buFont typeface="Wingdings" panose="05000000000000000000" pitchFamily="2" charset="2"/>
              <a:buChar char="q"/>
            </a:pPr>
            <a:r>
              <a:rPr lang="fr-FR" sz="1800" dirty="0" smtClean="0"/>
              <a:t>Ce </a:t>
            </a:r>
            <a:r>
              <a:rPr lang="fr-FR" sz="1800" dirty="0"/>
              <a:t>message, et les autres données envoyées entre le client et le serveur, sont échangés par l'intermédiaire de la connexion internet en utilisant TCP/IP.</a:t>
            </a:r>
          </a:p>
          <a:p>
            <a:pPr algn="l"/>
            <a:r>
              <a:rPr lang="fr-FR" sz="1800" dirty="0" smtClean="0"/>
              <a:t>      si </a:t>
            </a:r>
            <a:r>
              <a:rPr lang="fr-FR" sz="1800" dirty="0"/>
              <a:t>le serveur accepte la requête émise par le client, </a:t>
            </a:r>
            <a:endParaRPr lang="fr-FR" sz="1800" dirty="0" smtClean="0"/>
          </a:p>
          <a:p>
            <a:pPr marL="285750" indent="-285750" algn="l">
              <a:buFont typeface="Wingdings" panose="05000000000000000000" pitchFamily="2" charset="2"/>
              <a:buChar char="q"/>
            </a:pPr>
            <a:r>
              <a:rPr lang="fr-FR" sz="1800" dirty="0" smtClean="0"/>
              <a:t>le </a:t>
            </a:r>
            <a:r>
              <a:rPr lang="fr-FR" sz="1800" dirty="0"/>
              <a:t>serveur commence à envoyer les fichiers du site web au navigateur sous forme d'une série de petits morceaux nommés "paquet" </a:t>
            </a:r>
            <a:r>
              <a:rPr lang="fr-FR" sz="1800" dirty="0" smtClean="0"/>
              <a:t>.</a:t>
            </a:r>
            <a:endParaRPr lang="fr-FR" sz="1800" dirty="0"/>
          </a:p>
          <a:p>
            <a:pPr marL="285750" indent="-285750" algn="l">
              <a:buFont typeface="Wingdings" panose="05000000000000000000" pitchFamily="2" charset="2"/>
              <a:buChar char="q"/>
            </a:pPr>
            <a:r>
              <a:rPr lang="fr-FR" sz="1800" dirty="0"/>
              <a:t>le navigateur assemble les différents morceaux pour recomposer le site web en entier puis l'affiche sur votre </a:t>
            </a:r>
            <a:r>
              <a:rPr lang="fr-FR" sz="1800" dirty="0" smtClean="0"/>
              <a:t>écran.</a:t>
            </a:r>
          </a:p>
          <a:p>
            <a:pPr marL="285750" indent="-285750">
              <a:buFont typeface="Wingdings" panose="05000000000000000000" pitchFamily="2" charset="2"/>
              <a:buChar char="q"/>
            </a:pPr>
            <a:endParaRPr lang="fr-FR" sz="1800" dirty="0"/>
          </a:p>
          <a:p>
            <a:endParaRPr lang="fr-FR" sz="1800" dirty="0"/>
          </a:p>
          <a:p>
            <a:endParaRPr lang="fr-FR" dirty="0"/>
          </a:p>
        </p:txBody>
      </p:sp>
    </p:spTree>
    <p:extLst>
      <p:ext uri="{BB962C8B-B14F-4D97-AF65-F5344CB8AC3E}">
        <p14:creationId xmlns:p14="http://schemas.microsoft.com/office/powerpoint/2010/main" val="411605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23528" y="1196752"/>
            <a:ext cx="8424936" cy="4924425"/>
          </a:xfrm>
          <a:prstGeom prst="rect">
            <a:avLst/>
          </a:prstGeom>
          <a:noFill/>
          <a:ln>
            <a:solidFill>
              <a:srgbClr val="FF0000"/>
            </a:solidFill>
          </a:ln>
          <a:effectLst>
            <a:glow rad="101600">
              <a:schemeClr val="accent2">
                <a:satMod val="175000"/>
                <a:alpha val="40000"/>
              </a:schemeClr>
            </a:glow>
          </a:effectLst>
        </p:spPr>
        <p:txBody>
          <a:bodyPr wrap="square" rtlCol="0">
            <a:spAutoFit/>
          </a:bodyPr>
          <a:lstStyle>
            <a:defPPr>
              <a:defRPr lang="fr-FR"/>
            </a:defPPr>
            <a:lvl1pPr algn="ctr">
              <a:defRPr sz="4400" b="1" i="1" u="sng">
                <a:effectLst>
                  <a:outerShdw blurRad="38100" dist="38100" dir="2700000" algn="tl">
                    <a:srgbClr val="000000">
                      <a:alpha val="43137"/>
                    </a:srgbClr>
                  </a:outerShdw>
                </a:effectLst>
              </a:defRPr>
            </a:lvl1pPr>
          </a:lstStyle>
          <a:p>
            <a:r>
              <a:rPr lang="fr-FR" dirty="0" smtClean="0"/>
              <a:t>Le rôle du développeur web</a:t>
            </a:r>
          </a:p>
          <a:p>
            <a:pPr algn="l"/>
            <a:endParaRPr lang="fr-FR" sz="1800" i="0" u="none" dirty="0" smtClean="0">
              <a:effectLst/>
            </a:endParaRPr>
          </a:p>
          <a:p>
            <a:pPr algn="l"/>
            <a:r>
              <a:rPr lang="fr-FR" sz="1800" i="0" u="none" dirty="0" smtClean="0"/>
              <a:t>1)</a:t>
            </a:r>
            <a:r>
              <a:rPr lang="fr-FR" sz="1800" i="0" u="none" dirty="0" smtClean="0">
                <a:effectLst/>
              </a:rPr>
              <a:t>À </a:t>
            </a:r>
            <a:r>
              <a:rPr lang="fr-FR" sz="1800" i="0" u="none" dirty="0">
                <a:effectLst/>
              </a:rPr>
              <a:t>partir du cahier des charges rédigé par le chef de projet en fonction des désirs du </a:t>
            </a:r>
            <a:r>
              <a:rPr lang="fr-FR" sz="1800" i="0" u="none" dirty="0" smtClean="0">
                <a:effectLst/>
              </a:rPr>
              <a:t>        client</a:t>
            </a:r>
            <a:r>
              <a:rPr lang="fr-FR" sz="1800" i="0" u="none" dirty="0">
                <a:effectLst/>
              </a:rPr>
              <a:t>,</a:t>
            </a:r>
          </a:p>
          <a:p>
            <a:pPr algn="l"/>
            <a:r>
              <a:rPr lang="fr-FR" sz="1800" i="0" u="none" dirty="0">
                <a:effectLst/>
              </a:rPr>
              <a:t> le développeur web analyse les besoins, </a:t>
            </a:r>
          </a:p>
          <a:p>
            <a:pPr algn="l"/>
            <a:r>
              <a:rPr lang="fr-FR" sz="1800" i="0" u="none" dirty="0" smtClean="0">
                <a:effectLst/>
              </a:rPr>
              <a:t>  choisit </a:t>
            </a:r>
            <a:r>
              <a:rPr lang="fr-FR" sz="1800" i="0" u="none" dirty="0">
                <a:effectLst/>
              </a:rPr>
              <a:t>la solution technique la mieux adaptée </a:t>
            </a:r>
          </a:p>
          <a:p>
            <a:pPr algn="l"/>
            <a:r>
              <a:rPr lang="fr-FR" sz="1800" i="0" u="none" dirty="0" smtClean="0">
                <a:effectLst/>
              </a:rPr>
              <a:t>  et </a:t>
            </a:r>
            <a:r>
              <a:rPr lang="fr-FR" sz="1800" i="0" u="none" dirty="0">
                <a:effectLst/>
              </a:rPr>
              <a:t>développe les fonctionnalités du site web . </a:t>
            </a:r>
          </a:p>
          <a:p>
            <a:pPr algn="l"/>
            <a:endParaRPr lang="fr-FR" sz="1800" i="0" u="none" dirty="0">
              <a:effectLst/>
            </a:endParaRPr>
          </a:p>
          <a:p>
            <a:pPr algn="l"/>
            <a:r>
              <a:rPr lang="fr-FR" sz="1800" i="0" u="none" dirty="0"/>
              <a:t>2)</a:t>
            </a:r>
            <a:r>
              <a:rPr lang="fr-FR" sz="1800" i="0" u="none" dirty="0">
                <a:effectLst/>
              </a:rPr>
              <a:t>Le développeur web peut aussi apporter des solutions aux problèmes présents dans un site déjà en ligne et détectés par le client ou par les internautes. Dans ce cas, le développeur procède au diagnostic et à la mise en ligne des corrections, sans interruption du fonctionnement du site.</a:t>
            </a:r>
          </a:p>
          <a:p>
            <a:pPr algn="l"/>
            <a:endParaRPr lang="fr-FR" sz="1800" i="0" u="none" dirty="0">
              <a:effectLst/>
            </a:endParaRPr>
          </a:p>
          <a:p>
            <a:pPr algn="l"/>
            <a:r>
              <a:rPr lang="fr-FR" sz="1800" i="0" u="none" dirty="0"/>
              <a:t>3</a:t>
            </a:r>
            <a:r>
              <a:rPr lang="fr-FR" sz="1800" i="0" u="none" dirty="0">
                <a:effectLst/>
              </a:rPr>
              <a:t>)Le développeur web doit être polyvalent, autonome, respectueux des délais et capable d’intégrer de nouveaux concepts et langages de programmation dans un univers qui évolue très rapidement</a:t>
            </a:r>
          </a:p>
        </p:txBody>
      </p:sp>
    </p:spTree>
    <p:extLst>
      <p:ext uri="{BB962C8B-B14F-4D97-AF65-F5344CB8AC3E}">
        <p14:creationId xmlns:p14="http://schemas.microsoft.com/office/powerpoint/2010/main" val="94914174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296</Words>
  <Application>Microsoft Office PowerPoint</Application>
  <PresentationFormat>Affichage à l'écran (4:3)</PresentationFormat>
  <Paragraphs>30</Paragraphs>
  <Slides>4</Slides>
  <Notes>0</Notes>
  <HiddenSlides>0</HiddenSlides>
  <MMClips>0</MMClips>
  <ScaleCrop>false</ScaleCrop>
  <HeadingPairs>
    <vt:vector size="4" baseType="variant">
      <vt:variant>
        <vt:lpstr>Thème</vt:lpstr>
      </vt:variant>
      <vt:variant>
        <vt:i4>1</vt:i4>
      </vt:variant>
      <vt:variant>
        <vt:lpstr>Titres des diapositives</vt:lpstr>
      </vt:variant>
      <vt:variant>
        <vt:i4>4</vt:i4>
      </vt:variant>
    </vt:vector>
  </HeadingPairs>
  <TitlesOfParts>
    <vt:vector size="5" baseType="lpstr">
      <vt:lpstr>Thème Office</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karimaouch</dc:creator>
  <cp:lastModifiedBy>karimaouch</cp:lastModifiedBy>
  <cp:revision>5</cp:revision>
  <dcterms:created xsi:type="dcterms:W3CDTF">2022-03-25T11:15:51Z</dcterms:created>
  <dcterms:modified xsi:type="dcterms:W3CDTF">2022-03-25T11:05:17Z</dcterms:modified>
</cp:coreProperties>
</file>