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dvent Pro SemiBold"/>
      <p:regular r:id="rId32"/>
      <p:bold r:id="rId33"/>
      <p:italic r:id="rId34"/>
      <p:boldItalic r:id="rId35"/>
    </p:embeddedFont>
    <p:embeddedFont>
      <p:font typeface="Proxima Nova"/>
      <p:regular r:id="rId36"/>
      <p:bold r:id="rId37"/>
      <p:italic r:id="rId38"/>
      <p:boldItalic r:id="rId39"/>
    </p:embeddedFont>
    <p:embeddedFont>
      <p:font typeface="Fira Sans Extra Condensed Medium"/>
      <p:regular r:id="rId40"/>
      <p:bold r:id="rId41"/>
      <p:italic r:id="rId42"/>
      <p:boldItalic r:id="rId43"/>
    </p:embeddedFont>
    <p:embeddedFont>
      <p:font typeface="Fira Sans Condensed Medium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  <p:embeddedFont>
      <p:font typeface="Proxima Nova Semibold"/>
      <p:regular r:id="rId50"/>
      <p:bold r:id="rId51"/>
      <p:boldItalic r:id="rId52"/>
    </p:embeddedFont>
    <p:embeddedFont>
      <p:font typeface="Share Tech"/>
      <p:regular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Medium-regular.fntdata"/><Relationship Id="rId42" Type="http://schemas.openxmlformats.org/officeDocument/2006/relationships/font" Target="fonts/FiraSansExtraCondensedMedium-italic.fntdata"/><Relationship Id="rId41" Type="http://schemas.openxmlformats.org/officeDocument/2006/relationships/font" Target="fonts/FiraSansExtraCondensedMedium-bold.fntdata"/><Relationship Id="rId44" Type="http://schemas.openxmlformats.org/officeDocument/2006/relationships/font" Target="fonts/FiraSansCondensedMedium-regular.fntdata"/><Relationship Id="rId43" Type="http://schemas.openxmlformats.org/officeDocument/2006/relationships/font" Target="fonts/FiraSansExtraCondensedMedium-boldItalic.fntdata"/><Relationship Id="rId46" Type="http://schemas.openxmlformats.org/officeDocument/2006/relationships/font" Target="fonts/FiraSansCondensedMedium-italic.fntdata"/><Relationship Id="rId45" Type="http://schemas.openxmlformats.org/officeDocument/2006/relationships/font" Target="fonts/FiraSansCondensed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FiraSansCondensedMedium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AdventProSemiBold-bold.fntdata"/><Relationship Id="rId32" Type="http://schemas.openxmlformats.org/officeDocument/2006/relationships/font" Target="fonts/AdventProSemiBold-regular.fntdata"/><Relationship Id="rId35" Type="http://schemas.openxmlformats.org/officeDocument/2006/relationships/font" Target="fonts/AdventProSemiBold-boldItalic.fntdata"/><Relationship Id="rId34" Type="http://schemas.openxmlformats.org/officeDocument/2006/relationships/font" Target="fonts/AdventProSemiBold-italic.fntdata"/><Relationship Id="rId37" Type="http://schemas.openxmlformats.org/officeDocument/2006/relationships/font" Target="fonts/ProximaNova-bold.fntdata"/><Relationship Id="rId36" Type="http://schemas.openxmlformats.org/officeDocument/2006/relationships/font" Target="fonts/ProximaNova-regular.fntdata"/><Relationship Id="rId39" Type="http://schemas.openxmlformats.org/officeDocument/2006/relationships/font" Target="fonts/ProximaNova-boldItalic.fntdata"/><Relationship Id="rId38" Type="http://schemas.openxmlformats.org/officeDocument/2006/relationships/font" Target="fonts/ProximaNova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schemas.openxmlformats.org/officeDocument/2006/relationships/font" Target="fonts/ShareTech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acf4dd223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facf4dd223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fae15a9c6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fae15a9c6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fae8f43574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fae8f43574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facf4dd223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facf4dd223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fae15a9c6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fae15a9c6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fae8f43574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fae8f43574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facf4dd223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facf4dd223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70e1a7781e_1_12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70e1a7781e_1_12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Tukey Test</a:t>
            </a:r>
            <a:endParaRPr b="1"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Ce test permet de préciser quelles modalités de la variable qualitative label a provoqué le rejet de H0 : ici label 0, 1 et 3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Shapiro Test : Tester l’hypothèse de normalité</a:t>
            </a:r>
            <a:endParaRPr b="1"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 échantillons sont gaussiens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levene's Test : Tester l’hypothèse d’homoscédasticité</a:t>
            </a:r>
            <a:endParaRPr b="1" sz="14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L'hypothèse de normalité n’est pas validé, donc on réalise un test de Levene pour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tester l’hypothèse d’homoscédasticité. (Les variances sont égales ?)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fae15a9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fae15a9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fae15a9c6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fae15a9c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facf4dd223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facf4dd223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9f7203e79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9f7203e79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9f7203e7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9f7203e7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Utilisateurs Principaux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Décideurs Politiques Éducatifs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Ministère de l'Éducation Nationale</a:t>
            </a:r>
            <a:r>
              <a:rPr lang="en">
                <a:solidFill>
                  <a:schemeClr val="dk1"/>
                </a:solidFill>
              </a:rPr>
              <a:t> : Pour suivre et améliorer les performances des écoles sur le plan national.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Rectorats</a:t>
            </a:r>
            <a:r>
              <a:rPr lang="en">
                <a:solidFill>
                  <a:schemeClr val="dk1"/>
                </a:solidFill>
              </a:rPr>
              <a:t> : Chaque académie en France est supervisée par un rectorat qui pourrait utiliser cet outil pour la prise de décision régionale.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Conseils Départementaux</a:t>
            </a:r>
            <a:r>
              <a:rPr lang="en">
                <a:solidFill>
                  <a:schemeClr val="dk1"/>
                </a:solidFill>
              </a:rPr>
              <a:t> et </a:t>
            </a:r>
            <a:r>
              <a:rPr b="1" lang="en">
                <a:solidFill>
                  <a:schemeClr val="dk1"/>
                </a:solidFill>
              </a:rPr>
              <a:t>Conseils Régionaux</a:t>
            </a:r>
            <a:r>
              <a:rPr lang="en">
                <a:solidFill>
                  <a:schemeClr val="dk1"/>
                </a:solidFill>
              </a:rPr>
              <a:t> : Ces entités locales qui ont la charge des collèges et lycées pourraient utiliser les données pour améliorer l'infrastructure et les programmes éducatifs.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Administrateurs d'Écoles et Départements Informatiques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Directeurs des Collèges et Lycées</a:t>
            </a:r>
            <a:r>
              <a:rPr lang="en">
                <a:solidFill>
                  <a:schemeClr val="dk1"/>
                </a:solidFill>
              </a:rPr>
              <a:t> : Pour évaluer et planifier les investissements en technologie éducative et en infrastructure numérique.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Responsables IT dans le Secteur Éducatif</a:t>
            </a:r>
            <a:r>
              <a:rPr lang="en">
                <a:solidFill>
                  <a:schemeClr val="dk1"/>
                </a:solidFill>
              </a:rPr>
              <a:t> : Pour analyser l'état actuel des équipements informatiques et planifier les mises à niveau nécessaires.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ONG Éducatives et Consultants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Organisations Non Gouvernementales</a:t>
            </a:r>
            <a:r>
              <a:rPr lang="en">
                <a:solidFill>
                  <a:schemeClr val="dk1"/>
                </a:solidFill>
              </a:rPr>
              <a:t> qui travaillent à l'amélioration des conditions éducatives.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Cabinets de Consultation en Éducation</a:t>
            </a:r>
            <a:r>
              <a:rPr lang="en">
                <a:solidFill>
                  <a:schemeClr val="dk1"/>
                </a:solidFill>
              </a:rPr>
              <a:t> : Des entreprises comme </a:t>
            </a:r>
            <a:r>
              <a:rPr i="1" lang="en">
                <a:solidFill>
                  <a:schemeClr val="dk1"/>
                </a:solidFill>
              </a:rPr>
              <a:t>Réseau Canopé</a:t>
            </a:r>
            <a:r>
              <a:rPr lang="en">
                <a:solidFill>
                  <a:schemeClr val="dk1"/>
                </a:solidFill>
              </a:rPr>
              <a:t> qui conseillent les établissements éducatifs sur divers aspects, y compris la numérisation.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Utilisateurs Secondaires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Chercheurs et Universitaires</a:t>
            </a:r>
            <a:r>
              <a:rPr lang="e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Instituts de Recherche en Éducation</a:t>
            </a:r>
            <a:r>
              <a:rPr lang="en">
                <a:solidFill>
                  <a:schemeClr val="dk1"/>
                </a:solidFill>
              </a:rPr>
              <a:t> : Comme l'Institut Français de l'Éducation (IFÉ) qui étudient les tendances et les impacts des politiques éducatives.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Départements Universitaires</a:t>
            </a:r>
            <a:r>
              <a:rPr lang="en">
                <a:solidFill>
                  <a:schemeClr val="dk1"/>
                </a:solidFill>
              </a:rPr>
              <a:t> : Des départements spécialisés dans l'éducation, la sociologie ou l'informatique des université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, qui pourraient utiliser le tableau de bord pour des études académiques.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9f7203e7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9f7203e7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9f7203e7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9f7203e7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8e4547a0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8e4547a0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2c4329ea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2c4329ea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facf4dd22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facf4dd22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acf4dd223_2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facf4dd223_2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sur les collèges, lycées généraux et professionnels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Incluent des données sur la réussite scolaire, les labels numériques, l’indice de positionnement social,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 enquêtes sur le matériel numérique, les indicateurs de territoires numériques éducatifs ainsi que le nombre de classes et l’effectif des élèves.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fae8f435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fae8f435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Label numérique est un score calculé à partir de 4 critères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 pilotage de l'établissement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les infrastructures et les équipements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 numérique en tant que levier des usages pédagogiques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l'accompagnement et la formation des enseignants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IPS calculé en fonction des professions et catégories sociales des parents</a:t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fae8f43574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fae8f43574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 Le taux de réussite constaté au baccalauréat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Le taux de réussite au baccalauréat est la proportion, parmi les élèves présents à l’examen,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 ceux qui ont obtenu le diplôme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C’est l’indicateur traditionnel, le plus connu.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Il rapporte le nombre d’élèves reçus au baccalauréat au nombre d’élèves présents à l’examen.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Le taux de réussite attendu pour l’établissement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 permet de simuler, pour chaque élève, sa probabilité d’obtenir le baccalauréat, en fonction de ses caractéristiques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(âge, niveau scolaire à l’entrée en seconde 5 , origine sociale et sexe) et des caractéristiques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du lycée dans lequel il évolue.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 déjà calculé dans les csv disponibles sur le site data occitanie du gouvernement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b="1" lang="en"/>
              <a:t>La valeur ajoutée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 question est de savoir comment évaluer l’action propre du lycée, ce qu’il a «ajouté » au niveau initial des élèves qu’il a reçus.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facf4dd223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facf4dd223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orme-scolaire-ktl8.onrender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/>
          <p:nvPr>
            <p:ph idx="1" type="subTitle"/>
          </p:nvPr>
        </p:nvSpPr>
        <p:spPr>
          <a:xfrm>
            <a:off x="2722425" y="2804500"/>
            <a:ext cx="365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Fait par Karim et Marwane </a:t>
            </a:r>
            <a:endParaRPr/>
          </a:p>
        </p:txBody>
      </p:sp>
      <p:sp>
        <p:nvSpPr>
          <p:cNvPr id="435" name="Google Shape;435;p25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rgbClr val="FF731D"/>
                </a:solidFill>
              </a:rPr>
              <a:t>SCIENCE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5"/>
          <p:cNvGrpSpPr/>
          <p:nvPr/>
        </p:nvGrpSpPr>
        <p:grpSpPr>
          <a:xfrm>
            <a:off x="5987389" y="3722656"/>
            <a:ext cx="121434" cy="1073147"/>
            <a:chOff x="6232314" y="3696331"/>
            <a:chExt cx="121434" cy="1073147"/>
          </a:xfrm>
        </p:grpSpPr>
        <p:sp>
          <p:nvSpPr>
            <p:cNvPr id="439" name="Google Shape;439;p25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2" name="Google Shape;442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45" name="Google Shape;445;p25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FF7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FF7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FF7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804" y="3304568"/>
            <a:ext cx="1111959" cy="13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700" y="3304575"/>
            <a:ext cx="1938726" cy="1234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25"/>
          <p:cNvGrpSpPr/>
          <p:nvPr/>
        </p:nvGrpSpPr>
        <p:grpSpPr>
          <a:xfrm>
            <a:off x="1428398" y="802014"/>
            <a:ext cx="133252" cy="1952377"/>
            <a:chOff x="6780548" y="337714"/>
            <a:chExt cx="133252" cy="1952377"/>
          </a:xfrm>
        </p:grpSpPr>
        <p:sp>
          <p:nvSpPr>
            <p:cNvPr id="451" name="Google Shape;451;p25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4"/>
          <p:cNvSpPr txBox="1"/>
          <p:nvPr>
            <p:ph type="ctrTitle"/>
          </p:nvPr>
        </p:nvSpPr>
        <p:spPr>
          <a:xfrm>
            <a:off x="618825" y="411675"/>
            <a:ext cx="4101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Etat des lieux Collèges</a:t>
            </a:r>
            <a:endParaRPr>
              <a:solidFill>
                <a:srgbClr val="FF731D"/>
              </a:solidFill>
            </a:endParaRPr>
          </a:p>
        </p:txBody>
      </p:sp>
      <p:pic>
        <p:nvPicPr>
          <p:cNvPr id="680" name="Google Shape;6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0" y="1049325"/>
            <a:ext cx="8327575" cy="35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4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/09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5"/>
          <p:cNvSpPr txBox="1"/>
          <p:nvPr>
            <p:ph type="ctrTitle"/>
          </p:nvPr>
        </p:nvSpPr>
        <p:spPr>
          <a:xfrm>
            <a:off x="618825" y="411675"/>
            <a:ext cx="351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Etat des lieux Lycées</a:t>
            </a:r>
            <a:endParaRPr>
              <a:solidFill>
                <a:srgbClr val="FF731D"/>
              </a:solidFill>
            </a:endParaRPr>
          </a:p>
        </p:txBody>
      </p:sp>
      <p:pic>
        <p:nvPicPr>
          <p:cNvPr id="687" name="Google Shape;6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14" y="1022549"/>
            <a:ext cx="6107576" cy="32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35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/10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689" name="Google Shape;689;p35"/>
          <p:cNvSpPr txBox="1"/>
          <p:nvPr/>
        </p:nvSpPr>
        <p:spPr>
          <a:xfrm>
            <a:off x="4626250" y="2402400"/>
            <a:ext cx="41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337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0" name="Google Shape;690;p35"/>
          <p:cNvSpPr txBox="1"/>
          <p:nvPr/>
        </p:nvSpPr>
        <p:spPr>
          <a:xfrm>
            <a:off x="3701025" y="2063700"/>
            <a:ext cx="4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aven Pro"/>
                <a:ea typeface="Maven Pro"/>
                <a:cs typeface="Maven Pro"/>
                <a:sym typeface="Maven Pro"/>
              </a:rPr>
              <a:t>222</a:t>
            </a:r>
            <a:endParaRPr sz="10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6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688" y="1203201"/>
            <a:ext cx="6170625" cy="3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6"/>
          <p:cNvSpPr txBox="1"/>
          <p:nvPr>
            <p:ph type="ctrTitle"/>
          </p:nvPr>
        </p:nvSpPr>
        <p:spPr>
          <a:xfrm>
            <a:off x="618825" y="411675"/>
            <a:ext cx="351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Etat des lieux Lycées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697" name="Google Shape;697;p36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/11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7"/>
          <p:cNvSpPr txBox="1"/>
          <p:nvPr>
            <p:ph type="ctrTitle"/>
          </p:nvPr>
        </p:nvSpPr>
        <p:spPr>
          <a:xfrm>
            <a:off x="2074573" y="2249850"/>
            <a:ext cx="3101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statistiques</a:t>
            </a:r>
            <a:endParaRPr/>
          </a:p>
        </p:txBody>
      </p:sp>
      <p:sp>
        <p:nvSpPr>
          <p:cNvPr id="703" name="Google Shape;703;p37"/>
          <p:cNvSpPr txBox="1"/>
          <p:nvPr>
            <p:ph idx="1" type="subTitle"/>
          </p:nvPr>
        </p:nvSpPr>
        <p:spPr>
          <a:xfrm>
            <a:off x="1834875" y="2924525"/>
            <a:ext cx="39480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Différentes méthodes utilisés</a:t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6" name="Google Shape;706;p3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8" name="Google Shape;708;p37"/>
          <p:cNvCxnSpPr>
            <a:stCxn id="70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37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/12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>
            <p:ph idx="1" type="body"/>
          </p:nvPr>
        </p:nvSpPr>
        <p:spPr>
          <a:xfrm>
            <a:off x="706025" y="1770350"/>
            <a:ext cx="32280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ANOVA =&gt; Effet du label numérique sur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 taux de réussite constaté au baccalauréat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 valeur ajoutée de l’établissement</a:t>
            </a:r>
            <a:endParaRPr/>
          </a:p>
        </p:txBody>
      </p:sp>
      <p:sp>
        <p:nvSpPr>
          <p:cNvPr id="715" name="Google Shape;715;p38"/>
          <p:cNvSpPr txBox="1"/>
          <p:nvPr>
            <p:ph type="ctrTitle"/>
          </p:nvPr>
        </p:nvSpPr>
        <p:spPr>
          <a:xfrm>
            <a:off x="618825" y="411675"/>
            <a:ext cx="417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Analyses statistiques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716" name="Google Shape;716;p38"/>
          <p:cNvSpPr txBox="1"/>
          <p:nvPr>
            <p:ph type="ctrTitle"/>
          </p:nvPr>
        </p:nvSpPr>
        <p:spPr>
          <a:xfrm>
            <a:off x="647675" y="989475"/>
            <a:ext cx="75192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Lycées professionnels &amp; d’enseignements général et technologique</a:t>
            </a:r>
            <a:endParaRPr b="1" sz="2200">
              <a:solidFill>
                <a:schemeClr val="accent2"/>
              </a:solidFill>
            </a:endParaRPr>
          </a:p>
        </p:txBody>
      </p:sp>
      <p:pic>
        <p:nvPicPr>
          <p:cNvPr id="717" name="Google Shape;71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025" y="1814300"/>
            <a:ext cx="4905174" cy="2625093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8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/13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type="ctrTitle"/>
          </p:nvPr>
        </p:nvSpPr>
        <p:spPr>
          <a:xfrm>
            <a:off x="618825" y="411675"/>
            <a:ext cx="417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Analyses statistiques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724" name="Google Shape;724;p39"/>
          <p:cNvSpPr txBox="1"/>
          <p:nvPr>
            <p:ph type="ctrTitle"/>
          </p:nvPr>
        </p:nvSpPr>
        <p:spPr>
          <a:xfrm>
            <a:off x="706025" y="772050"/>
            <a:ext cx="1434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Collèges</a:t>
            </a:r>
            <a:endParaRPr b="1" sz="2200">
              <a:solidFill>
                <a:schemeClr val="accent2"/>
              </a:solidFill>
            </a:endParaRPr>
          </a:p>
        </p:txBody>
      </p:sp>
      <p:pic>
        <p:nvPicPr>
          <p:cNvPr id="725" name="Google Shape;7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1419274"/>
            <a:ext cx="7578750" cy="31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39"/>
          <p:cNvSpPr txBox="1"/>
          <p:nvPr>
            <p:ph type="ctrTitle"/>
          </p:nvPr>
        </p:nvSpPr>
        <p:spPr>
          <a:xfrm>
            <a:off x="2833950" y="841475"/>
            <a:ext cx="347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Effet du label sur l’IPS</a:t>
            </a:r>
            <a:endParaRPr b="1" sz="2200"/>
          </a:p>
        </p:txBody>
      </p:sp>
      <p:sp>
        <p:nvSpPr>
          <p:cNvPr id="727" name="Google Shape;727;p39"/>
          <p:cNvSpPr txBox="1"/>
          <p:nvPr>
            <p:ph type="ctrTitle"/>
          </p:nvPr>
        </p:nvSpPr>
        <p:spPr>
          <a:xfrm>
            <a:off x="7912675" y="45308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/14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0"/>
          <p:cNvSpPr txBox="1"/>
          <p:nvPr>
            <p:ph type="ctrTitle"/>
          </p:nvPr>
        </p:nvSpPr>
        <p:spPr>
          <a:xfrm>
            <a:off x="1576325" y="2249850"/>
            <a:ext cx="38535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Interprétations et résultats</a:t>
            </a:r>
            <a:endParaRPr/>
          </a:p>
        </p:txBody>
      </p:sp>
      <p:sp>
        <p:nvSpPr>
          <p:cNvPr id="733" name="Google Shape;733;p40"/>
          <p:cNvSpPr txBox="1"/>
          <p:nvPr>
            <p:ph idx="1" type="subTitle"/>
          </p:nvPr>
        </p:nvSpPr>
        <p:spPr>
          <a:xfrm>
            <a:off x="1816037" y="2924525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Tests utilisés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Interprétations finales</a:t>
            </a:r>
            <a:endParaRPr/>
          </a:p>
        </p:txBody>
      </p:sp>
      <p:sp>
        <p:nvSpPr>
          <p:cNvPr id="734" name="Google Shape;734;p40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0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6" name="Google Shape;736;p40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40"/>
          <p:cNvCxnSpPr>
            <a:stCxn id="73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40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/15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1"/>
          <p:cNvSpPr txBox="1"/>
          <p:nvPr>
            <p:ph idx="4294967295" type="ctrTitle"/>
          </p:nvPr>
        </p:nvSpPr>
        <p:spPr>
          <a:xfrm>
            <a:off x="268200" y="142250"/>
            <a:ext cx="657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Interprétations et résultats</a:t>
            </a:r>
            <a:endParaRPr>
              <a:solidFill>
                <a:srgbClr val="FF731D"/>
              </a:solidFill>
            </a:endParaRPr>
          </a:p>
        </p:txBody>
      </p:sp>
      <p:grpSp>
        <p:nvGrpSpPr>
          <p:cNvPr id="745" name="Google Shape;745;p41"/>
          <p:cNvGrpSpPr/>
          <p:nvPr/>
        </p:nvGrpSpPr>
        <p:grpSpPr>
          <a:xfrm>
            <a:off x="398624" y="719984"/>
            <a:ext cx="8079622" cy="3847529"/>
            <a:chOff x="740985" y="3296615"/>
            <a:chExt cx="2390421" cy="1043115"/>
          </a:xfrm>
        </p:grpSpPr>
        <p:grpSp>
          <p:nvGrpSpPr>
            <p:cNvPr id="746" name="Google Shape;746;p41"/>
            <p:cNvGrpSpPr/>
            <p:nvPr/>
          </p:nvGrpSpPr>
          <p:grpSpPr>
            <a:xfrm>
              <a:off x="740985" y="3459216"/>
              <a:ext cx="2390421" cy="671339"/>
              <a:chOff x="740985" y="3459216"/>
              <a:chExt cx="2390421" cy="671339"/>
            </a:xfrm>
          </p:grpSpPr>
          <p:sp>
            <p:nvSpPr>
              <p:cNvPr id="747" name="Google Shape;747;p41"/>
              <p:cNvSpPr/>
              <p:nvPr/>
            </p:nvSpPr>
            <p:spPr>
              <a:xfrm>
                <a:off x="740985" y="3459216"/>
                <a:ext cx="2390400" cy="2286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  <p:sp>
            <p:nvSpPr>
              <p:cNvPr id="748" name="Google Shape;748;p41"/>
              <p:cNvSpPr/>
              <p:nvPr/>
            </p:nvSpPr>
            <p:spPr>
              <a:xfrm>
                <a:off x="741006" y="3888455"/>
                <a:ext cx="2390400" cy="2421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  <p:grpSp>
          <p:nvGrpSpPr>
            <p:cNvPr id="749" name="Google Shape;749;p41"/>
            <p:cNvGrpSpPr/>
            <p:nvPr/>
          </p:nvGrpSpPr>
          <p:grpSpPr>
            <a:xfrm>
              <a:off x="1348055" y="3296615"/>
              <a:ext cx="1352840" cy="1043115"/>
              <a:chOff x="1348055" y="3296615"/>
              <a:chExt cx="1352840" cy="1043115"/>
            </a:xfrm>
          </p:grpSpPr>
          <p:sp>
            <p:nvSpPr>
              <p:cNvPr id="750" name="Google Shape;750;p41"/>
              <p:cNvSpPr/>
              <p:nvPr/>
            </p:nvSpPr>
            <p:spPr>
              <a:xfrm>
                <a:off x="1348055" y="3296630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51" name="Google Shape;751;p41"/>
              <p:cNvSpPr/>
              <p:nvPr/>
            </p:nvSpPr>
            <p:spPr>
              <a:xfrm>
                <a:off x="1687078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52" name="Google Shape;752;p41"/>
              <p:cNvSpPr/>
              <p:nvPr/>
            </p:nvSpPr>
            <p:spPr>
              <a:xfrm>
                <a:off x="2040384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53" name="Google Shape;753;p41"/>
              <p:cNvSpPr/>
              <p:nvPr/>
            </p:nvSpPr>
            <p:spPr>
              <a:xfrm>
                <a:off x="2393695" y="3296615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</p:grpSp>
      <p:sp>
        <p:nvSpPr>
          <p:cNvPr id="754" name="Google Shape;754;p41"/>
          <p:cNvSpPr txBox="1"/>
          <p:nvPr/>
        </p:nvSpPr>
        <p:spPr>
          <a:xfrm>
            <a:off x="2619242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ANOVA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3743538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Tukey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6" name="Google Shape;756;p41"/>
          <p:cNvSpPr txBox="1"/>
          <p:nvPr/>
        </p:nvSpPr>
        <p:spPr>
          <a:xfrm>
            <a:off x="4924893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Shapiro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7" name="Google Shape;757;p41"/>
          <p:cNvSpPr txBox="1"/>
          <p:nvPr/>
        </p:nvSpPr>
        <p:spPr>
          <a:xfrm>
            <a:off x="6164890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Levene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8" name="Google Shape;758;p41"/>
          <p:cNvSpPr txBox="1"/>
          <p:nvPr/>
        </p:nvSpPr>
        <p:spPr>
          <a:xfrm>
            <a:off x="538584" y="136968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le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taux de réussite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professionnels 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59" name="Google Shape;759;p41"/>
          <p:cNvSpPr txBox="1"/>
          <p:nvPr/>
        </p:nvSpPr>
        <p:spPr>
          <a:xfrm>
            <a:off x="538584" y="214973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valeur ajoutée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professionnels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0" name="Google Shape;760;p41"/>
          <p:cNvSpPr txBox="1"/>
          <p:nvPr/>
        </p:nvSpPr>
        <p:spPr>
          <a:xfrm>
            <a:off x="398634" y="2808198"/>
            <a:ext cx="1877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le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taux de réussite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d’enseignement général et technologiques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1" name="Google Shape;761;p41"/>
          <p:cNvSpPr txBox="1"/>
          <p:nvPr/>
        </p:nvSpPr>
        <p:spPr>
          <a:xfrm>
            <a:off x="341224" y="3792025"/>
            <a:ext cx="2145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valeur ajoutée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d’enseignement général et technologiques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62" name="Google Shape;7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22881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2310787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3115987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315161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40150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212" y="40150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14592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231501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306716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351" y="392986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13" y="392986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26" y="30752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26" y="2283575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413" y="1491875"/>
            <a:ext cx="626475" cy="5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41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731D"/>
                </a:solidFill>
              </a:rPr>
              <a:t>/16</a:t>
            </a:r>
            <a:endParaRPr b="1" sz="22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2"/>
          <p:cNvSpPr txBox="1"/>
          <p:nvPr>
            <p:ph idx="4294967295" type="ctrTitle"/>
          </p:nvPr>
        </p:nvSpPr>
        <p:spPr>
          <a:xfrm>
            <a:off x="268200" y="142250"/>
            <a:ext cx="657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Interprétations et résultats</a:t>
            </a:r>
            <a:endParaRPr>
              <a:solidFill>
                <a:srgbClr val="FF731D"/>
              </a:solidFill>
            </a:endParaRPr>
          </a:p>
        </p:txBody>
      </p:sp>
      <p:grpSp>
        <p:nvGrpSpPr>
          <p:cNvPr id="784" name="Google Shape;784;p42"/>
          <p:cNvGrpSpPr/>
          <p:nvPr/>
        </p:nvGrpSpPr>
        <p:grpSpPr>
          <a:xfrm>
            <a:off x="398624" y="720020"/>
            <a:ext cx="8079622" cy="3870791"/>
            <a:chOff x="740985" y="3296615"/>
            <a:chExt cx="2390421" cy="1043115"/>
          </a:xfrm>
        </p:grpSpPr>
        <p:grpSp>
          <p:nvGrpSpPr>
            <p:cNvPr id="785" name="Google Shape;785;p42"/>
            <p:cNvGrpSpPr/>
            <p:nvPr/>
          </p:nvGrpSpPr>
          <p:grpSpPr>
            <a:xfrm>
              <a:off x="740985" y="3459216"/>
              <a:ext cx="2390421" cy="633540"/>
              <a:chOff x="740985" y="3459216"/>
              <a:chExt cx="2390421" cy="633540"/>
            </a:xfrm>
          </p:grpSpPr>
          <p:sp>
            <p:nvSpPr>
              <p:cNvPr id="786" name="Google Shape;786;p42"/>
              <p:cNvSpPr/>
              <p:nvPr/>
            </p:nvSpPr>
            <p:spPr>
              <a:xfrm>
                <a:off x="740985" y="3459216"/>
                <a:ext cx="2390400" cy="2286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/>
              </a:p>
            </p:txBody>
          </p:sp>
          <p:sp>
            <p:nvSpPr>
              <p:cNvPr id="787" name="Google Shape;787;p42"/>
              <p:cNvSpPr/>
              <p:nvPr/>
            </p:nvSpPr>
            <p:spPr>
              <a:xfrm>
                <a:off x="741006" y="3888456"/>
                <a:ext cx="2390400" cy="204300"/>
              </a:xfrm>
              <a:prstGeom prst="rect">
                <a:avLst/>
              </a:prstGeom>
              <a:noFill/>
              <a:ln cap="flat" cmpd="sng" w="9525">
                <a:solidFill>
                  <a:srgbClr val="E3E7E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  <p:grpSp>
          <p:nvGrpSpPr>
            <p:cNvPr id="788" name="Google Shape;788;p42"/>
            <p:cNvGrpSpPr/>
            <p:nvPr/>
          </p:nvGrpSpPr>
          <p:grpSpPr>
            <a:xfrm>
              <a:off x="1348055" y="3296615"/>
              <a:ext cx="1352840" cy="1043115"/>
              <a:chOff x="1348055" y="3296615"/>
              <a:chExt cx="1352840" cy="1043115"/>
            </a:xfrm>
          </p:grpSpPr>
          <p:sp>
            <p:nvSpPr>
              <p:cNvPr id="789" name="Google Shape;789;p42"/>
              <p:cNvSpPr/>
              <p:nvPr/>
            </p:nvSpPr>
            <p:spPr>
              <a:xfrm>
                <a:off x="1348055" y="3296630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90" name="Google Shape;790;p42"/>
              <p:cNvSpPr/>
              <p:nvPr/>
            </p:nvSpPr>
            <p:spPr>
              <a:xfrm>
                <a:off x="1687078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91" name="Google Shape;791;p42"/>
              <p:cNvSpPr/>
              <p:nvPr/>
            </p:nvSpPr>
            <p:spPr>
              <a:xfrm>
                <a:off x="2040384" y="3296617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  <p:sp>
            <p:nvSpPr>
              <p:cNvPr id="792" name="Google Shape;792;p42"/>
              <p:cNvSpPr/>
              <p:nvPr/>
            </p:nvSpPr>
            <p:spPr>
              <a:xfrm>
                <a:off x="2393695" y="3296615"/>
                <a:ext cx="307200" cy="1043100"/>
              </a:xfrm>
              <a:prstGeom prst="rect">
                <a:avLst/>
              </a:prstGeom>
              <a:noFill/>
              <a:ln cap="flat" cmpd="sng" w="9525">
                <a:solidFill>
                  <a:srgbClr val="D6DB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"/>
              </a:p>
            </p:txBody>
          </p:sp>
        </p:grpSp>
      </p:grpSp>
      <p:sp>
        <p:nvSpPr>
          <p:cNvPr id="793" name="Google Shape;793;p42"/>
          <p:cNvSpPr txBox="1"/>
          <p:nvPr/>
        </p:nvSpPr>
        <p:spPr>
          <a:xfrm>
            <a:off x="2619242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ANOVA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4" name="Google Shape;794;p42"/>
          <p:cNvSpPr txBox="1"/>
          <p:nvPr/>
        </p:nvSpPr>
        <p:spPr>
          <a:xfrm>
            <a:off x="3743538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Tukey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5" name="Google Shape;795;p42"/>
          <p:cNvSpPr txBox="1"/>
          <p:nvPr/>
        </p:nvSpPr>
        <p:spPr>
          <a:xfrm>
            <a:off x="4924893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Shapiro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6" name="Google Shape;796;p42"/>
          <p:cNvSpPr txBox="1"/>
          <p:nvPr/>
        </p:nvSpPr>
        <p:spPr>
          <a:xfrm>
            <a:off x="6106240" y="844346"/>
            <a:ext cx="84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Levene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7" name="Google Shape;797;p42"/>
          <p:cNvSpPr txBox="1"/>
          <p:nvPr/>
        </p:nvSpPr>
        <p:spPr>
          <a:xfrm>
            <a:off x="538584" y="136968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le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taux de réussite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en général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8" name="Google Shape;798;p42"/>
          <p:cNvSpPr txBox="1"/>
          <p:nvPr/>
        </p:nvSpPr>
        <p:spPr>
          <a:xfrm>
            <a:off x="538584" y="2149735"/>
            <a:ext cx="18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labellisation 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sur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valeur ajoutée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lycées en général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99" name="Google Shape;799;p42"/>
          <p:cNvSpPr txBox="1"/>
          <p:nvPr/>
        </p:nvSpPr>
        <p:spPr>
          <a:xfrm>
            <a:off x="476559" y="3006023"/>
            <a:ext cx="18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Effet de la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labellisation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sur l’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IPS</a:t>
            </a:r>
            <a:r>
              <a:rPr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</a:t>
            </a:r>
            <a:r>
              <a:rPr b="1" lang="en"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collèges</a:t>
            </a:r>
            <a:endParaRPr b="1" sz="1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00" name="Google Shape;80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1469975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87" y="22881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537" y="228816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76" y="14592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76" y="2315012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400" y="3059712"/>
            <a:ext cx="415826" cy="41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888" y="2286087"/>
            <a:ext cx="626475" cy="5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8888" y="1493112"/>
            <a:ext cx="626475" cy="5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42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731D"/>
                </a:solidFill>
              </a:rPr>
              <a:t>/</a:t>
            </a:r>
            <a:r>
              <a:rPr b="1" lang="en" sz="2200">
                <a:solidFill>
                  <a:srgbClr val="FF731D"/>
                </a:solidFill>
              </a:rPr>
              <a:t>17</a:t>
            </a:r>
            <a:endParaRPr b="1" sz="22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3"/>
          <p:cNvSpPr txBox="1"/>
          <p:nvPr>
            <p:ph idx="6" type="ctrTitle"/>
          </p:nvPr>
        </p:nvSpPr>
        <p:spPr>
          <a:xfrm>
            <a:off x="379625" y="3191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Interprétation et résultats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815" name="Google Shape;815;p43"/>
          <p:cNvSpPr txBox="1"/>
          <p:nvPr>
            <p:ph type="ctrTitle"/>
          </p:nvPr>
        </p:nvSpPr>
        <p:spPr>
          <a:xfrm>
            <a:off x="2194925" y="2250675"/>
            <a:ext cx="7236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hare Tech"/>
                <a:ea typeface="Share Tech"/>
                <a:cs typeface="Share Tech"/>
                <a:sym typeface="Share Tech"/>
              </a:rPr>
              <a:t>IPS</a:t>
            </a:r>
            <a:endParaRPr/>
          </a:p>
        </p:txBody>
      </p:sp>
      <p:sp>
        <p:nvSpPr>
          <p:cNvPr id="816" name="Google Shape;816;p43"/>
          <p:cNvSpPr/>
          <p:nvPr/>
        </p:nvSpPr>
        <p:spPr>
          <a:xfrm>
            <a:off x="4361163" y="3498809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3"/>
          <p:cNvSpPr/>
          <p:nvPr/>
        </p:nvSpPr>
        <p:spPr>
          <a:xfrm>
            <a:off x="4364974" y="16567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3"/>
          <p:cNvSpPr/>
          <p:nvPr/>
        </p:nvSpPr>
        <p:spPr>
          <a:xfrm>
            <a:off x="2348975" y="1659017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3"/>
          <p:cNvSpPr/>
          <p:nvPr/>
        </p:nvSpPr>
        <p:spPr>
          <a:xfrm>
            <a:off x="6332974" y="1656767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3"/>
          <p:cNvSpPr txBox="1"/>
          <p:nvPr/>
        </p:nvSpPr>
        <p:spPr>
          <a:xfrm>
            <a:off x="4034325" y="926500"/>
            <a:ext cx="10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rPr>
              <a:t>Label</a:t>
            </a:r>
            <a:endParaRPr/>
          </a:p>
        </p:txBody>
      </p:sp>
      <p:sp>
        <p:nvSpPr>
          <p:cNvPr id="821" name="Google Shape;821;p43"/>
          <p:cNvSpPr txBox="1"/>
          <p:nvPr>
            <p:ph idx="4" type="ctrTitle"/>
          </p:nvPr>
        </p:nvSpPr>
        <p:spPr>
          <a:xfrm>
            <a:off x="3325425" y="4028950"/>
            <a:ext cx="24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hare Tech"/>
                <a:ea typeface="Share Tech"/>
                <a:cs typeface="Share Tech"/>
                <a:sym typeface="Share Tech"/>
              </a:rPr>
              <a:t>Taux de réussite</a:t>
            </a:r>
            <a:endParaRPr/>
          </a:p>
        </p:txBody>
      </p:sp>
      <p:sp>
        <p:nvSpPr>
          <p:cNvPr id="822" name="Google Shape;822;p43"/>
          <p:cNvSpPr txBox="1"/>
          <p:nvPr>
            <p:ph idx="4" type="ctrTitle"/>
          </p:nvPr>
        </p:nvSpPr>
        <p:spPr>
          <a:xfrm>
            <a:off x="5297225" y="2191575"/>
            <a:ext cx="2487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Share Tech"/>
                <a:ea typeface="Share Tech"/>
                <a:cs typeface="Share Tech"/>
                <a:sym typeface="Share Tech"/>
              </a:rPr>
              <a:t>Valeur ajoutée</a:t>
            </a:r>
            <a:endParaRPr/>
          </a:p>
        </p:txBody>
      </p:sp>
      <p:cxnSp>
        <p:nvCxnSpPr>
          <p:cNvPr id="823" name="Google Shape;823;p43"/>
          <p:cNvCxnSpPr>
            <a:endCxn id="819" idx="1"/>
          </p:cNvCxnSpPr>
          <p:nvPr/>
        </p:nvCxnSpPr>
        <p:spPr>
          <a:xfrm>
            <a:off x="4780474" y="1859417"/>
            <a:ext cx="1552500" cy="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3"/>
          <p:cNvCxnSpPr>
            <a:endCxn id="816" idx="0"/>
          </p:cNvCxnSpPr>
          <p:nvPr/>
        </p:nvCxnSpPr>
        <p:spPr>
          <a:xfrm flipH="1" rot="-5400000">
            <a:off x="3847863" y="2777759"/>
            <a:ext cx="14406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43"/>
          <p:cNvSpPr txBox="1"/>
          <p:nvPr>
            <p:ph idx="6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/18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</a:t>
            </a:r>
            <a:r>
              <a:rPr b="1" lang="en" sz="2400">
                <a:solidFill>
                  <a:srgbClr val="FF731D"/>
                </a:solidFill>
              </a:rPr>
              <a:t>1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458" name="Google Shape;458;p26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Introduction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59" name="Google Shape;459;p26"/>
          <p:cNvSpPr txBox="1"/>
          <p:nvPr>
            <p:ph idx="4294967295" type="ctrTitle"/>
          </p:nvPr>
        </p:nvSpPr>
        <p:spPr>
          <a:xfrm>
            <a:off x="1119450" y="2062825"/>
            <a:ext cx="6905100" cy="11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Quel est l'impact de la </a:t>
            </a:r>
            <a:r>
              <a:rPr lang="en" sz="3100">
                <a:solidFill>
                  <a:srgbClr val="FF731D"/>
                </a:solidFill>
              </a:rPr>
              <a:t>forme scolaire</a:t>
            </a:r>
            <a:r>
              <a:rPr lang="en" sz="3100"/>
              <a:t> sur la </a:t>
            </a:r>
            <a:r>
              <a:rPr lang="en" sz="3100">
                <a:solidFill>
                  <a:srgbClr val="FF731D"/>
                </a:solidFill>
              </a:rPr>
              <a:t>réussite</a:t>
            </a:r>
            <a:r>
              <a:rPr lang="en" sz="3100"/>
              <a:t> des élèves ?</a:t>
            </a:r>
            <a:endParaRPr sz="3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4"/>
          <p:cNvSpPr txBox="1"/>
          <p:nvPr>
            <p:ph type="ctrTitle"/>
          </p:nvPr>
        </p:nvSpPr>
        <p:spPr>
          <a:xfrm>
            <a:off x="1406725" y="1597350"/>
            <a:ext cx="4059300" cy="7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831" name="Google Shape;831;p44"/>
          <p:cNvSpPr txBox="1"/>
          <p:nvPr>
            <p:ph idx="1" type="subTitle"/>
          </p:nvPr>
        </p:nvSpPr>
        <p:spPr>
          <a:xfrm>
            <a:off x="1730425" y="2373750"/>
            <a:ext cx="37356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Proposition de valeur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Revenus et clients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Activités et coûts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Perspectives d’accroissement</a:t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" name="Google Shape;834;p4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6" name="Google Shape;836;p44"/>
          <p:cNvCxnSpPr>
            <a:stCxn id="832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44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/19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5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43" name="Google Shape;843;p45"/>
          <p:cNvSpPr txBox="1"/>
          <p:nvPr>
            <p:ph type="ctrTitle"/>
          </p:nvPr>
        </p:nvSpPr>
        <p:spPr>
          <a:xfrm>
            <a:off x="6304675" y="1160525"/>
            <a:ext cx="2395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</a:rPr>
              <a:t>Flux de revenus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844" name="Google Shape;844;p45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/20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45" name="Google Shape;845;p45"/>
          <p:cNvSpPr txBox="1"/>
          <p:nvPr>
            <p:ph idx="4" type="ctrTitle"/>
          </p:nvPr>
        </p:nvSpPr>
        <p:spPr>
          <a:xfrm>
            <a:off x="3132600" y="1160525"/>
            <a:ext cx="2878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Proposition de valeur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846" name="Google Shape;846;p45"/>
          <p:cNvSpPr txBox="1"/>
          <p:nvPr>
            <p:ph idx="4294967295" type="subTitle"/>
          </p:nvPr>
        </p:nvSpPr>
        <p:spPr>
          <a:xfrm>
            <a:off x="351050" y="1762000"/>
            <a:ext cx="22542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Dashboard :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Analyse des données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Equipement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informatique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Lien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avec les résultats académiques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7" name="Google Shape;847;p45"/>
          <p:cNvSpPr txBox="1"/>
          <p:nvPr>
            <p:ph idx="4294967295" type="ctrTitle"/>
          </p:nvPr>
        </p:nvSpPr>
        <p:spPr>
          <a:xfrm>
            <a:off x="811250" y="1232350"/>
            <a:ext cx="1333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Produit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848" name="Google Shape;848;p45"/>
          <p:cNvSpPr txBox="1"/>
          <p:nvPr>
            <p:ph idx="4294967295" type="subTitle"/>
          </p:nvPr>
        </p:nvSpPr>
        <p:spPr>
          <a:xfrm>
            <a:off x="3034375" y="1753075"/>
            <a:ext cx="2699400" cy="27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Gain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de temps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Offrir des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insights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faciles à comprendre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Soutenir la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prise de décision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Améliorer les résultats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des élèves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49" name="Google Shape;849;p45"/>
          <p:cNvSpPr txBox="1"/>
          <p:nvPr>
            <p:ph idx="4294967295" type="subTitle"/>
          </p:nvPr>
        </p:nvSpPr>
        <p:spPr>
          <a:xfrm>
            <a:off x="6109925" y="1787300"/>
            <a:ext cx="2699400" cy="25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Version gratuite + Système d’abonnements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premium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Analyses approfondie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Rapports personnalisés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6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55" name="Google Shape;855;p46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/21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56" name="Google Shape;856;p46"/>
          <p:cNvSpPr txBox="1"/>
          <p:nvPr>
            <p:ph idx="4294967295" type="subTitle"/>
          </p:nvPr>
        </p:nvSpPr>
        <p:spPr>
          <a:xfrm>
            <a:off x="351050" y="1762000"/>
            <a:ext cx="8523600" cy="26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Décideurs politiques 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éducatifs (niveau régional et national)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Les administrateurs d'écoles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et les départements informatiques cherchant à investir dans l'infrastructure numérique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Les ONG éducatives et les consultants qui travaillent avec les écoles pour améliorer les résultats éducatifs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Chercheurs et universitaires étudiant l'impact de la numérisation sur l'éducation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57" name="Google Shape;857;p46"/>
          <p:cNvSpPr txBox="1"/>
          <p:nvPr>
            <p:ph idx="4294967295" type="ctrTitle"/>
          </p:nvPr>
        </p:nvSpPr>
        <p:spPr>
          <a:xfrm>
            <a:off x="742825" y="1098325"/>
            <a:ext cx="22044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Clients cibles</a:t>
            </a:r>
            <a:endParaRPr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63" name="Google Shape;863;p47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/22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64" name="Google Shape;864;p47"/>
          <p:cNvSpPr txBox="1"/>
          <p:nvPr>
            <p:ph idx="4294967295" type="subTitle"/>
          </p:nvPr>
        </p:nvSpPr>
        <p:spPr>
          <a:xfrm>
            <a:off x="351050" y="1880150"/>
            <a:ext cx="8523600" cy="19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Acquisition des données → Publication de nouvelles données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Analyse de données → Mise à jour du tableau de bord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Développement technique &amp; maintenance du dashboard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●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Développement commercial &amp; marketing (partenariats et relation clients)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65" name="Google Shape;865;p47"/>
          <p:cNvSpPr txBox="1"/>
          <p:nvPr>
            <p:ph idx="4294967295" type="ctrTitle"/>
          </p:nvPr>
        </p:nvSpPr>
        <p:spPr>
          <a:xfrm>
            <a:off x="742825" y="1098325"/>
            <a:ext cx="3840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Activités et coûts clés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866" name="Google Shape;866;p47"/>
          <p:cNvSpPr txBox="1"/>
          <p:nvPr>
            <p:ph idx="4294967295" type="ctrTitle"/>
          </p:nvPr>
        </p:nvSpPr>
        <p:spPr>
          <a:xfrm>
            <a:off x="2955688" y="4020775"/>
            <a:ext cx="3288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Conformité réglementaire</a:t>
            </a:r>
            <a:endParaRPr sz="2600">
              <a:solidFill>
                <a:schemeClr val="accent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pic>
        <p:nvPicPr>
          <p:cNvPr id="867" name="Google Shape;8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612" y="4020775"/>
            <a:ext cx="532100" cy="5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287" y="4020775"/>
            <a:ext cx="532100" cy="5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8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BUSINESS MODEL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74" name="Google Shape;874;p48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/23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75" name="Google Shape;875;p48"/>
          <p:cNvSpPr txBox="1"/>
          <p:nvPr>
            <p:ph idx="4294967295" type="subTitle"/>
          </p:nvPr>
        </p:nvSpPr>
        <p:spPr>
          <a:xfrm>
            <a:off x="226625" y="3055988"/>
            <a:ext cx="46611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France et les différentes régions puis d’autres pays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76" name="Google Shape;876;p48"/>
          <p:cNvSpPr txBox="1"/>
          <p:nvPr>
            <p:ph idx="4294967295" type="ctrTitle"/>
          </p:nvPr>
        </p:nvSpPr>
        <p:spPr>
          <a:xfrm>
            <a:off x="2437350" y="1409275"/>
            <a:ext cx="4269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Perspectives d’accroissement…</a:t>
            </a:r>
            <a:endParaRPr sz="2600">
              <a:solidFill>
                <a:schemeClr val="accent2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77" name="Google Shape;877;p48"/>
          <p:cNvSpPr txBox="1"/>
          <p:nvPr>
            <p:ph idx="4294967295" type="ctrTitle"/>
          </p:nvPr>
        </p:nvSpPr>
        <p:spPr>
          <a:xfrm>
            <a:off x="319725" y="2468238"/>
            <a:ext cx="4723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… de zone géographique d’analyses</a:t>
            </a:r>
            <a:endParaRPr sz="2600">
              <a:solidFill>
                <a:schemeClr val="accent3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78" name="Google Shape;878;p48"/>
          <p:cNvSpPr txBox="1"/>
          <p:nvPr>
            <p:ph idx="4294967295" type="ctrTitle"/>
          </p:nvPr>
        </p:nvSpPr>
        <p:spPr>
          <a:xfrm>
            <a:off x="5637950" y="2468250"/>
            <a:ext cx="30936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Advent Pro SemiBold"/>
                <a:ea typeface="Advent Pro SemiBold"/>
                <a:cs typeface="Advent Pro SemiBold"/>
                <a:sym typeface="Advent Pro SemiBold"/>
              </a:rPr>
              <a:t>… de fonctionnalités</a:t>
            </a:r>
            <a:endParaRPr sz="2600">
              <a:solidFill>
                <a:schemeClr val="accent1"/>
              </a:solidFill>
              <a:latin typeface="Advent Pro SemiBold"/>
              <a:ea typeface="Advent Pro SemiBold"/>
              <a:cs typeface="Advent Pro SemiBold"/>
              <a:sym typeface="Advent Pro SemiBold"/>
            </a:endParaRPr>
          </a:p>
        </p:txBody>
      </p:sp>
      <p:sp>
        <p:nvSpPr>
          <p:cNvPr id="879" name="Google Shape;879;p48"/>
          <p:cNvSpPr txBox="1"/>
          <p:nvPr>
            <p:ph idx="4294967295" type="subTitle"/>
          </p:nvPr>
        </p:nvSpPr>
        <p:spPr>
          <a:xfrm>
            <a:off x="5565775" y="3056000"/>
            <a:ext cx="34767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Conception modulaire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A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jout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 de nouvelles données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9"/>
          <p:cNvSpPr txBox="1"/>
          <p:nvPr>
            <p:ph idx="7" type="ctrTitle"/>
          </p:nvPr>
        </p:nvSpPr>
        <p:spPr>
          <a:xfrm>
            <a:off x="618825" y="411675"/>
            <a:ext cx="2732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731D"/>
                </a:solidFill>
              </a:rPr>
              <a:t>A</a:t>
            </a:r>
            <a:r>
              <a:rPr lang="en" u="sng">
                <a:solidFill>
                  <a:srgbClr val="FF731D"/>
                </a:solidFill>
              </a:rPr>
              <a:t>rchitecture</a:t>
            </a:r>
            <a:endParaRPr u="sng">
              <a:solidFill>
                <a:srgbClr val="FF731D"/>
              </a:solidFill>
            </a:endParaRPr>
          </a:p>
        </p:txBody>
      </p:sp>
      <p:sp>
        <p:nvSpPr>
          <p:cNvPr id="885" name="Google Shape;885;p49"/>
          <p:cNvSpPr txBox="1"/>
          <p:nvPr>
            <p:ph idx="7" type="ctrTitle"/>
          </p:nvPr>
        </p:nvSpPr>
        <p:spPr>
          <a:xfrm>
            <a:off x="8429400" y="45657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/24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886" name="Google Shape;886;p49"/>
          <p:cNvSpPr txBox="1"/>
          <p:nvPr>
            <p:ph idx="4294967295" type="subTitle"/>
          </p:nvPr>
        </p:nvSpPr>
        <p:spPr>
          <a:xfrm>
            <a:off x="618825" y="2068200"/>
            <a:ext cx="3158100" cy="24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Modularité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Spécialisation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Facilité de déploiement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Scalabilité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FF0000"/>
                </a:solidFill>
                <a:latin typeface="Share Tech"/>
                <a:ea typeface="Share Tech"/>
                <a:cs typeface="Share Tech"/>
                <a:sym typeface="Share Tech"/>
              </a:rPr>
              <a:t>Gestion des données</a:t>
            </a:r>
            <a:endParaRPr sz="2000">
              <a:solidFill>
                <a:srgbClr val="FF000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87" name="Google Shape;887;p49"/>
          <p:cNvSpPr txBox="1"/>
          <p:nvPr>
            <p:ph idx="4294967295" type="ctrTitle"/>
          </p:nvPr>
        </p:nvSpPr>
        <p:spPr>
          <a:xfrm>
            <a:off x="742825" y="1098325"/>
            <a:ext cx="23661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 en microservices</a:t>
            </a:r>
            <a:endParaRPr sz="2600"/>
          </a:p>
        </p:txBody>
      </p:sp>
      <p:sp>
        <p:nvSpPr>
          <p:cNvPr id="888" name="Google Shape;888;p49"/>
          <p:cNvSpPr txBox="1"/>
          <p:nvPr>
            <p:ph idx="4294967295" type="ctrTitle"/>
          </p:nvPr>
        </p:nvSpPr>
        <p:spPr>
          <a:xfrm>
            <a:off x="5940300" y="1098325"/>
            <a:ext cx="23661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Architecture en micro frontend</a:t>
            </a:r>
            <a:endParaRPr sz="2600"/>
          </a:p>
        </p:txBody>
      </p:sp>
      <p:sp>
        <p:nvSpPr>
          <p:cNvPr id="889" name="Google Shape;889;p49"/>
          <p:cNvSpPr txBox="1"/>
          <p:nvPr>
            <p:ph idx="4294967295" type="subTitle"/>
          </p:nvPr>
        </p:nvSpPr>
        <p:spPr>
          <a:xfrm>
            <a:off x="5544300" y="2068200"/>
            <a:ext cx="31581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Personnalisation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Facilité de dev et tests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00FF00"/>
                </a:solidFill>
                <a:latin typeface="Share Tech"/>
                <a:ea typeface="Share Tech"/>
                <a:cs typeface="Share Tech"/>
                <a:sym typeface="Share Tech"/>
              </a:rPr>
              <a:t>Facilité de déploiement</a:t>
            </a:r>
            <a:endParaRPr sz="2000">
              <a:solidFill>
                <a:srgbClr val="00FF00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Share Tech"/>
              <a:buChar char="●"/>
            </a:pPr>
            <a:r>
              <a:rPr lang="en" sz="2000">
                <a:solidFill>
                  <a:srgbClr val="FF0000"/>
                </a:solidFill>
                <a:latin typeface="Share Tech"/>
                <a:ea typeface="Share Tech"/>
                <a:cs typeface="Share Tech"/>
                <a:sym typeface="Share Tech"/>
              </a:rPr>
              <a:t>UI général cohérent</a:t>
            </a:r>
            <a:endParaRPr sz="2000">
              <a:solidFill>
                <a:srgbClr val="FF0000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0"/>
          <p:cNvSpPr txBox="1"/>
          <p:nvPr>
            <p:ph type="ctrTitle"/>
          </p:nvPr>
        </p:nvSpPr>
        <p:spPr>
          <a:xfrm>
            <a:off x="3044100" y="3247750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731D"/>
                </a:solidFill>
              </a:rPr>
              <a:t>Si vous avez des questions, n’hésitez pas</a:t>
            </a:r>
            <a:endParaRPr sz="2500">
              <a:solidFill>
                <a:srgbClr val="FF731D"/>
              </a:solidFill>
            </a:endParaRPr>
          </a:p>
        </p:txBody>
      </p:sp>
      <p:sp>
        <p:nvSpPr>
          <p:cNvPr id="895" name="Google Shape;895;p50"/>
          <p:cNvSpPr txBox="1"/>
          <p:nvPr>
            <p:ph idx="1" type="subTitle"/>
          </p:nvPr>
        </p:nvSpPr>
        <p:spPr>
          <a:xfrm>
            <a:off x="2362100" y="439650"/>
            <a:ext cx="4478100" cy="17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Share Tech"/>
                <a:ea typeface="Share Tech"/>
                <a:cs typeface="Share Tech"/>
                <a:sym typeface="Share Tech"/>
              </a:rPr>
              <a:t>Merci pour votre attention</a:t>
            </a:r>
            <a:endParaRPr sz="44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896" name="Google Shape;896;p50"/>
          <p:cNvSpPr txBox="1"/>
          <p:nvPr/>
        </p:nvSpPr>
        <p:spPr>
          <a:xfrm>
            <a:off x="823250" y="2243900"/>
            <a:ext cx="717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DASHBOARD : </a:t>
            </a:r>
            <a:r>
              <a:rPr lang="en" sz="2100" u="sng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https://forme-scolaire-ktl8.onrender.com/</a:t>
            </a:r>
            <a:r>
              <a:rPr lang="en" sz="2100">
                <a:solidFill>
                  <a:srgbClr val="4A86E8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2100">
              <a:solidFill>
                <a:srgbClr val="4A86E8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statistiques</a:t>
            </a:r>
            <a:endParaRPr/>
          </a:p>
        </p:txBody>
      </p:sp>
      <p:sp>
        <p:nvSpPr>
          <p:cNvPr id="465" name="Google Shape;465;p27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Etat des lieux</a:t>
            </a:r>
            <a:endParaRPr/>
          </a:p>
        </p:txBody>
      </p:sp>
      <p:sp>
        <p:nvSpPr>
          <p:cNvPr id="466" name="Google Shape;466;p27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Données à disposition</a:t>
            </a:r>
            <a:endParaRPr/>
          </a:p>
        </p:txBody>
      </p:sp>
      <p:sp>
        <p:nvSpPr>
          <p:cNvPr id="467" name="Google Shape;467;p27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27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27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Plan de la présentation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70" name="Google Shape;470;p27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4" name="Google Shape;474;p27"/>
          <p:cNvCxnSpPr>
            <a:stCxn id="471" idx="1"/>
            <a:endCxn id="46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7"/>
          <p:cNvCxnSpPr>
            <a:stCxn id="472" idx="1"/>
            <a:endCxn id="46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7"/>
          <p:cNvCxnSpPr>
            <a:stCxn id="473" idx="1"/>
            <a:endCxn id="47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7" name="Google Shape;477;p27"/>
          <p:cNvGrpSpPr/>
          <p:nvPr/>
        </p:nvGrpSpPr>
        <p:grpSpPr>
          <a:xfrm>
            <a:off x="1355350" y="1688601"/>
            <a:ext cx="583789" cy="572399"/>
            <a:chOff x="6099375" y="2456075"/>
            <a:chExt cx="337684" cy="314194"/>
          </a:xfrm>
        </p:grpSpPr>
        <p:sp>
          <p:nvSpPr>
            <p:cNvPr id="478" name="Google Shape;478;p27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12121"/>
                </a:solidFill>
              </a:endParaRPr>
            </a:p>
          </p:txBody>
        </p:sp>
      </p:grpSp>
      <p:grpSp>
        <p:nvGrpSpPr>
          <p:cNvPr id="480" name="Google Shape;480;p27"/>
          <p:cNvGrpSpPr/>
          <p:nvPr/>
        </p:nvGrpSpPr>
        <p:grpSpPr>
          <a:xfrm>
            <a:off x="4064638" y="1684646"/>
            <a:ext cx="583811" cy="514611"/>
            <a:chOff x="3950316" y="3820307"/>
            <a:chExt cx="369805" cy="353782"/>
          </a:xfrm>
        </p:grpSpPr>
        <p:sp>
          <p:nvSpPr>
            <p:cNvPr id="481" name="Google Shape;481;p27"/>
            <p:cNvSpPr/>
            <p:nvPr/>
          </p:nvSpPr>
          <p:spPr>
            <a:xfrm>
              <a:off x="4040561" y="3880991"/>
              <a:ext cx="99802" cy="28383"/>
            </a:xfrm>
            <a:custGeom>
              <a:rect b="b" l="l" r="r" t="t"/>
              <a:pathLst>
                <a:path extrusionOk="0" h="891" w="3133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3950316" y="3820307"/>
              <a:ext cx="369805" cy="353782"/>
            </a:xfrm>
            <a:custGeom>
              <a:rect b="b" l="l" r="r" t="t"/>
              <a:pathLst>
                <a:path extrusionOk="0" h="11106" w="11609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098219" y="3850602"/>
              <a:ext cx="101299" cy="195781"/>
            </a:xfrm>
            <a:custGeom>
              <a:rect b="b" l="l" r="r" t="t"/>
              <a:pathLst>
                <a:path extrusionOk="0" h="6146" w="318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3981789" y="3849136"/>
              <a:ext cx="103178" cy="198011"/>
            </a:xfrm>
            <a:custGeom>
              <a:rect b="b" l="l" r="r" t="t"/>
              <a:pathLst>
                <a:path extrusionOk="0" h="6216" w="3239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7"/>
          <p:cNvGrpSpPr/>
          <p:nvPr/>
        </p:nvGrpSpPr>
        <p:grpSpPr>
          <a:xfrm>
            <a:off x="6749786" y="1653045"/>
            <a:ext cx="655928" cy="577809"/>
            <a:chOff x="1421638" y="4125629"/>
            <a:chExt cx="374709" cy="374010"/>
          </a:xfrm>
        </p:grpSpPr>
        <p:sp>
          <p:nvSpPr>
            <p:cNvPr id="486" name="Google Shape;486;p27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27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/02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type="ctrTitle"/>
          </p:nvPr>
        </p:nvSpPr>
        <p:spPr>
          <a:xfrm>
            <a:off x="5084388" y="31998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Architecture</a:t>
            </a:r>
            <a:endParaRPr/>
          </a:p>
        </p:txBody>
      </p:sp>
      <p:sp>
        <p:nvSpPr>
          <p:cNvPr id="494" name="Google Shape;494;p28"/>
          <p:cNvSpPr txBox="1"/>
          <p:nvPr>
            <p:ph idx="3" type="title"/>
          </p:nvPr>
        </p:nvSpPr>
        <p:spPr>
          <a:xfrm>
            <a:off x="5084388" y="24489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5" name="Google Shape;495;p28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Plan de la présentation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5084388" y="1365825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28"/>
          <p:cNvCxnSpPr>
            <a:stCxn id="496" idx="1"/>
            <a:endCxn id="494" idx="1"/>
          </p:cNvCxnSpPr>
          <p:nvPr/>
        </p:nvCxnSpPr>
        <p:spPr>
          <a:xfrm>
            <a:off x="5084388" y="17778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8" name="Google Shape;498;p28"/>
          <p:cNvGrpSpPr/>
          <p:nvPr/>
        </p:nvGrpSpPr>
        <p:grpSpPr>
          <a:xfrm>
            <a:off x="5151511" y="1469782"/>
            <a:ext cx="630143" cy="616173"/>
            <a:chOff x="1327676" y="2910480"/>
            <a:chExt cx="347934" cy="310024"/>
          </a:xfrm>
        </p:grpSpPr>
        <p:sp>
          <p:nvSpPr>
            <p:cNvPr id="499" name="Google Shape;499;p28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28"/>
          <p:cNvSpPr txBox="1"/>
          <p:nvPr>
            <p:ph idx="7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/03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505" name="Google Shape;505;p28"/>
          <p:cNvSpPr txBox="1"/>
          <p:nvPr>
            <p:ph idx="13" type="ctrTitle"/>
          </p:nvPr>
        </p:nvSpPr>
        <p:spPr>
          <a:xfrm>
            <a:off x="2097208" y="31998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Interprétation et résultats</a:t>
            </a:r>
            <a:endParaRPr/>
          </a:p>
        </p:txBody>
      </p:sp>
      <p:sp>
        <p:nvSpPr>
          <p:cNvPr id="506" name="Google Shape;506;p28"/>
          <p:cNvSpPr txBox="1"/>
          <p:nvPr>
            <p:ph idx="9" type="title"/>
          </p:nvPr>
        </p:nvSpPr>
        <p:spPr>
          <a:xfrm>
            <a:off x="2096617" y="24489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2096617" y="1365825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8" name="Google Shape;508;p28"/>
          <p:cNvCxnSpPr>
            <a:stCxn id="507" idx="1"/>
            <a:endCxn id="506" idx="1"/>
          </p:cNvCxnSpPr>
          <p:nvPr/>
        </p:nvCxnSpPr>
        <p:spPr>
          <a:xfrm>
            <a:off x="2096617" y="1777875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9" name="Google Shape;509;p28"/>
          <p:cNvGrpSpPr/>
          <p:nvPr/>
        </p:nvGrpSpPr>
        <p:grpSpPr>
          <a:xfrm>
            <a:off x="2220160" y="1479743"/>
            <a:ext cx="539724" cy="526259"/>
            <a:chOff x="1749728" y="2894777"/>
            <a:chExt cx="386927" cy="363438"/>
          </a:xfrm>
        </p:grpSpPr>
        <p:sp>
          <p:nvSpPr>
            <p:cNvPr id="510" name="Google Shape;510;p28"/>
            <p:cNvSpPr/>
            <p:nvPr/>
          </p:nvSpPr>
          <p:spPr>
            <a:xfrm>
              <a:off x="1809595" y="3025333"/>
              <a:ext cx="97424" cy="32432"/>
            </a:xfrm>
            <a:custGeom>
              <a:rect b="b" l="l" r="r" t="t"/>
              <a:pathLst>
                <a:path extrusionOk="0" h="1019" w="3061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749728" y="2974346"/>
              <a:ext cx="216777" cy="283869"/>
            </a:xfrm>
            <a:custGeom>
              <a:rect b="b" l="l" r="r" t="t"/>
              <a:pathLst>
                <a:path extrusionOk="0" h="8919" w="6811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785725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919114" y="3222186"/>
              <a:ext cx="11394" cy="35647"/>
            </a:xfrm>
            <a:custGeom>
              <a:rect b="b" l="l" r="r" t="t"/>
              <a:pathLst>
                <a:path extrusionOk="0" h="1120" w="358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956257" y="2931156"/>
              <a:ext cx="180398" cy="188737"/>
            </a:xfrm>
            <a:custGeom>
              <a:rect b="b" l="l" r="r" t="t"/>
              <a:pathLst>
                <a:path extrusionOk="0" h="5930" w="5668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027487" y="2894777"/>
              <a:ext cx="36029" cy="108786"/>
            </a:xfrm>
            <a:custGeom>
              <a:rect b="b" l="l" r="r" t="t"/>
              <a:pathLst>
                <a:path extrusionOk="0" h="3418" w="1132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027487" y="3009992"/>
              <a:ext cx="36029" cy="36029"/>
            </a:xfrm>
            <a:custGeom>
              <a:rect b="b" l="l" r="r" t="t"/>
              <a:pathLst>
                <a:path extrusionOk="0" h="1132" w="1132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9"/>
          <p:cNvSpPr txBox="1"/>
          <p:nvPr>
            <p:ph type="ctrTitle"/>
          </p:nvPr>
        </p:nvSpPr>
        <p:spPr>
          <a:xfrm>
            <a:off x="1606725" y="2208200"/>
            <a:ext cx="40431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Données à disposition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522" name="Google Shape;522;p29"/>
          <p:cNvSpPr txBox="1"/>
          <p:nvPr>
            <p:ph idx="1" type="subTitle"/>
          </p:nvPr>
        </p:nvSpPr>
        <p:spPr>
          <a:xfrm>
            <a:off x="2103951" y="2882875"/>
            <a:ext cx="28053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Sources de données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Indicateurs (KPI)      </a:t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7" name="Google Shape;527;p29"/>
          <p:cNvCxnSpPr>
            <a:stCxn id="52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29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/04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/>
          <p:nvPr>
            <p:ph type="ctrTitle"/>
          </p:nvPr>
        </p:nvSpPr>
        <p:spPr>
          <a:xfrm>
            <a:off x="618825" y="411675"/>
            <a:ext cx="4175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Sources de données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1703400" y="1275625"/>
            <a:ext cx="5737200" cy="134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1703400" y="2755375"/>
            <a:ext cx="5737200" cy="134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637" y="2911175"/>
            <a:ext cx="1512488" cy="10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575" y="1424175"/>
            <a:ext cx="1176100" cy="10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550" y="3243850"/>
            <a:ext cx="3618000" cy="3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7550" y="1727763"/>
            <a:ext cx="1934950" cy="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/05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/>
          <p:nvPr>
            <p:ph idx="4294967295" type="subTitle"/>
          </p:nvPr>
        </p:nvSpPr>
        <p:spPr>
          <a:xfrm>
            <a:off x="5177949" y="2925800"/>
            <a:ext cx="2425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iveau de maturité numérique</a:t>
            </a:r>
            <a:endParaRPr sz="2000"/>
          </a:p>
        </p:txBody>
      </p:sp>
      <p:grpSp>
        <p:nvGrpSpPr>
          <p:cNvPr id="546" name="Google Shape;546;p31"/>
          <p:cNvGrpSpPr/>
          <p:nvPr/>
        </p:nvGrpSpPr>
        <p:grpSpPr>
          <a:xfrm>
            <a:off x="5244149" y="1837744"/>
            <a:ext cx="1748907" cy="960537"/>
            <a:chOff x="2534925" y="2231825"/>
            <a:chExt cx="889350" cy="488475"/>
          </a:xfrm>
        </p:grpSpPr>
        <p:sp>
          <p:nvSpPr>
            <p:cNvPr id="547" name="Google Shape;547;p31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1"/>
          <p:cNvGrpSpPr/>
          <p:nvPr/>
        </p:nvGrpSpPr>
        <p:grpSpPr>
          <a:xfrm>
            <a:off x="2116648" y="1824029"/>
            <a:ext cx="1751365" cy="974253"/>
            <a:chOff x="4811600" y="2231525"/>
            <a:chExt cx="890600" cy="495450"/>
          </a:xfrm>
        </p:grpSpPr>
        <p:sp>
          <p:nvSpPr>
            <p:cNvPr id="567" name="Google Shape;567;p31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31"/>
          <p:cNvSpPr txBox="1"/>
          <p:nvPr>
            <p:ph idx="4294967295" type="ctrTitle"/>
          </p:nvPr>
        </p:nvSpPr>
        <p:spPr>
          <a:xfrm>
            <a:off x="4679200" y="1105313"/>
            <a:ext cx="2878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LABEL N</a:t>
            </a:r>
            <a:r>
              <a:rPr lang="en" sz="2600">
                <a:solidFill>
                  <a:schemeClr val="accent2"/>
                </a:solidFill>
              </a:rPr>
              <a:t>U</a:t>
            </a:r>
            <a:r>
              <a:rPr lang="en" sz="2600">
                <a:solidFill>
                  <a:schemeClr val="accent2"/>
                </a:solidFill>
              </a:rPr>
              <a:t>MERIQUE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587" name="Google Shape;587;p31"/>
          <p:cNvSpPr txBox="1"/>
          <p:nvPr>
            <p:ph idx="4294967295" type="ctrTitle"/>
          </p:nvPr>
        </p:nvSpPr>
        <p:spPr>
          <a:xfrm>
            <a:off x="2561677" y="1105313"/>
            <a:ext cx="861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IPS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588" name="Google Shape;588;p31"/>
          <p:cNvSpPr txBox="1"/>
          <p:nvPr>
            <p:ph idx="4294967295" type="subTitle"/>
          </p:nvPr>
        </p:nvSpPr>
        <p:spPr>
          <a:xfrm>
            <a:off x="2051690" y="2925788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I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ndice de position sociale</a:t>
            </a:r>
            <a:endParaRPr sz="2000"/>
          </a:p>
        </p:txBody>
      </p:sp>
      <p:sp>
        <p:nvSpPr>
          <p:cNvPr id="589" name="Google Shape;589;p31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</a:t>
            </a:r>
            <a:r>
              <a:rPr b="1" lang="en" sz="2400">
                <a:solidFill>
                  <a:srgbClr val="FF731D"/>
                </a:solidFill>
              </a:rPr>
              <a:t>06</a:t>
            </a:r>
            <a:endParaRPr b="1" sz="2400">
              <a:solidFill>
                <a:srgbClr val="FF731D"/>
              </a:solidFill>
            </a:endParaRPr>
          </a:p>
        </p:txBody>
      </p:sp>
      <p:sp>
        <p:nvSpPr>
          <p:cNvPr id="590" name="Google Shape;590;p31"/>
          <p:cNvSpPr txBox="1"/>
          <p:nvPr>
            <p:ph type="ctrTitle"/>
          </p:nvPr>
        </p:nvSpPr>
        <p:spPr>
          <a:xfrm>
            <a:off x="618825" y="411675"/>
            <a:ext cx="44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Définitions des indicateurs</a:t>
            </a:r>
            <a:endParaRPr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2"/>
          <p:cNvSpPr txBox="1"/>
          <p:nvPr>
            <p:ph idx="4294967295" type="subTitle"/>
          </p:nvPr>
        </p:nvSpPr>
        <p:spPr>
          <a:xfrm>
            <a:off x="3547578" y="28815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Taux de réussite attendu 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96" name="Google Shape;596;p32"/>
          <p:cNvSpPr txBox="1"/>
          <p:nvPr>
            <p:ph idx="4294967295" type="subTitle"/>
          </p:nvPr>
        </p:nvSpPr>
        <p:spPr>
          <a:xfrm>
            <a:off x="6267700" y="2881500"/>
            <a:ext cx="168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Valeur ajoutée = TRC - TRA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597" name="Google Shape;597;p32"/>
          <p:cNvGrpSpPr/>
          <p:nvPr/>
        </p:nvGrpSpPr>
        <p:grpSpPr>
          <a:xfrm>
            <a:off x="3613774" y="1793457"/>
            <a:ext cx="1748907" cy="960537"/>
            <a:chOff x="2534925" y="2231825"/>
            <a:chExt cx="889350" cy="488475"/>
          </a:xfrm>
        </p:grpSpPr>
        <p:sp>
          <p:nvSpPr>
            <p:cNvPr id="598" name="Google Shape;598;p32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2"/>
          <p:cNvGrpSpPr/>
          <p:nvPr/>
        </p:nvGrpSpPr>
        <p:grpSpPr>
          <a:xfrm>
            <a:off x="6233351" y="1788197"/>
            <a:ext cx="1752594" cy="965797"/>
            <a:chOff x="3672800" y="2231525"/>
            <a:chExt cx="891225" cy="491150"/>
          </a:xfrm>
        </p:grpSpPr>
        <p:sp>
          <p:nvSpPr>
            <p:cNvPr id="618" name="Google Shape;618;p32"/>
            <p:cNvSpPr/>
            <p:nvPr/>
          </p:nvSpPr>
          <p:spPr>
            <a:xfrm>
              <a:off x="3672800" y="2657125"/>
              <a:ext cx="90125" cy="19550"/>
            </a:xfrm>
            <a:custGeom>
              <a:rect b="b" l="l" r="r" t="t"/>
              <a:pathLst>
                <a:path extrusionOk="0" h="782" w="3605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473900" y="2667525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466025" y="2589525"/>
              <a:ext cx="90425" cy="31175"/>
            </a:xfrm>
            <a:custGeom>
              <a:rect b="b" l="l" r="r" t="t"/>
              <a:pathLst>
                <a:path extrusionOk="0" h="1247" w="3617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81925" y="2572075"/>
              <a:ext cx="90125" cy="34200"/>
            </a:xfrm>
            <a:custGeom>
              <a:rect b="b" l="l" r="r" t="t"/>
              <a:pathLst>
                <a:path extrusionOk="0" h="1368" w="3605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4446175" y="2507375"/>
              <a:ext cx="87925" cy="45050"/>
            </a:xfrm>
            <a:custGeom>
              <a:rect b="b" l="l" r="r" t="t"/>
              <a:pathLst>
                <a:path extrusionOk="0" h="1802" w="3517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707450" y="2490950"/>
              <a:ext cx="86975" cy="47850"/>
            </a:xfrm>
            <a:custGeom>
              <a:rect b="b" l="l" r="r" t="t"/>
              <a:pathLst>
                <a:path extrusionOk="0" h="1914" w="3479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414050" y="2431425"/>
              <a:ext cx="81600" cy="57650"/>
            </a:xfrm>
            <a:custGeom>
              <a:rect b="b" l="l" r="r" t="t"/>
              <a:pathLst>
                <a:path extrusionOk="0" h="2306" w="3264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749350" y="2416200"/>
              <a:ext cx="80025" cy="60275"/>
            </a:xfrm>
            <a:custGeom>
              <a:rect b="b" l="l" r="r" t="t"/>
              <a:pathLst>
                <a:path extrusionOk="0" h="2411" w="3201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370250" y="2364375"/>
              <a:ext cx="72475" cy="68675"/>
            </a:xfrm>
            <a:custGeom>
              <a:rect b="b" l="l" r="r" t="t"/>
              <a:pathLst>
                <a:path extrusionOk="0" h="2747" w="2899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805100" y="2351575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315750" y="2309200"/>
              <a:ext cx="62725" cy="77850"/>
            </a:xfrm>
            <a:custGeom>
              <a:rect b="b" l="l" r="r" t="t"/>
              <a:pathLst>
                <a:path extrusionOk="0" h="3114" w="2509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871575" y="2298900"/>
              <a:ext cx="60200" cy="79600"/>
            </a:xfrm>
            <a:custGeom>
              <a:rect b="b" l="l" r="r" t="t"/>
              <a:pathLst>
                <a:path extrusionOk="0" h="3184" w="2408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253700" y="2267350"/>
              <a:ext cx="50100" cy="84650"/>
            </a:xfrm>
            <a:custGeom>
              <a:rect b="b" l="l" r="r" t="t"/>
              <a:pathLst>
                <a:path extrusionOk="0" h="3386" w="2004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947800" y="2260450"/>
              <a:ext cx="46975" cy="85825"/>
            </a:xfrm>
            <a:custGeom>
              <a:rect b="b" l="l" r="r" t="t"/>
              <a:pathLst>
                <a:path extrusionOk="0" h="3433" w="1879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186900" y="2241100"/>
              <a:ext cx="35325" cy="88925"/>
            </a:xfrm>
            <a:custGeom>
              <a:rect b="b" l="l" r="r" t="t"/>
              <a:pathLst>
                <a:path extrusionOk="0" h="3557" w="1413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030025" y="2237750"/>
              <a:ext cx="33100" cy="89125"/>
            </a:xfrm>
            <a:custGeom>
              <a:rect b="b" l="l" r="r" t="t"/>
              <a:pathLst>
                <a:path extrusionOk="0" h="3565" w="1324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111925" y="2231525"/>
              <a:ext cx="20200" cy="90125"/>
            </a:xfrm>
            <a:custGeom>
              <a:rect b="b" l="l" r="r" t="t"/>
              <a:pathLst>
                <a:path extrusionOk="0" h="3605" w="808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081375" y="2648975"/>
              <a:ext cx="77200" cy="73700"/>
            </a:xfrm>
            <a:custGeom>
              <a:rect b="b" l="l" r="r" t="t"/>
              <a:pathLst>
                <a:path extrusionOk="0" h="2948" w="3088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101850" y="2507800"/>
              <a:ext cx="192200" cy="194700"/>
            </a:xfrm>
            <a:custGeom>
              <a:rect b="b" l="l" r="r" t="t"/>
              <a:pathLst>
                <a:path extrusionOk="0" h="7788" w="7688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2"/>
          <p:cNvGrpSpPr/>
          <p:nvPr/>
        </p:nvGrpSpPr>
        <p:grpSpPr>
          <a:xfrm>
            <a:off x="1000598" y="1779741"/>
            <a:ext cx="1751365" cy="974253"/>
            <a:chOff x="4811600" y="2231525"/>
            <a:chExt cx="890600" cy="495450"/>
          </a:xfrm>
        </p:grpSpPr>
        <p:sp>
          <p:nvSpPr>
            <p:cNvPr id="638" name="Google Shape;638;p32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2"/>
          <p:cNvSpPr txBox="1"/>
          <p:nvPr>
            <p:ph idx="4294967295" type="ctrTitle"/>
          </p:nvPr>
        </p:nvSpPr>
        <p:spPr>
          <a:xfrm>
            <a:off x="3056400" y="1061025"/>
            <a:ext cx="28788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</a:rPr>
              <a:t>TRA</a:t>
            </a:r>
            <a:endParaRPr sz="2600">
              <a:solidFill>
                <a:schemeClr val="accent2"/>
              </a:solidFill>
            </a:endParaRPr>
          </a:p>
        </p:txBody>
      </p:sp>
      <p:sp>
        <p:nvSpPr>
          <p:cNvPr id="658" name="Google Shape;658;p32"/>
          <p:cNvSpPr txBox="1"/>
          <p:nvPr>
            <p:ph idx="4294967295" type="ctrTitle"/>
          </p:nvPr>
        </p:nvSpPr>
        <p:spPr>
          <a:xfrm>
            <a:off x="1445627" y="1061025"/>
            <a:ext cx="861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TRC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659" name="Google Shape;659;p32"/>
          <p:cNvSpPr txBox="1"/>
          <p:nvPr>
            <p:ph idx="4294967295" type="ctrTitle"/>
          </p:nvPr>
        </p:nvSpPr>
        <p:spPr>
          <a:xfrm>
            <a:off x="6286000" y="1061025"/>
            <a:ext cx="16473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3"/>
                </a:solidFill>
              </a:rPr>
              <a:t>VA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660" name="Google Shape;660;p32"/>
          <p:cNvSpPr txBox="1"/>
          <p:nvPr>
            <p:ph idx="4294967295" type="subTitle"/>
          </p:nvPr>
        </p:nvSpPr>
        <p:spPr>
          <a:xfrm>
            <a:off x="935640" y="28815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Taux de réussite constaté 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661" name="Google Shape;661;p32"/>
          <p:cNvSpPr txBox="1"/>
          <p:nvPr>
            <p:ph type="ctrTitle"/>
          </p:nvPr>
        </p:nvSpPr>
        <p:spPr>
          <a:xfrm>
            <a:off x="618825" y="411675"/>
            <a:ext cx="4434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731D"/>
                </a:solidFill>
              </a:rPr>
              <a:t>Définitions des indicateurs</a:t>
            </a:r>
            <a:endParaRPr>
              <a:solidFill>
                <a:srgbClr val="FF731D"/>
              </a:solidFill>
            </a:endParaRPr>
          </a:p>
        </p:txBody>
      </p:sp>
      <p:sp>
        <p:nvSpPr>
          <p:cNvPr id="662" name="Google Shape;662;p32"/>
          <p:cNvSpPr txBox="1"/>
          <p:nvPr>
            <p:ph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/07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"/>
          <p:cNvSpPr txBox="1"/>
          <p:nvPr>
            <p:ph type="ctrTitle"/>
          </p:nvPr>
        </p:nvSpPr>
        <p:spPr>
          <a:xfrm>
            <a:off x="1704525" y="1742775"/>
            <a:ext cx="3464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Etat des lieux</a:t>
            </a:r>
            <a:endParaRPr/>
          </a:p>
        </p:txBody>
      </p:sp>
      <p:sp>
        <p:nvSpPr>
          <p:cNvPr id="668" name="Google Shape;668;p3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Collèges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n"/>
              <a:t>Lycées</a:t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3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Google Shape;673;p33"/>
          <p:cNvCxnSpPr>
            <a:stCxn id="66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33"/>
          <p:cNvSpPr txBox="1"/>
          <p:nvPr>
            <p:ph idx="4294967295" type="ctrTitle"/>
          </p:nvPr>
        </p:nvSpPr>
        <p:spPr>
          <a:xfrm>
            <a:off x="7912675" y="4449300"/>
            <a:ext cx="71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31D"/>
                </a:solidFill>
              </a:rPr>
              <a:t>/08</a:t>
            </a:r>
            <a:endParaRPr b="1" sz="2400">
              <a:solidFill>
                <a:srgbClr val="FF73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