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6.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5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6.xml" ContentType="application/vnd.openxmlformats-officedocument.presentationml.slide+xml"/>
  <Override PartName="/ppt/slides/slide155.xml" ContentType="application/vnd.openxmlformats-officedocument.presentationml.slide+xml"/>
  <Override PartName="/ppt/slides/slide154.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7.xml" ContentType="application/vnd.openxmlformats-officedocument.presentationml.slide+xml"/>
  <Override PartName="/ppt/slides/slide153.xml" ContentType="application/vnd.openxmlformats-officedocument.presentationml.slide+xml"/>
  <Override PartName="/ppt/slides/slide145.xml" ContentType="application/vnd.openxmlformats-officedocument.presentationml.slide+xml"/>
  <Override PartName="/ppt/slides/slide121.xml" ContentType="application/vnd.openxmlformats-officedocument.presentationml.slide+xml"/>
  <Override PartName="/ppt/slides/slide146.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27.xml" ContentType="application/vnd.openxmlformats-officedocument.presentationml.slide+xml"/>
  <Override PartName="/ppt/slides/slide122.xml" ContentType="application/vnd.openxmlformats-officedocument.presentationml.slide+xml"/>
  <Override PartName="/ppt/slides/slide129.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28.xml" ContentType="application/vnd.openxmlformats-officedocument.presentationml.slide+xml"/>
  <Override PartName="/ppt/slides/slide144.xml" ContentType="application/vnd.openxmlformats-officedocument.presentationml.slide+xml"/>
  <Override PartName="/ppt/slides/slide138.xml" ContentType="application/vnd.openxmlformats-officedocument.presentationml.slide+xml"/>
  <Override PartName="/ppt/slides/slide143.xml" ContentType="application/vnd.openxmlformats-officedocument.presentationml.slide+xml"/>
  <Override PartName="/ppt/slides/slide136.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7.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9"/>
  </p:notesMasterIdLst>
  <p:sldIdLst>
    <p:sldId id="256" r:id="rId2"/>
    <p:sldId id="263" r:id="rId3"/>
    <p:sldId id="295" r:id="rId4"/>
    <p:sldId id="296" r:id="rId5"/>
    <p:sldId id="297" r:id="rId6"/>
    <p:sldId id="298" r:id="rId7"/>
    <p:sldId id="299" r:id="rId8"/>
    <p:sldId id="294" r:id="rId9"/>
    <p:sldId id="258" r:id="rId10"/>
    <p:sldId id="257" r:id="rId11"/>
    <p:sldId id="259" r:id="rId12"/>
    <p:sldId id="260" r:id="rId13"/>
    <p:sldId id="265" r:id="rId14"/>
    <p:sldId id="261" r:id="rId15"/>
    <p:sldId id="262" r:id="rId16"/>
    <p:sldId id="344" r:id="rId17"/>
    <p:sldId id="264" r:id="rId18"/>
    <p:sldId id="266" r:id="rId19"/>
    <p:sldId id="267" r:id="rId20"/>
    <p:sldId id="268" r:id="rId21"/>
    <p:sldId id="269" r:id="rId22"/>
    <p:sldId id="345" r:id="rId23"/>
    <p:sldId id="346" r:id="rId24"/>
    <p:sldId id="270" r:id="rId25"/>
    <p:sldId id="271" r:id="rId26"/>
    <p:sldId id="272" r:id="rId27"/>
    <p:sldId id="273" r:id="rId28"/>
    <p:sldId id="274" r:id="rId29"/>
    <p:sldId id="275" r:id="rId30"/>
    <p:sldId id="422" r:id="rId31"/>
    <p:sldId id="423" r:id="rId32"/>
    <p:sldId id="276" r:id="rId33"/>
    <p:sldId id="277" r:id="rId34"/>
    <p:sldId id="278" r:id="rId35"/>
    <p:sldId id="279" r:id="rId36"/>
    <p:sldId id="290" r:id="rId37"/>
    <p:sldId id="305" r:id="rId38"/>
    <p:sldId id="306" r:id="rId39"/>
    <p:sldId id="307" r:id="rId40"/>
    <p:sldId id="308" r:id="rId41"/>
    <p:sldId id="281" r:id="rId42"/>
    <p:sldId id="282" r:id="rId43"/>
    <p:sldId id="283" r:id="rId44"/>
    <p:sldId id="284" r:id="rId45"/>
    <p:sldId id="285" r:id="rId46"/>
    <p:sldId id="286" r:id="rId47"/>
    <p:sldId id="287" r:id="rId48"/>
    <p:sldId id="291" r:id="rId49"/>
    <p:sldId id="288" r:id="rId50"/>
    <p:sldId id="289" r:id="rId51"/>
    <p:sldId id="292" r:id="rId52"/>
    <p:sldId id="293" r:id="rId53"/>
    <p:sldId id="304" r:id="rId54"/>
    <p:sldId id="300" r:id="rId55"/>
    <p:sldId id="309" r:id="rId56"/>
    <p:sldId id="310" r:id="rId57"/>
    <p:sldId id="311" r:id="rId58"/>
    <p:sldId id="312" r:id="rId59"/>
    <p:sldId id="313"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63" r:id="rId85"/>
    <p:sldId id="364" r:id="rId86"/>
    <p:sldId id="365" r:id="rId87"/>
    <p:sldId id="340" r:id="rId88"/>
    <p:sldId id="339" r:id="rId89"/>
    <p:sldId id="341" r:id="rId90"/>
    <p:sldId id="342" r:id="rId91"/>
    <p:sldId id="343" r:id="rId92"/>
    <p:sldId id="368" r:id="rId93"/>
    <p:sldId id="369" r:id="rId94"/>
    <p:sldId id="370" r:id="rId95"/>
    <p:sldId id="371" r:id="rId96"/>
    <p:sldId id="372" r:id="rId97"/>
    <p:sldId id="374" r:id="rId98"/>
    <p:sldId id="373" r:id="rId99"/>
    <p:sldId id="375" r:id="rId100"/>
    <p:sldId id="376" r:id="rId101"/>
    <p:sldId id="377" r:id="rId102"/>
    <p:sldId id="378" r:id="rId103"/>
    <p:sldId id="383" r:id="rId104"/>
    <p:sldId id="384" r:id="rId105"/>
    <p:sldId id="385" r:id="rId106"/>
    <p:sldId id="386" r:id="rId107"/>
    <p:sldId id="347" r:id="rId108"/>
    <p:sldId id="348" r:id="rId109"/>
    <p:sldId id="362" r:id="rId110"/>
    <p:sldId id="349" r:id="rId111"/>
    <p:sldId id="350" r:id="rId112"/>
    <p:sldId id="351" r:id="rId113"/>
    <p:sldId id="352" r:id="rId114"/>
    <p:sldId id="353" r:id="rId115"/>
    <p:sldId id="354" r:id="rId116"/>
    <p:sldId id="355" r:id="rId117"/>
    <p:sldId id="356" r:id="rId118"/>
    <p:sldId id="357" r:id="rId119"/>
    <p:sldId id="358" r:id="rId120"/>
    <p:sldId id="361" r:id="rId121"/>
    <p:sldId id="359" r:id="rId122"/>
    <p:sldId id="360" r:id="rId123"/>
    <p:sldId id="387" r:id="rId124"/>
    <p:sldId id="389" r:id="rId125"/>
    <p:sldId id="390" r:id="rId126"/>
    <p:sldId id="391" r:id="rId127"/>
    <p:sldId id="392" r:id="rId128"/>
    <p:sldId id="393" r:id="rId129"/>
    <p:sldId id="394" r:id="rId130"/>
    <p:sldId id="395" r:id="rId131"/>
    <p:sldId id="396"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380" r:id="rId15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2" autoAdjust="0"/>
  </p:normalViewPr>
  <p:slideViewPr>
    <p:cSldViewPr>
      <p:cViewPr>
        <p:scale>
          <a:sx n="68" d="100"/>
          <a:sy n="68" d="100"/>
        </p:scale>
        <p:origin x="-1410"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6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customXml" Target="../customXml/item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2ABA03-1379-40BB-A879-B98C3827B2BF}" type="datetimeFigureOut">
              <a:rPr lang="fr-FR" smtClean="0"/>
              <a:pPr/>
              <a:t>14/10/2019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3ED40D-4AC1-4C73-9723-562A8C03348F}" type="slidenum">
              <a:rPr lang="fr-FR" smtClean="0"/>
              <a:pPr/>
              <a:t>‹N°›</a:t>
            </a:fld>
            <a:endParaRPr lang="fr-FR"/>
          </a:p>
        </p:txBody>
      </p:sp>
    </p:spTree>
    <p:extLst>
      <p:ext uri="{BB962C8B-B14F-4D97-AF65-F5344CB8AC3E}">
        <p14:creationId xmlns:p14="http://schemas.microsoft.com/office/powerpoint/2010/main" val="420133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wrap</a:t>
            </a:r>
            <a:r>
              <a:rPr lang="fr-FR" dirty="0" smtClean="0"/>
              <a:t>="</a:t>
            </a:r>
            <a:r>
              <a:rPr lang="fr-FR" dirty="0" err="1" smtClean="0"/>
              <a:t>virtual</a:t>
            </a:r>
            <a:r>
              <a:rPr lang="fr-FR" dirty="0" smtClean="0"/>
              <a:t> / off / </a:t>
            </a:r>
            <a:r>
              <a:rPr lang="fr-FR" dirty="0" err="1" smtClean="0"/>
              <a:t>physical</a:t>
            </a:r>
            <a:r>
              <a:rPr lang="fr-FR" dirty="0" smtClean="0"/>
              <a:t>« </a:t>
            </a:r>
          </a:p>
          <a:p>
            <a:r>
              <a:rPr lang="fr-FR" smtClean="0"/>
              <a:t>&lt;p&gt;36CM&lt;sup&gt;3&lt;/sup&gt;&lt;/p&gt;</a:t>
            </a:r>
            <a:endParaRPr lang="ar-MA"/>
          </a:p>
        </p:txBody>
      </p:sp>
      <p:sp>
        <p:nvSpPr>
          <p:cNvPr id="4" name="Espace réservé du numéro de diapositive 3"/>
          <p:cNvSpPr>
            <a:spLocks noGrp="1"/>
          </p:cNvSpPr>
          <p:nvPr>
            <p:ph type="sldNum" sz="quarter" idx="10"/>
          </p:nvPr>
        </p:nvSpPr>
        <p:spPr/>
        <p:txBody>
          <a:bodyPr/>
          <a:lstStyle/>
          <a:p>
            <a:fld id="{123ED40D-4AC1-4C73-9723-562A8C03348F}" type="slidenum">
              <a:rPr lang="fr-FR" smtClean="0"/>
              <a:pPr/>
              <a:t>72</a:t>
            </a:fld>
            <a:endParaRPr lang="fr-FR"/>
          </a:p>
        </p:txBody>
      </p:sp>
    </p:spTree>
    <p:extLst>
      <p:ext uri="{BB962C8B-B14F-4D97-AF65-F5344CB8AC3E}">
        <p14:creationId xmlns:p14="http://schemas.microsoft.com/office/powerpoint/2010/main" val="2134667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a:t>
            </a:r>
          </a:p>
          <a:p>
            <a:r>
              <a:rPr lang="fr-FR" dirty="0" err="1" smtClean="0"/>
              <a:t>Background-color:red</a:t>
            </a:r>
            <a:endParaRPr lang="fr-FR" dirty="0" smtClean="0"/>
          </a:p>
          <a:p>
            <a:r>
              <a:rPr lang="fr-FR" dirty="0" err="1" smtClean="0"/>
              <a:t>Border:solid</a:t>
            </a:r>
            <a:r>
              <a:rPr lang="fr-FR" dirty="0" smtClean="0"/>
              <a:t> green 2px;</a:t>
            </a:r>
          </a:p>
          <a:p>
            <a:r>
              <a:rPr lang="fr-FR" dirty="0" smtClean="0"/>
              <a:t>}</a:t>
            </a:r>
          </a:p>
          <a:p>
            <a:r>
              <a:rPr lang="fr-FR" dirty="0" smtClean="0"/>
              <a:t>A{</a:t>
            </a:r>
          </a:p>
          <a:p>
            <a:r>
              <a:rPr lang="fr-FR" dirty="0" err="1" smtClean="0"/>
              <a:t>Background-color:green</a:t>
            </a:r>
            <a:r>
              <a:rPr lang="fr-FR" dirty="0" smtClean="0"/>
              <a:t> </a:t>
            </a:r>
          </a:p>
          <a:p>
            <a:r>
              <a:rPr lang="fr-FR" dirty="0" err="1" smtClean="0"/>
              <a:t>Border:solid</a:t>
            </a:r>
            <a:r>
              <a:rPr lang="fr-FR" smtClean="0"/>
              <a:t> red2px</a:t>
            </a:r>
            <a:r>
              <a:rPr lang="fr-FR" dirty="0" smtClean="0"/>
              <a:t>;</a:t>
            </a:r>
          </a:p>
          <a:p>
            <a:r>
              <a:rPr lang="fr-FR" dirty="0" smtClean="0"/>
              <a:t>}</a:t>
            </a:r>
            <a:endParaRPr lang="ar-MA" dirty="0" smtClean="0"/>
          </a:p>
          <a:p>
            <a:endParaRPr lang="ar-MA" dirty="0"/>
          </a:p>
        </p:txBody>
      </p:sp>
      <p:sp>
        <p:nvSpPr>
          <p:cNvPr id="4" name="Espace réservé du numéro de diapositive 3"/>
          <p:cNvSpPr>
            <a:spLocks noGrp="1"/>
          </p:cNvSpPr>
          <p:nvPr>
            <p:ph type="sldNum" sz="quarter" idx="10"/>
          </p:nvPr>
        </p:nvSpPr>
        <p:spPr/>
        <p:txBody>
          <a:bodyPr/>
          <a:lstStyle/>
          <a:p>
            <a:fld id="{123ED40D-4AC1-4C73-9723-562A8C03348F}" type="slidenum">
              <a:rPr lang="fr-FR" smtClean="0"/>
              <a:pPr/>
              <a:t>153</a:t>
            </a:fld>
            <a:endParaRPr lang="fr-FR"/>
          </a:p>
        </p:txBody>
      </p:sp>
    </p:spTree>
    <p:extLst>
      <p:ext uri="{BB962C8B-B14F-4D97-AF65-F5344CB8AC3E}">
        <p14:creationId xmlns:p14="http://schemas.microsoft.com/office/powerpoint/2010/main" val="365478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Espace réservé de la date 27"/>
          <p:cNvSpPr>
            <a:spLocks noGrp="1"/>
          </p:cNvSpPr>
          <p:nvPr>
            <p:ph type="dt" sz="half" idx="10"/>
          </p:nvPr>
        </p:nvSpPr>
        <p:spPr/>
        <p:txBody>
          <a:bodyPr/>
          <a:lstStyle/>
          <a:p>
            <a:fld id="{1E7EBE16-BFE0-4D8D-A5BF-6783677BC35B}" type="datetime1">
              <a:rPr lang="fr-FR" smtClean="0"/>
              <a:pPr/>
              <a:t>14/10/2019</a:t>
            </a:fld>
            <a:endParaRPr lang="fr-FR" dirty="0"/>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B48EB106-8EEA-4FAC-ADA9-6A8872C70CB1}" type="slidenum">
              <a:rPr lang="fr-FR" smtClean="0"/>
              <a:pPr/>
              <a:t>‹N°›</a:t>
            </a:fld>
            <a:endParaRPr lang="fr-FR"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3278226-E83C-474E-9E5C-AB8243FAA974}" type="datetime1">
              <a:rPr lang="fr-FR" smtClean="0"/>
              <a:pPr/>
              <a:t>14/10/2019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6EE4941-AC38-419C-A009-FFE62AF396B5}" type="datetime1">
              <a:rPr lang="fr-FR" smtClean="0"/>
              <a:pPr/>
              <a:t>14/10/2019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245C5E20-B832-497C-AC29-545CE81ED0DD}"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‹N°›</a:t>
            </a:fld>
            <a:endParaRPr lang="fr-FR" dirty="0"/>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0CB172F5-503F-42F9-9D52-63AF84B8854F}" type="datetime1">
              <a:rPr lang="fr-FR" smtClean="0"/>
              <a:pPr/>
              <a:t>14/10/2019</a:t>
            </a:fld>
            <a:endParaRPr lang="fr-FR" dirty="0"/>
          </a:p>
        </p:txBody>
      </p:sp>
      <p:sp>
        <p:nvSpPr>
          <p:cNvPr id="5" name="Espace réservé du pied de page 4"/>
          <p:cNvSpPr>
            <a:spLocks noGrp="1"/>
          </p:cNvSpPr>
          <p:nvPr>
            <p:ph type="ftr" sz="quarter" idx="11"/>
          </p:nvPr>
        </p:nvSpPr>
        <p:spPr>
          <a:xfrm>
            <a:off x="800100" y="6172200"/>
            <a:ext cx="4000500" cy="457200"/>
          </a:xfrm>
        </p:spPr>
        <p:txBody>
          <a:bodyPr/>
          <a:lstStyle/>
          <a:p>
            <a:endParaRPr lang="fr-FR"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a:off x="146304" y="6208776"/>
            <a:ext cx="457200" cy="457200"/>
          </a:xfrm>
        </p:spPr>
        <p:txBody>
          <a:bodyPr/>
          <a:lstStyle/>
          <a:p>
            <a:fld id="{B48EB106-8EEA-4FAC-ADA9-6A8872C70CB1}"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960895D-A11F-4CA5-8F86-BB375CE229D2}" type="datetime1">
              <a:rPr lang="fr-FR" smtClean="0"/>
              <a:pPr/>
              <a:t>14/10/2019</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B48EB106-8EEA-4FAC-ADA9-6A8872C70CB1}" type="slidenum">
              <a:rPr lang="fr-FR" smtClean="0"/>
              <a:pPr/>
              <a:t>‹N°›</a:t>
            </a:fld>
            <a:endParaRPr lang="fr-FR" dirty="0"/>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FE46915D-185B-4870-9BCF-D755BFA3275B}" type="datetime1">
              <a:rPr lang="fr-FR" smtClean="0"/>
              <a:pPr/>
              <a:t>14/10/2019</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B48EB106-8EEA-4FAC-ADA9-6A8872C70CB1}" type="slidenum">
              <a:rPr lang="fr-FR" smtClean="0"/>
              <a:pPr/>
              <a:t>‹N°›</a:t>
            </a:fld>
            <a:endParaRPr lang="fr-FR" dirty="0"/>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2EC7B5D-A047-46E0-BA73-A720CFA1648F}" type="datetime1">
              <a:rPr lang="fr-FR" smtClean="0"/>
              <a:pPr/>
              <a:t>14/10/2019</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027F1DF-30F0-4B6B-BBD5-598DCB6B5FDB}" type="datetime1">
              <a:rPr lang="fr-FR" smtClean="0"/>
              <a:pPr/>
              <a:t>14/10/2019</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B48EB106-8EEA-4FAC-ADA9-6A8872C70CB1}"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7FC6C34-7908-4014-A392-5C7DF0569338}" type="datetime1">
              <a:rPr lang="fr-FR" smtClean="0"/>
              <a:pPr/>
              <a:t>14/10/2019</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B48EB106-8EEA-4FAC-ADA9-6A8872C70CB1}" type="slidenum">
              <a:rPr lang="fr-FR" smtClean="0"/>
              <a:pPr/>
              <a:t>‹N°›</a:t>
            </a:fld>
            <a:endParaRPr lang="fr-FR" dirty="0"/>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BAE3E8-18A4-4E1B-83B6-0F1911914889}" type="datetime1">
              <a:rPr lang="fr-FR" smtClean="0"/>
              <a:pPr/>
              <a:t>14/10/2019</a:t>
            </a:fld>
            <a:endParaRPr lang="fr-FR" dirty="0"/>
          </a:p>
        </p:txBody>
      </p:sp>
      <p:sp>
        <p:nvSpPr>
          <p:cNvPr id="6" name="Espace réservé du pied de page 5"/>
          <p:cNvSpPr>
            <a:spLocks noGrp="1"/>
          </p:cNvSpPr>
          <p:nvPr>
            <p:ph type="ftr" sz="quarter" idx="11"/>
          </p:nvPr>
        </p:nvSpPr>
        <p:spPr>
          <a:xfrm>
            <a:off x="914400" y="6172200"/>
            <a:ext cx="3886200" cy="457200"/>
          </a:xfrm>
        </p:spPr>
        <p:txBody>
          <a:bodyPr/>
          <a:lstStyle/>
          <a:p>
            <a:endParaRPr lang="fr-FR" dirty="0"/>
          </a:p>
        </p:txBody>
      </p:sp>
      <p:sp>
        <p:nvSpPr>
          <p:cNvPr id="7" name="Espace réservé du numéro de diapositive 6"/>
          <p:cNvSpPr>
            <a:spLocks noGrp="1"/>
          </p:cNvSpPr>
          <p:nvPr>
            <p:ph type="sldNum" sz="quarter" idx="12"/>
          </p:nvPr>
        </p:nvSpPr>
        <p:spPr>
          <a:xfrm>
            <a:off x="146304" y="6208776"/>
            <a:ext cx="457200" cy="457200"/>
          </a:xfrm>
        </p:spPr>
        <p:txBody>
          <a:bodyPr/>
          <a:lstStyle/>
          <a:p>
            <a:fld id="{B48EB106-8EEA-4FAC-ADA9-6A8872C70CB1}" type="slidenum">
              <a:rPr lang="fr-FR" smtClean="0"/>
              <a:pPr/>
              <a:t>‹N°›</a:t>
            </a:fld>
            <a:endParaRPr lang="fr-FR"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dirty="0"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A381CD5-EE38-4998-A74B-3E8171BC391B}" type="datetime1">
              <a:rPr lang="fr-FR" smtClean="0"/>
              <a:pPr/>
              <a:t>14/10/2019</a:t>
            </a:fld>
            <a:endParaRPr lang="fr-FR" dirty="0"/>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dirty="0"/>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48EB106-8EEA-4FAC-ADA9-6A8872C70CB1}"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fr.wikipedia.org/wiki/Informa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Développement d’Application cote client</a:t>
            </a:r>
            <a:endParaRPr lang="fr-F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u contenu 2"/>
          <p:cNvSpPr>
            <a:spLocks noGrp="1"/>
          </p:cNvSpPr>
          <p:nvPr>
            <p:ph sz="quarter" idx="1"/>
          </p:nvPr>
        </p:nvSpPr>
        <p:spPr/>
        <p:txBody>
          <a:bodyPr>
            <a:normAutofit/>
          </a:bodyPr>
          <a:lstStyle/>
          <a:p>
            <a:r>
              <a:rPr lang="fr-FR" dirty="0" smtClean="0"/>
              <a:t>HTML 5 </a:t>
            </a:r>
            <a:r>
              <a:rPr lang="fr-FR" i="1" dirty="0" smtClean="0"/>
              <a:t>(HyperText Markup Language) est un langage de balisage (dit aussi langage de </a:t>
            </a:r>
            <a:r>
              <a:rPr lang="fr-FR" dirty="0" smtClean="0"/>
              <a:t>marquage) qui permet de structurer le contenu des pages web dans différents éléments. </a:t>
            </a:r>
          </a:p>
          <a:p>
            <a:r>
              <a:rPr lang="fr-FR" dirty="0" smtClean="0"/>
              <a:t>Apparition en 1992 comme outil de structuration des contenus</a:t>
            </a:r>
          </a:p>
          <a:p>
            <a:r>
              <a:rPr lang="fr-FR" dirty="0" smtClean="0"/>
              <a:t>Apparition du CSS en 1996 ce qui </a:t>
            </a:r>
            <a:r>
              <a:rPr lang="fr-FR" smtClean="0"/>
              <a:t>a détourné </a:t>
            </a:r>
            <a:r>
              <a:rPr lang="fr-FR" dirty="0" smtClean="0"/>
              <a:t>html de son objectif du début</a:t>
            </a:r>
          </a:p>
          <a:p>
            <a:r>
              <a:rPr lang="fr-FR" dirty="0" smtClean="0"/>
              <a:t>L’apparition de HTML 4, et particulièrement de sa version strict associée à l’emploi systématique de CSS 2 </a:t>
            </a:r>
          </a:p>
          <a:p>
            <a:endParaRPr lang="fr-FR" dirty="0"/>
          </a:p>
        </p:txBody>
      </p:sp>
      <p:sp>
        <p:nvSpPr>
          <p:cNvPr id="4" name="Espace réservé de la date 3"/>
          <p:cNvSpPr>
            <a:spLocks noGrp="1"/>
          </p:cNvSpPr>
          <p:nvPr>
            <p:ph type="dt" sz="half" idx="10"/>
          </p:nvPr>
        </p:nvSpPr>
        <p:spPr/>
        <p:txBody>
          <a:bodyPr/>
          <a:lstStyle/>
          <a:p>
            <a:fld id="{4A112C32-8830-4324-9FC6-92B3B11899C4}"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a:t>
            </a:fld>
            <a:endParaRPr lang="fr-F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balises universelles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100</a:t>
            </a:fld>
            <a:endParaRPr lang="fr-FR" dirty="0"/>
          </a:p>
        </p:txBody>
      </p:sp>
      <p:sp>
        <p:nvSpPr>
          <p:cNvPr id="6" name="Espace réservé du contenu 5"/>
          <p:cNvSpPr>
            <a:spLocks noGrp="1"/>
          </p:cNvSpPr>
          <p:nvPr>
            <p:ph sz="quarter" idx="1"/>
          </p:nvPr>
        </p:nvSpPr>
        <p:spPr/>
        <p:txBody>
          <a:bodyPr>
            <a:normAutofit/>
          </a:bodyPr>
          <a:lstStyle/>
          <a:p>
            <a:r>
              <a:rPr lang="fr-FR" dirty="0" smtClean="0"/>
              <a:t>Ce sont des balises qui n'ont aucun sens particulier (contrairement à </a:t>
            </a:r>
            <a:r>
              <a:rPr lang="fr-FR" b="1" dirty="0" smtClean="0"/>
              <a:t>&lt;p&gt;</a:t>
            </a:r>
            <a:r>
              <a:rPr lang="fr-FR" dirty="0" smtClean="0"/>
              <a:t> qui veut dire « paragraphe »).</a:t>
            </a:r>
          </a:p>
          <a:p>
            <a:r>
              <a:rPr lang="fr-FR" dirty="0" smtClean="0"/>
              <a:t>Le principal intérêt de ces balises est que l'on peut leur appliquer une class (ou un id) pour le CSS quand aucune autre balise ne convient.</a:t>
            </a:r>
          </a:p>
          <a:p>
            <a:r>
              <a:rPr lang="fr-FR" dirty="0" smtClean="0"/>
              <a:t>Il existe deux balises génériques:</a:t>
            </a:r>
          </a:p>
          <a:p>
            <a:pPr lvl="1">
              <a:buFont typeface="Wingdings 2" pitchFamily="18" charset="2"/>
              <a:buChar char=""/>
            </a:pPr>
            <a:r>
              <a:rPr lang="fr-FR" b="1" dirty="0" smtClean="0"/>
              <a:t>&lt;</a:t>
            </a:r>
            <a:r>
              <a:rPr lang="fr-FR" b="1" dirty="0" err="1" smtClean="0"/>
              <a:t>span</a:t>
            </a:r>
            <a:r>
              <a:rPr lang="fr-FR" b="1" dirty="0" smtClean="0"/>
              <a:t>&gt;&lt;/</a:t>
            </a:r>
            <a:r>
              <a:rPr lang="fr-FR" b="1" dirty="0" err="1" smtClean="0"/>
              <a:t>span</a:t>
            </a:r>
            <a:r>
              <a:rPr lang="fr-FR" b="1" dirty="0" smtClean="0"/>
              <a:t>&gt;</a:t>
            </a:r>
            <a:r>
              <a:rPr lang="fr-FR" dirty="0" smtClean="0"/>
              <a:t> </a:t>
            </a:r>
          </a:p>
          <a:p>
            <a:pPr lvl="1">
              <a:buFont typeface="Wingdings 2" pitchFamily="18" charset="2"/>
              <a:buChar char=""/>
            </a:pPr>
            <a:r>
              <a:rPr lang="fr-FR" b="1" dirty="0" smtClean="0"/>
              <a:t>&lt;</a:t>
            </a:r>
            <a:r>
              <a:rPr lang="fr-FR" b="1" dirty="0" err="1" smtClean="0"/>
              <a:t>div</a:t>
            </a:r>
            <a:r>
              <a:rPr lang="fr-FR" b="1" dirty="0" smtClean="0"/>
              <a:t>&gt;&lt;/</a:t>
            </a:r>
            <a:r>
              <a:rPr lang="fr-FR" b="1" dirty="0" err="1" smtClean="0"/>
              <a:t>div</a:t>
            </a:r>
            <a:r>
              <a:rPr lang="fr-FR" b="1" dirty="0" smtClean="0"/>
              <a:t>&gt;</a:t>
            </a:r>
            <a:r>
              <a:rPr lang="fr-FR" dirty="0" smtClean="0"/>
              <a:t> </a:t>
            </a:r>
          </a:p>
          <a:p>
            <a:endParaRPr lang="fr-F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Les balises universelles: </a:t>
            </a:r>
            <a:r>
              <a:rPr lang="fr-FR" dirty="0" err="1" smtClean="0"/>
              <a:t>span</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101</a:t>
            </a:fld>
            <a:endParaRPr lang="fr-FR" dirty="0"/>
          </a:p>
        </p:txBody>
      </p:sp>
      <p:sp>
        <p:nvSpPr>
          <p:cNvPr id="6" name="Espace réservé du contenu 5"/>
          <p:cNvSpPr>
            <a:spLocks noGrp="1"/>
          </p:cNvSpPr>
          <p:nvPr>
            <p:ph sz="quarter" idx="1"/>
          </p:nvPr>
        </p:nvSpPr>
        <p:spPr/>
        <p:txBody>
          <a:bodyPr>
            <a:normAutofit lnSpcReduction="10000"/>
          </a:bodyPr>
          <a:lstStyle/>
          <a:p>
            <a:r>
              <a:rPr lang="fr-FR" dirty="0" smtClean="0"/>
              <a:t>La balise &lt;SPAN&gt; ... &lt;/SPAN&gt; permet d'appliquer des styles à des éléments de texte d'un paragraphe ou si vous préférez à un morceau de paragraphe. Ainsi je voudrais écrire :</a:t>
            </a:r>
          </a:p>
          <a:p>
            <a:r>
              <a:rPr lang="fr-FR" dirty="0" smtClean="0"/>
              <a:t>Un monde de </a:t>
            </a:r>
            <a:r>
              <a:rPr lang="fr-FR" sz="4000" b="1" dirty="0" smtClean="0">
                <a:solidFill>
                  <a:srgbClr val="00B0F0"/>
                </a:solidFill>
              </a:rPr>
              <a:t>géants</a:t>
            </a:r>
            <a:r>
              <a:rPr lang="fr-FR" sz="1400" b="1" dirty="0" smtClean="0"/>
              <a:t>.</a:t>
            </a:r>
            <a:r>
              <a:rPr lang="fr-FR" dirty="0" smtClean="0"/>
              <a:t/>
            </a:r>
            <a:br>
              <a:rPr lang="fr-FR" dirty="0" smtClean="0"/>
            </a:br>
            <a:r>
              <a:rPr lang="fr-FR" dirty="0" smtClean="0"/>
              <a:t>&lt;BODY&gt;</a:t>
            </a:r>
            <a:br>
              <a:rPr lang="fr-FR" dirty="0" smtClean="0"/>
            </a:br>
            <a:r>
              <a:rPr lang="fr-FR" dirty="0" smtClean="0"/>
              <a:t>&lt;P&gt;Un monde de</a:t>
            </a:r>
          </a:p>
          <a:p>
            <a:pPr>
              <a:buNone/>
            </a:pPr>
            <a:r>
              <a:rPr lang="fr-FR" dirty="0" smtClean="0"/>
              <a:t>	 </a:t>
            </a:r>
            <a:r>
              <a:rPr lang="fr-FR" b="1" dirty="0" smtClean="0"/>
              <a:t>&lt;SPAN class=</a:t>
            </a:r>
            <a:r>
              <a:rPr lang="fr-FR" b="1" dirty="0" err="1" smtClean="0"/>
              <a:t>element</a:t>
            </a:r>
            <a:r>
              <a:rPr lang="fr-FR" b="1" dirty="0" smtClean="0"/>
              <a:t>&gt;géants&lt;/SPAN&gt;</a:t>
            </a:r>
            <a:r>
              <a:rPr lang="fr-FR" dirty="0" smtClean="0"/>
              <a:t>.&lt;/P&gt;</a:t>
            </a:r>
            <a:br>
              <a:rPr lang="fr-FR" dirty="0" smtClean="0"/>
            </a:br>
            <a:r>
              <a:rPr lang="fr-FR" dirty="0" smtClean="0"/>
              <a:t>&lt;/BODY&gt;</a:t>
            </a:r>
            <a:br>
              <a:rPr lang="fr-FR" dirty="0" smtClean="0"/>
            </a:br>
            <a:r>
              <a:rPr lang="fr-FR" dirty="0" smtClean="0"/>
              <a:t>&lt;/HTML&gt;</a:t>
            </a:r>
          </a:p>
          <a:p>
            <a:pPr>
              <a:buNone/>
            </a:pPr>
            <a:r>
              <a:rPr lang="fr-FR" dirty="0" smtClean="0"/>
              <a:t>Et c’est au fichier </a:t>
            </a:r>
            <a:r>
              <a:rPr lang="fr-FR" dirty="0" err="1" smtClean="0"/>
              <a:t>css</a:t>
            </a:r>
            <a:r>
              <a:rPr lang="fr-FR" dirty="0" smtClean="0"/>
              <a:t> de terminer le reste</a:t>
            </a:r>
          </a:p>
          <a:p>
            <a:endParaRPr lang="fr-FR"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balises universelles: </a:t>
            </a:r>
            <a:r>
              <a:rPr lang="fr-FR" dirty="0" err="1" smtClean="0"/>
              <a:t>div</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102</a:t>
            </a:fld>
            <a:endParaRPr lang="fr-FR" dirty="0"/>
          </a:p>
        </p:txBody>
      </p:sp>
      <p:sp>
        <p:nvSpPr>
          <p:cNvPr id="6" name="Espace réservé du contenu 5"/>
          <p:cNvSpPr>
            <a:spLocks noGrp="1"/>
          </p:cNvSpPr>
          <p:nvPr>
            <p:ph sz="quarter" idx="1"/>
          </p:nvPr>
        </p:nvSpPr>
        <p:spPr/>
        <p:txBody>
          <a:bodyPr>
            <a:normAutofit fontScale="92500" lnSpcReduction="20000"/>
          </a:bodyPr>
          <a:lstStyle/>
          <a:p>
            <a:r>
              <a:rPr lang="fr-FR" dirty="0" smtClean="0"/>
              <a:t>La balise &lt;DIV&gt; ... &lt;/DIV&gt; permet de regrouper plusieurs paragraphes ou si vous préférez, de délimiter une zone comportant plusieurs paragraphes.</a:t>
            </a:r>
          </a:p>
          <a:p>
            <a:r>
              <a:rPr lang="fr-FR" dirty="0" smtClean="0"/>
              <a:t>Exemple </a:t>
            </a:r>
          </a:p>
          <a:p>
            <a:r>
              <a:rPr lang="fr-FR" dirty="0" smtClean="0"/>
              <a:t>&lt;html&gt;</a:t>
            </a:r>
          </a:p>
          <a:p>
            <a:r>
              <a:rPr lang="fr-FR" dirty="0" smtClean="0"/>
              <a:t>&lt;BODY&gt;</a:t>
            </a:r>
            <a:br>
              <a:rPr lang="fr-FR" dirty="0" smtClean="0"/>
            </a:br>
            <a:r>
              <a:rPr lang="fr-FR" dirty="0" smtClean="0"/>
              <a:t>La balise &lt;DIV&gt;</a:t>
            </a:r>
            <a:br>
              <a:rPr lang="fr-FR" dirty="0" smtClean="0"/>
            </a:br>
            <a:r>
              <a:rPr lang="fr-FR" b="1" dirty="0" smtClean="0"/>
              <a:t>&lt;DIV class=zone&gt;</a:t>
            </a:r>
            <a:br>
              <a:rPr lang="fr-FR" b="1" dirty="0" smtClean="0"/>
            </a:br>
            <a:r>
              <a:rPr lang="fr-FR" dirty="0" smtClean="0"/>
              <a:t>&lt;P&gt;Commentaire :&lt;/P&gt;</a:t>
            </a:r>
            <a:br>
              <a:rPr lang="fr-FR" dirty="0" smtClean="0"/>
            </a:br>
            <a:r>
              <a:rPr lang="fr-FR" dirty="0" smtClean="0"/>
              <a:t>&lt;P&gt;N'oubliez pas l'attribut class!&lt;/P&gt;</a:t>
            </a:r>
            <a:br>
              <a:rPr lang="fr-FR" dirty="0" smtClean="0"/>
            </a:br>
            <a:r>
              <a:rPr lang="fr-FR" b="1" dirty="0" smtClean="0"/>
              <a:t>&lt;/DIV&gt;</a:t>
            </a:r>
            <a:br>
              <a:rPr lang="fr-FR" b="1" dirty="0" smtClean="0"/>
            </a:br>
            <a:r>
              <a:rPr lang="fr-FR" dirty="0" smtClean="0"/>
              <a:t>&lt;/BODY&gt;</a:t>
            </a:r>
            <a:br>
              <a:rPr lang="fr-FR" dirty="0" smtClean="0"/>
            </a:br>
            <a:r>
              <a:rPr lang="fr-FR" dirty="0" smtClean="0"/>
              <a:t>&lt;/HTML&gt;</a:t>
            </a:r>
            <a:endParaRPr lang="fr-FR"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Audio et vidéo</a:t>
            </a:r>
            <a:endParaRPr lang="fr-FR" dirty="0"/>
          </a:p>
        </p:txBody>
      </p:sp>
      <p:sp>
        <p:nvSpPr>
          <p:cNvPr id="4" name="Espace réservé de la date 3"/>
          <p:cNvSpPr>
            <a:spLocks noGrp="1"/>
          </p:cNvSpPr>
          <p:nvPr>
            <p:ph type="dt" sz="half" idx="10"/>
          </p:nvPr>
        </p:nvSpPr>
        <p:spPr/>
        <p:txBody>
          <a:bodyPr/>
          <a:lstStyle/>
          <a:p>
            <a:fld id="{0CB172F5-503F-42F9-9D52-63AF84B8854F}"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103</a:t>
            </a:fld>
            <a:endParaRPr lang="fr-FR" dirty="0"/>
          </a:p>
        </p:txBody>
      </p:sp>
      <p:sp>
        <p:nvSpPr>
          <p:cNvPr id="7" name="Espace réservé du texte 6"/>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104</a:t>
            </a:fld>
            <a:endParaRPr lang="fr-FR" dirty="0"/>
          </a:p>
        </p:txBody>
      </p:sp>
      <p:sp>
        <p:nvSpPr>
          <p:cNvPr id="6" name="Espace réservé du contenu 5"/>
          <p:cNvSpPr>
            <a:spLocks noGrp="1"/>
          </p:cNvSpPr>
          <p:nvPr>
            <p:ph sz="quarter" idx="1"/>
          </p:nvPr>
        </p:nvSpPr>
        <p:spPr/>
        <p:txBody>
          <a:bodyPr>
            <a:normAutofit/>
          </a:bodyPr>
          <a:lstStyle/>
          <a:p>
            <a:r>
              <a:rPr lang="fr-FR" b="1" dirty="0" smtClean="0"/>
              <a:t>MP3 </a:t>
            </a:r>
            <a:endParaRPr lang="fr-FR" dirty="0" smtClean="0"/>
          </a:p>
          <a:p>
            <a:r>
              <a:rPr lang="fr-FR" b="1" dirty="0" smtClean="0"/>
              <a:t>AAC </a:t>
            </a:r>
            <a:r>
              <a:rPr lang="fr-FR" dirty="0" smtClean="0"/>
              <a:t>: utilisé majoritairement par Apple sur </a:t>
            </a:r>
            <a:r>
              <a:rPr lang="fr-FR" dirty="0" err="1" smtClean="0"/>
              <a:t>iTunes</a:t>
            </a:r>
            <a:r>
              <a:rPr lang="fr-FR" dirty="0" smtClean="0"/>
              <a:t>, c'est un format de bonne qualité. </a:t>
            </a:r>
          </a:p>
          <a:p>
            <a:r>
              <a:rPr lang="fr-FR" b="1" dirty="0" smtClean="0"/>
              <a:t>OGG </a:t>
            </a:r>
            <a:r>
              <a:rPr lang="fr-FR" dirty="0" smtClean="0"/>
              <a:t>: le format </a:t>
            </a:r>
            <a:r>
              <a:rPr lang="fr-FR" dirty="0" err="1" smtClean="0"/>
              <a:t>Ogg</a:t>
            </a:r>
            <a:r>
              <a:rPr lang="fr-FR" dirty="0" smtClean="0"/>
              <a:t> </a:t>
            </a:r>
            <a:r>
              <a:rPr lang="fr-FR" dirty="0" err="1" smtClean="0"/>
              <a:t>Vorbis</a:t>
            </a:r>
            <a:r>
              <a:rPr lang="fr-FR" dirty="0" smtClean="0"/>
              <a:t> est très répandu dans le monde du logiciel libre, notamment sous Linux. </a:t>
            </a:r>
          </a:p>
          <a:p>
            <a:r>
              <a:rPr lang="fr-FR" b="1" dirty="0" smtClean="0"/>
              <a:t>WAV </a:t>
            </a:r>
            <a:r>
              <a:rPr lang="fr-FR" dirty="0" smtClean="0"/>
              <a:t>(</a:t>
            </a:r>
            <a:r>
              <a:rPr lang="fr-FR" b="1" dirty="0" smtClean="0"/>
              <a:t>format non compressé</a:t>
            </a:r>
            <a:r>
              <a:rPr lang="fr-FR" dirty="0" smtClean="0"/>
              <a:t>) : évitez autant que possible de l'utiliser car le fichier est très volumineux avec ce format.</a:t>
            </a:r>
          </a:p>
          <a:p>
            <a:endParaRPr lang="fr-FR"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105</a:t>
            </a:fld>
            <a:endParaRPr lang="fr-FR" dirty="0"/>
          </a:p>
        </p:txBody>
      </p:sp>
      <p:sp>
        <p:nvSpPr>
          <p:cNvPr id="6" name="Espace réservé du contenu 5"/>
          <p:cNvSpPr>
            <a:spLocks noGrp="1"/>
          </p:cNvSpPr>
          <p:nvPr>
            <p:ph sz="quarter" idx="1"/>
          </p:nvPr>
        </p:nvSpPr>
        <p:spPr/>
        <p:txBody>
          <a:bodyPr/>
          <a:lstStyle/>
          <a:p>
            <a:pPr>
              <a:buNone/>
            </a:pPr>
            <a:r>
              <a:rPr lang="fr-FR" dirty="0" smtClean="0"/>
              <a:t>&lt;audio </a:t>
            </a:r>
            <a:r>
              <a:rPr lang="fr-FR" dirty="0" err="1" smtClean="0"/>
              <a:t>src</a:t>
            </a:r>
            <a:r>
              <a:rPr lang="fr-FR" dirty="0" smtClean="0"/>
              <a:t>=« votre fichier"&gt;&lt;/audio&gt;</a:t>
            </a:r>
          </a:p>
          <a:p>
            <a:pPr>
              <a:buNone/>
            </a:pPr>
            <a:r>
              <a:rPr lang="fr-FR" dirty="0" smtClean="0"/>
              <a:t>Vos remarque????</a:t>
            </a:r>
          </a:p>
          <a:p>
            <a:pPr>
              <a:buNone/>
            </a:pPr>
            <a:r>
              <a:rPr lang="fr-FR" b="1" dirty="0" smtClean="0"/>
              <a:t>Il faut ajouter des attributs supplémentaires</a:t>
            </a:r>
          </a:p>
          <a:p>
            <a:r>
              <a:rPr lang="fr-FR" dirty="0" err="1" smtClean="0"/>
              <a:t>controls</a:t>
            </a:r>
            <a:r>
              <a:rPr lang="fr-FR" dirty="0" smtClean="0"/>
              <a:t> : pour ajouter les boutons « Lecture », « Pause » et la barre de défilement</a:t>
            </a:r>
          </a:p>
          <a:p>
            <a:r>
              <a:rPr lang="fr-FR" dirty="0" err="1" smtClean="0"/>
              <a:t>width</a:t>
            </a:r>
            <a:r>
              <a:rPr lang="fr-FR" dirty="0" smtClean="0"/>
              <a:t> : pour modifier la largeur de l'outil de lecture audio.</a:t>
            </a:r>
          </a:p>
          <a:p>
            <a:r>
              <a:rPr lang="fr-FR" dirty="0" err="1" smtClean="0"/>
              <a:t>loop</a:t>
            </a:r>
            <a:r>
              <a:rPr lang="fr-FR" dirty="0" smtClean="0"/>
              <a:t> : la musique sera jouée en boucle.</a:t>
            </a:r>
          </a:p>
          <a:p>
            <a:r>
              <a:rPr lang="fr-FR" dirty="0" err="1" smtClean="0"/>
              <a:t>autoplay</a:t>
            </a:r>
            <a:r>
              <a:rPr lang="fr-FR" dirty="0" smtClean="0"/>
              <a:t> : la musique sera jouée dès le chargement de la page</a:t>
            </a:r>
          </a:p>
          <a:p>
            <a:endParaRPr lang="fr-FR"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106</a:t>
            </a:fld>
            <a:endParaRPr lang="fr-FR" dirty="0"/>
          </a:p>
        </p:txBody>
      </p:sp>
      <p:sp>
        <p:nvSpPr>
          <p:cNvPr id="6" name="Espace réservé du contenu 5"/>
          <p:cNvSpPr>
            <a:spLocks noGrp="1"/>
          </p:cNvSpPr>
          <p:nvPr>
            <p:ph sz="quarter" idx="1"/>
          </p:nvPr>
        </p:nvSpPr>
        <p:spPr/>
        <p:txBody>
          <a:bodyPr>
            <a:normAutofit/>
          </a:bodyPr>
          <a:lstStyle/>
          <a:p>
            <a:r>
              <a:rPr lang="fr-FR" dirty="0" err="1" smtClean="0"/>
              <a:t>preload</a:t>
            </a:r>
            <a:r>
              <a:rPr lang="fr-FR" dirty="0" smtClean="0"/>
              <a:t> : indique si la musique peut être </a:t>
            </a:r>
            <a:r>
              <a:rPr lang="fr-FR" dirty="0" err="1" smtClean="0"/>
              <a:t>préchargée</a:t>
            </a:r>
            <a:r>
              <a:rPr lang="fr-FR" dirty="0" smtClean="0"/>
              <a:t> dès le chargement de la page ou non. Cet attribut peut prendre les valeurs :</a:t>
            </a:r>
          </a:p>
          <a:p>
            <a:pPr lvl="1"/>
            <a:r>
              <a:rPr lang="fr-FR" dirty="0" smtClean="0"/>
              <a:t>auto (par défaut) : le navigateur décide s'il doit </a:t>
            </a:r>
            <a:r>
              <a:rPr lang="fr-FR" dirty="0" err="1" smtClean="0"/>
              <a:t>précharger</a:t>
            </a:r>
            <a:r>
              <a:rPr lang="fr-FR" dirty="0" smtClean="0"/>
              <a:t> toute la musique, uniquement les métadonnées ou rien du tout. </a:t>
            </a:r>
          </a:p>
          <a:p>
            <a:pPr lvl="1"/>
            <a:r>
              <a:rPr lang="fr-FR" dirty="0" err="1" smtClean="0"/>
              <a:t>metadata</a:t>
            </a:r>
            <a:r>
              <a:rPr lang="fr-FR" dirty="0" smtClean="0"/>
              <a:t> : charge uniquement les métadonnées (durée, etc.). </a:t>
            </a:r>
          </a:p>
          <a:p>
            <a:pPr lvl="1"/>
            <a:r>
              <a:rPr lang="fr-FR" dirty="0" smtClean="0"/>
              <a:t>none : pas de </a:t>
            </a:r>
            <a:r>
              <a:rPr lang="fr-FR" dirty="0" err="1" smtClean="0"/>
              <a:t>préchargement</a:t>
            </a:r>
            <a:r>
              <a:rPr lang="fr-FR" dirty="0" smtClean="0"/>
              <a:t>. Utile si vous ne voulez pas gaspiller de bande passante sur votre site.</a:t>
            </a:r>
          </a:p>
          <a:p>
            <a:endParaRPr lang="fr-FR"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CSS</a:t>
            </a:r>
            <a:endParaRPr lang="fr-FR" dirty="0"/>
          </a:p>
        </p:txBody>
      </p:sp>
      <p:sp>
        <p:nvSpPr>
          <p:cNvPr id="4" name="Espace réservé de la date 3"/>
          <p:cNvSpPr>
            <a:spLocks noGrp="1"/>
          </p:cNvSpPr>
          <p:nvPr>
            <p:ph type="dt" sz="half" idx="10"/>
          </p:nvPr>
        </p:nvSpPr>
        <p:spPr/>
        <p:txBody>
          <a:bodyPr/>
          <a:lstStyle/>
          <a:p>
            <a:fld id="{0CB172F5-503F-42F9-9D52-63AF84B8854F}"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107</a:t>
            </a:fld>
            <a:endParaRPr lang="fr-FR" dirty="0"/>
          </a:p>
        </p:txBody>
      </p:sp>
      <p:sp>
        <p:nvSpPr>
          <p:cNvPr id="7" name="Espace réservé du texte 6"/>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108</a:t>
            </a:fld>
            <a:endParaRPr lang="fr-FR" dirty="0"/>
          </a:p>
        </p:txBody>
      </p:sp>
      <p:sp>
        <p:nvSpPr>
          <p:cNvPr id="6" name="Espace réservé du contenu 5"/>
          <p:cNvSpPr>
            <a:spLocks noGrp="1"/>
          </p:cNvSpPr>
          <p:nvPr>
            <p:ph sz="quarter" idx="1"/>
          </p:nvPr>
        </p:nvSpPr>
        <p:spPr/>
        <p:txBody>
          <a:bodyPr/>
          <a:lstStyle/>
          <a:p>
            <a:r>
              <a:rPr lang="fr-FR" b="1" i="1" dirty="0" err="1" smtClean="0"/>
              <a:t>Cascading</a:t>
            </a:r>
            <a:r>
              <a:rPr lang="fr-FR" b="1" i="1" dirty="0" smtClean="0"/>
              <a:t> Style </a:t>
            </a:r>
            <a:r>
              <a:rPr lang="fr-FR" b="1" i="1" dirty="0" err="1" smtClean="0"/>
              <a:t>Sheets</a:t>
            </a:r>
            <a:r>
              <a:rPr lang="fr-FR" b="1" dirty="0" smtClean="0"/>
              <a:t>, </a:t>
            </a:r>
            <a:r>
              <a:rPr lang="fr-FR" dirty="0" smtClean="0"/>
              <a:t>un langage qui permet de gérer la mise en forme d’une page html</a:t>
            </a:r>
          </a:p>
          <a:p>
            <a:r>
              <a:rPr lang="fr-FR" dirty="0" smtClean="0"/>
              <a:t>Un fichier </a:t>
            </a:r>
            <a:r>
              <a:rPr lang="fr-FR" dirty="0" err="1" smtClean="0"/>
              <a:t>css</a:t>
            </a:r>
            <a:r>
              <a:rPr lang="fr-FR" dirty="0" smtClean="0"/>
              <a:t> contient les éléments suivants:</a:t>
            </a:r>
          </a:p>
          <a:p>
            <a:pPr lvl="1">
              <a:buFont typeface="Wingdings" pitchFamily="2" charset="2"/>
              <a:buChar char="Ø"/>
            </a:pPr>
            <a:r>
              <a:rPr lang="fr-FR" b="1" dirty="0" smtClean="0"/>
              <a:t>Des noms de balises: </a:t>
            </a:r>
            <a:r>
              <a:rPr lang="fr-FR" dirty="0" smtClean="0"/>
              <a:t>les balises dont on veut modifier l’apparence</a:t>
            </a:r>
          </a:p>
          <a:p>
            <a:pPr>
              <a:buFont typeface="Wingdings" pitchFamily="2" charset="2"/>
              <a:buChar char="Ø"/>
            </a:pPr>
            <a:r>
              <a:rPr lang="fr-FR" b="1" dirty="0" smtClean="0"/>
              <a:t>Des propriétés CSS</a:t>
            </a:r>
            <a:r>
              <a:rPr lang="fr-FR" dirty="0" smtClean="0"/>
              <a:t>: les effets de style</a:t>
            </a:r>
          </a:p>
          <a:p>
            <a:pPr>
              <a:buFont typeface="Wingdings" pitchFamily="2" charset="2"/>
              <a:buChar char="Ø"/>
            </a:pPr>
            <a:r>
              <a:rPr lang="fr-FR" b="1" dirty="0" smtClean="0"/>
              <a:t>Les valeurs</a:t>
            </a:r>
            <a:r>
              <a:rPr lang="fr-FR" dirty="0" smtClean="0"/>
              <a:t>: la valeurs que doit porter ces propriétés</a:t>
            </a:r>
          </a:p>
          <a:p>
            <a:pPr>
              <a:buFont typeface="Wingdings" pitchFamily="2" charset="2"/>
              <a:buChar char="Ø"/>
            </a:pPr>
            <a:endParaRPr lang="fr-FR"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109</a:t>
            </a:fld>
            <a:endParaRPr lang="fr-FR" dirty="0"/>
          </a:p>
        </p:txBody>
      </p:sp>
      <p:sp>
        <p:nvSpPr>
          <p:cNvPr id="6" name="Espace réservé du contenu 5"/>
          <p:cNvSpPr>
            <a:spLocks noGrp="1"/>
          </p:cNvSpPr>
          <p:nvPr>
            <p:ph sz="quarter" idx="1"/>
          </p:nvPr>
        </p:nvSpPr>
        <p:spPr/>
        <p:txBody>
          <a:bodyPr/>
          <a:lstStyle/>
          <a:p>
            <a:r>
              <a:rPr lang="fr-FR" dirty="0" smtClean="0"/>
              <a:t>Deux fichier indépendants:</a:t>
            </a:r>
          </a:p>
          <a:p>
            <a:pPr lvl="1"/>
            <a:r>
              <a:rPr lang="fr-FR" dirty="0" smtClean="0"/>
              <a:t>Un fichier d’extension </a:t>
            </a:r>
            <a:r>
              <a:rPr lang="fr-FR" dirty="0" err="1" smtClean="0"/>
              <a:t>css</a:t>
            </a:r>
            <a:endParaRPr lang="fr-FR" dirty="0" smtClean="0"/>
          </a:p>
          <a:p>
            <a:pPr lvl="1"/>
            <a:r>
              <a:rPr lang="fr-FR" dirty="0" smtClean="0"/>
              <a:t>Un autre fichier html</a:t>
            </a:r>
          </a:p>
          <a:p>
            <a:r>
              <a:rPr lang="fr-FR" dirty="0" smtClean="0"/>
              <a:t>Dans le fichier html, on fait appel au fichier </a:t>
            </a:r>
            <a:r>
              <a:rPr lang="fr-FR" dirty="0" err="1" smtClean="0"/>
              <a:t>css</a:t>
            </a:r>
            <a:r>
              <a:rPr lang="fr-FR" dirty="0" smtClean="0"/>
              <a:t> via la syntaxe suivante</a:t>
            </a:r>
          </a:p>
          <a:p>
            <a:pPr lvl="1">
              <a:buNone/>
            </a:pPr>
            <a:r>
              <a:rPr lang="fr-FR" b="1" dirty="0" smtClean="0"/>
              <a:t>&lt;</a:t>
            </a:r>
            <a:r>
              <a:rPr lang="fr-FR" b="1" dirty="0" err="1" smtClean="0"/>
              <a:t>link</a:t>
            </a:r>
            <a:r>
              <a:rPr lang="fr-FR" dirty="0" smtClean="0"/>
              <a:t> </a:t>
            </a:r>
            <a:r>
              <a:rPr lang="fr-FR" dirty="0" err="1" smtClean="0"/>
              <a:t>rel</a:t>
            </a:r>
            <a:r>
              <a:rPr lang="fr-FR" dirty="0" smtClean="0"/>
              <a:t>="</a:t>
            </a:r>
            <a:r>
              <a:rPr lang="fr-FR" dirty="0" err="1" smtClean="0"/>
              <a:t>stylesheet</a:t>
            </a:r>
            <a:r>
              <a:rPr lang="fr-FR" dirty="0" smtClean="0"/>
              <a:t>" </a:t>
            </a:r>
            <a:r>
              <a:rPr lang="fr-FR" dirty="0" err="1" smtClean="0"/>
              <a:t>href</a:t>
            </a:r>
            <a:r>
              <a:rPr lang="fr-FR" dirty="0" smtClean="0"/>
              <a:t>="style.css" </a:t>
            </a:r>
            <a:r>
              <a:rPr lang="fr-FR" b="1" dirty="0" smtClean="0"/>
              <a:t>/&gt;</a:t>
            </a:r>
            <a:r>
              <a:rPr lang="fr-FR" dirty="0" smtClean="0"/>
              <a:t> </a:t>
            </a:r>
          </a:p>
          <a:p>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u contenu 2"/>
          <p:cNvSpPr>
            <a:spLocks noGrp="1"/>
          </p:cNvSpPr>
          <p:nvPr>
            <p:ph sz="quarter" idx="1"/>
          </p:nvPr>
        </p:nvSpPr>
        <p:spPr/>
        <p:txBody>
          <a:bodyPr/>
          <a:lstStyle/>
          <a:p>
            <a:r>
              <a:rPr lang="fr-FR" dirty="0" smtClean="0"/>
              <a:t> La création de XML </a:t>
            </a:r>
            <a:r>
              <a:rPr lang="fr-FR" i="1" dirty="0" smtClean="0"/>
              <a:t>(eXtensible Markup Language) en 1998 et son succès dans </a:t>
            </a:r>
            <a:r>
              <a:rPr lang="fr-FR" dirty="0" smtClean="0"/>
              <a:t>de multiples domaines d’application ont conduit le W3C à créer le langage XHTML, non plus comme une nouvelle version de HTML, mais comme une reformulation de HTML en tant qu’application XML</a:t>
            </a:r>
          </a:p>
          <a:p>
            <a:r>
              <a:rPr lang="fr-FR" dirty="0" smtClean="0"/>
              <a:t>L’impossibilité pour le W3C de trouver un consensus entre les éditeurs de navigateurs et les créateurs de moteurs de recherche pour faire évoluer XHTML a conduit à entamer le développement de </a:t>
            </a:r>
            <a:r>
              <a:rPr lang="fr-FR" b="1" i="1" dirty="0" smtClean="0">
                <a:solidFill>
                  <a:srgbClr val="FF0000"/>
                </a:solidFill>
              </a:rPr>
              <a:t>HTML 5</a:t>
            </a:r>
          </a:p>
          <a:p>
            <a:endParaRPr lang="fr-FR" dirty="0"/>
          </a:p>
        </p:txBody>
      </p:sp>
      <p:sp>
        <p:nvSpPr>
          <p:cNvPr id="4" name="Espace réservé de la date 3"/>
          <p:cNvSpPr>
            <a:spLocks noGrp="1"/>
          </p:cNvSpPr>
          <p:nvPr>
            <p:ph type="dt" sz="half" idx="10"/>
          </p:nvPr>
        </p:nvSpPr>
        <p:spPr/>
        <p:txBody>
          <a:bodyPr/>
          <a:lstStyle/>
          <a:p>
            <a:fld id="{C89E9012-93FF-42B2-88F4-A9CBFAFB274B}"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a:t>
            </a:fld>
            <a:endParaRPr lang="fr-F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Syntaxe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110</a:t>
            </a:fld>
            <a:endParaRPr lang="fr-FR" dirty="0"/>
          </a:p>
        </p:txBody>
      </p:sp>
      <p:sp>
        <p:nvSpPr>
          <p:cNvPr id="6" name="Espace réservé du contenu 5"/>
          <p:cNvSpPr>
            <a:spLocks noGrp="1"/>
          </p:cNvSpPr>
          <p:nvPr>
            <p:ph sz="quarter" idx="1"/>
          </p:nvPr>
        </p:nvSpPr>
        <p:spPr/>
        <p:txBody>
          <a:bodyPr>
            <a:normAutofit fontScale="77500" lnSpcReduction="20000"/>
          </a:bodyPr>
          <a:lstStyle/>
          <a:p>
            <a:r>
              <a:rPr lang="fr-FR" dirty="0" smtClean="0"/>
              <a:t>Un fichier </a:t>
            </a:r>
            <a:r>
              <a:rPr lang="fr-FR" dirty="0" err="1" smtClean="0"/>
              <a:t>css</a:t>
            </a:r>
            <a:r>
              <a:rPr lang="fr-FR" dirty="0" smtClean="0"/>
              <a:t> donc ressemble à :</a:t>
            </a:r>
          </a:p>
          <a:p>
            <a:r>
              <a:rPr lang="fr-FR" b="1" dirty="0" smtClean="0"/>
              <a:t>balise1</a:t>
            </a:r>
            <a:r>
              <a:rPr lang="fr-FR" dirty="0" smtClean="0"/>
              <a:t> {</a:t>
            </a:r>
          </a:p>
          <a:p>
            <a:r>
              <a:rPr lang="fr-FR" dirty="0" smtClean="0"/>
              <a:t> propriete1: valeur1;</a:t>
            </a:r>
          </a:p>
          <a:p>
            <a:r>
              <a:rPr lang="fr-FR" dirty="0" smtClean="0"/>
              <a:t> propriete2: valeur2; </a:t>
            </a:r>
          </a:p>
          <a:p>
            <a:r>
              <a:rPr lang="fr-FR" dirty="0" smtClean="0"/>
              <a:t>propriete3: valeur3; </a:t>
            </a:r>
          </a:p>
          <a:p>
            <a:r>
              <a:rPr lang="fr-FR" dirty="0" smtClean="0"/>
              <a:t>} </a:t>
            </a:r>
            <a:r>
              <a:rPr lang="fr-FR" b="1" dirty="0" smtClean="0"/>
              <a:t>balise2</a:t>
            </a:r>
            <a:r>
              <a:rPr lang="fr-FR" dirty="0" smtClean="0"/>
              <a:t> </a:t>
            </a:r>
          </a:p>
          <a:p>
            <a:r>
              <a:rPr lang="fr-FR" dirty="0" smtClean="0"/>
              <a:t>{</a:t>
            </a:r>
          </a:p>
          <a:p>
            <a:r>
              <a:rPr lang="fr-FR" dirty="0" smtClean="0"/>
              <a:t> propriete1: valeur1;</a:t>
            </a:r>
          </a:p>
          <a:p>
            <a:r>
              <a:rPr lang="fr-FR" dirty="0" smtClean="0"/>
              <a:t> propriete2: valeur2;</a:t>
            </a:r>
          </a:p>
          <a:p>
            <a:r>
              <a:rPr lang="fr-FR" dirty="0" smtClean="0"/>
              <a:t> propriete3: valeur3; </a:t>
            </a:r>
          </a:p>
          <a:p>
            <a:r>
              <a:rPr lang="fr-FR" dirty="0" smtClean="0"/>
              <a:t>propriete4: valeur4; }</a:t>
            </a:r>
          </a:p>
          <a:p>
            <a:r>
              <a:rPr lang="fr-FR" dirty="0" smtClean="0"/>
              <a:t> </a:t>
            </a:r>
            <a:r>
              <a:rPr lang="fr-FR" b="1" dirty="0" smtClean="0"/>
              <a:t>balise3</a:t>
            </a:r>
            <a:r>
              <a:rPr lang="fr-FR" dirty="0" smtClean="0"/>
              <a:t> </a:t>
            </a:r>
          </a:p>
          <a:p>
            <a:r>
              <a:rPr lang="fr-FR" dirty="0" smtClean="0"/>
              <a:t>{ propriete1: valeur1;</a:t>
            </a:r>
          </a:p>
          <a:p>
            <a:r>
              <a:rPr lang="fr-FR" dirty="0" smtClean="0"/>
              <a:t> }</a:t>
            </a:r>
            <a:endParaRPr lang="fr-F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111</a:t>
            </a:fld>
            <a:endParaRPr lang="fr-FR" dirty="0"/>
          </a:p>
        </p:txBody>
      </p:sp>
      <p:sp>
        <p:nvSpPr>
          <p:cNvPr id="6" name="Espace réservé du contenu 5"/>
          <p:cNvSpPr>
            <a:spLocks noGrp="1"/>
          </p:cNvSpPr>
          <p:nvPr>
            <p:ph sz="quarter" idx="1"/>
          </p:nvPr>
        </p:nvSpPr>
        <p:spPr/>
        <p:txBody>
          <a:bodyPr/>
          <a:lstStyle/>
          <a:p>
            <a:pPr>
              <a:buNone/>
            </a:pPr>
            <a:r>
              <a:rPr lang="fr-FR" b="1" dirty="0" smtClean="0"/>
              <a:t>p</a:t>
            </a:r>
            <a:r>
              <a:rPr lang="fr-FR" dirty="0" smtClean="0"/>
              <a:t> </a:t>
            </a:r>
          </a:p>
          <a:p>
            <a:pPr>
              <a:buNone/>
            </a:pPr>
            <a:r>
              <a:rPr lang="fr-FR" dirty="0" smtClean="0"/>
              <a:t>{</a:t>
            </a:r>
          </a:p>
          <a:p>
            <a:pPr>
              <a:buNone/>
            </a:pPr>
            <a:r>
              <a:rPr lang="fr-FR" dirty="0" smtClean="0"/>
              <a:t> </a:t>
            </a:r>
            <a:r>
              <a:rPr lang="fr-FR" b="1" dirty="0" err="1" smtClean="0"/>
              <a:t>color</a:t>
            </a:r>
            <a:r>
              <a:rPr lang="fr-FR" dirty="0" smtClean="0"/>
              <a:t>: </a:t>
            </a:r>
            <a:r>
              <a:rPr lang="fr-FR" dirty="0" err="1" smtClean="0"/>
              <a:t>blue</a:t>
            </a:r>
            <a:r>
              <a:rPr lang="fr-FR" dirty="0" smtClean="0"/>
              <a:t>; </a:t>
            </a:r>
          </a:p>
          <a:p>
            <a:pPr>
              <a:buNone/>
            </a:pPr>
            <a:r>
              <a:rPr lang="fr-FR" dirty="0" smtClean="0"/>
              <a:t>}</a:t>
            </a:r>
          </a:p>
          <a:p>
            <a:r>
              <a:rPr lang="fr-FR" dirty="0" smtClean="0"/>
              <a:t>Toutes les paragraphes soient écrits en bleu</a:t>
            </a:r>
            <a:endParaRPr lang="fr-FR"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Plusieurs balise, même style</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112</a:t>
            </a:fld>
            <a:endParaRPr lang="fr-FR" dirty="0"/>
          </a:p>
        </p:txBody>
      </p:sp>
      <p:sp>
        <p:nvSpPr>
          <p:cNvPr id="6" name="Espace réservé du contenu 5"/>
          <p:cNvSpPr>
            <a:spLocks noGrp="1"/>
          </p:cNvSpPr>
          <p:nvPr>
            <p:ph sz="quarter" idx="1"/>
          </p:nvPr>
        </p:nvSpPr>
        <p:spPr/>
        <p:txBody>
          <a:bodyPr/>
          <a:lstStyle/>
          <a:p>
            <a:r>
              <a:rPr lang="fr-FR" dirty="0" smtClean="0"/>
              <a:t>Il suffit de combiner la déclaration en séparant les noms des balises par une virgule</a:t>
            </a:r>
          </a:p>
          <a:p>
            <a:r>
              <a:rPr lang="fr-FR" dirty="0" smtClean="0"/>
              <a:t>Exemple :</a:t>
            </a:r>
          </a:p>
          <a:p>
            <a:pPr>
              <a:buNone/>
            </a:pPr>
            <a:r>
              <a:rPr lang="fr-FR" b="1" dirty="0" smtClean="0"/>
              <a:t>h1</a:t>
            </a:r>
            <a:r>
              <a:rPr lang="fr-FR" dirty="0" smtClean="0"/>
              <a:t>, </a:t>
            </a:r>
            <a:r>
              <a:rPr lang="fr-FR" b="1" dirty="0" err="1" smtClean="0"/>
              <a:t>em</a:t>
            </a:r>
            <a:endParaRPr lang="fr-FR" b="1" dirty="0" smtClean="0"/>
          </a:p>
          <a:p>
            <a:pPr>
              <a:buNone/>
            </a:pPr>
            <a:r>
              <a:rPr lang="fr-FR" dirty="0" smtClean="0"/>
              <a:t> { </a:t>
            </a:r>
          </a:p>
          <a:p>
            <a:pPr>
              <a:buNone/>
            </a:pPr>
            <a:r>
              <a:rPr lang="fr-FR" b="1" dirty="0" err="1" smtClean="0"/>
              <a:t>color</a:t>
            </a:r>
            <a:r>
              <a:rPr lang="fr-FR" dirty="0" smtClean="0"/>
              <a:t>: </a:t>
            </a:r>
            <a:r>
              <a:rPr lang="fr-FR" dirty="0" err="1" smtClean="0"/>
              <a:t>blue</a:t>
            </a:r>
            <a:r>
              <a:rPr lang="fr-FR" dirty="0" smtClean="0"/>
              <a:t>;</a:t>
            </a:r>
          </a:p>
          <a:p>
            <a:pPr>
              <a:buNone/>
            </a:pPr>
            <a:r>
              <a:rPr lang="fr-FR" dirty="0" smtClean="0"/>
              <a:t> }</a:t>
            </a:r>
            <a:endParaRPr lang="fr-FR"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Taille</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113</a:t>
            </a:fld>
            <a:endParaRPr lang="fr-FR" dirty="0"/>
          </a:p>
        </p:txBody>
      </p:sp>
      <p:sp>
        <p:nvSpPr>
          <p:cNvPr id="6" name="Espace réservé du contenu 5"/>
          <p:cNvSpPr>
            <a:spLocks noGrp="1"/>
          </p:cNvSpPr>
          <p:nvPr>
            <p:ph sz="quarter" idx="1"/>
          </p:nvPr>
        </p:nvSpPr>
        <p:spPr/>
        <p:txBody>
          <a:bodyPr>
            <a:normAutofit/>
          </a:bodyPr>
          <a:lstStyle/>
          <a:p>
            <a:r>
              <a:rPr lang="fr-FR" dirty="0" smtClean="0"/>
              <a:t>On utilise la propriété CSS </a:t>
            </a:r>
            <a:r>
              <a:rPr lang="fr-FR" b="1" dirty="0" smtClean="0"/>
              <a:t>font-size: la taille</a:t>
            </a:r>
          </a:p>
          <a:p>
            <a:r>
              <a:rPr lang="fr-FR" dirty="0" smtClean="0"/>
              <a:t>La taille peut être absolue(en pixel), ou relative:</a:t>
            </a:r>
          </a:p>
          <a:p>
            <a:pPr lvl="1">
              <a:buFont typeface="Wingdings" pitchFamily="2" charset="2"/>
              <a:buChar char="Ø"/>
            </a:pPr>
            <a:r>
              <a:rPr lang="fr-FR" b="1" dirty="0" smtClean="0"/>
              <a:t>xx-</a:t>
            </a:r>
            <a:r>
              <a:rPr lang="fr-FR" b="1" dirty="0" err="1" smtClean="0"/>
              <a:t>small</a:t>
            </a:r>
            <a:r>
              <a:rPr lang="fr-FR" dirty="0" smtClean="0"/>
              <a:t> : minuscule ;</a:t>
            </a:r>
          </a:p>
          <a:p>
            <a:pPr lvl="1">
              <a:buFont typeface="Wingdings" pitchFamily="2" charset="2"/>
              <a:buChar char="Ø"/>
            </a:pPr>
            <a:r>
              <a:rPr lang="fr-FR" b="1" dirty="0" smtClean="0"/>
              <a:t>x-</a:t>
            </a:r>
            <a:r>
              <a:rPr lang="fr-FR" b="1" dirty="0" err="1" smtClean="0"/>
              <a:t>small</a:t>
            </a:r>
            <a:r>
              <a:rPr lang="fr-FR" dirty="0" smtClean="0"/>
              <a:t> : très petit ;</a:t>
            </a:r>
          </a:p>
          <a:p>
            <a:pPr lvl="1">
              <a:buFont typeface="Wingdings" pitchFamily="2" charset="2"/>
              <a:buChar char="Ø"/>
            </a:pPr>
            <a:r>
              <a:rPr lang="fr-FR" b="1" dirty="0" err="1" smtClean="0"/>
              <a:t>small</a:t>
            </a:r>
            <a:r>
              <a:rPr lang="fr-FR" dirty="0" smtClean="0"/>
              <a:t> : petit ;</a:t>
            </a:r>
          </a:p>
          <a:p>
            <a:pPr lvl="1">
              <a:buFont typeface="Wingdings" pitchFamily="2" charset="2"/>
              <a:buChar char="Ø"/>
            </a:pPr>
            <a:r>
              <a:rPr lang="fr-FR" b="1" dirty="0" smtClean="0"/>
              <a:t>medium</a:t>
            </a:r>
            <a:r>
              <a:rPr lang="fr-FR" dirty="0" smtClean="0"/>
              <a:t> : moyen ;</a:t>
            </a:r>
          </a:p>
          <a:p>
            <a:pPr lvl="1">
              <a:buFont typeface="Wingdings" pitchFamily="2" charset="2"/>
              <a:buChar char="Ø"/>
            </a:pPr>
            <a:r>
              <a:rPr lang="fr-FR" b="1" dirty="0" smtClean="0"/>
              <a:t>large</a:t>
            </a:r>
            <a:r>
              <a:rPr lang="fr-FR" dirty="0" smtClean="0"/>
              <a:t> : grand ;</a:t>
            </a:r>
          </a:p>
          <a:p>
            <a:pPr lvl="1">
              <a:buFont typeface="Wingdings" pitchFamily="2" charset="2"/>
              <a:buChar char="Ø"/>
            </a:pPr>
            <a:r>
              <a:rPr lang="fr-FR" b="1" dirty="0" smtClean="0"/>
              <a:t>x-large</a:t>
            </a:r>
            <a:r>
              <a:rPr lang="fr-FR" dirty="0" smtClean="0"/>
              <a:t> : très grand ;</a:t>
            </a:r>
          </a:p>
          <a:p>
            <a:pPr lvl="1">
              <a:buFont typeface="Wingdings" pitchFamily="2" charset="2"/>
              <a:buChar char="Ø"/>
            </a:pPr>
            <a:r>
              <a:rPr lang="fr-FR" b="1" dirty="0" smtClean="0"/>
              <a:t>xx-large</a:t>
            </a:r>
            <a:r>
              <a:rPr lang="fr-FR" dirty="0" smtClean="0"/>
              <a:t> : euh… gigantesque.</a:t>
            </a:r>
          </a:p>
          <a:p>
            <a:endParaRPr lang="fr-FR" dirty="0" smtClean="0"/>
          </a:p>
          <a:p>
            <a:endParaRPr lang="fr-FR"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police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114</a:t>
            </a:fld>
            <a:endParaRPr lang="fr-FR" dirty="0"/>
          </a:p>
        </p:txBody>
      </p:sp>
      <p:sp>
        <p:nvSpPr>
          <p:cNvPr id="6" name="Espace réservé du contenu 5"/>
          <p:cNvSpPr>
            <a:spLocks noGrp="1"/>
          </p:cNvSpPr>
          <p:nvPr>
            <p:ph sz="quarter" idx="1"/>
          </p:nvPr>
        </p:nvSpPr>
        <p:spPr/>
        <p:txBody>
          <a:bodyPr>
            <a:normAutofit lnSpcReduction="10000"/>
          </a:bodyPr>
          <a:lstStyle/>
          <a:p>
            <a:r>
              <a:rPr lang="fr-FR" dirty="0" smtClean="0"/>
              <a:t>Syntaxe :</a:t>
            </a:r>
          </a:p>
          <a:p>
            <a:pPr lvl="1">
              <a:buNone/>
            </a:pPr>
            <a:r>
              <a:rPr lang="fr-FR" dirty="0" smtClean="0"/>
              <a:t>balise </a:t>
            </a:r>
          </a:p>
          <a:p>
            <a:pPr lvl="1">
              <a:buNone/>
            </a:pPr>
            <a:r>
              <a:rPr lang="fr-FR" dirty="0" smtClean="0"/>
              <a:t>{</a:t>
            </a:r>
          </a:p>
          <a:p>
            <a:pPr lvl="1">
              <a:buNone/>
            </a:pPr>
            <a:r>
              <a:rPr lang="fr-FR" dirty="0" smtClean="0"/>
              <a:t> font-</a:t>
            </a:r>
            <a:r>
              <a:rPr lang="fr-FR" dirty="0" err="1" smtClean="0"/>
              <a:t>family</a:t>
            </a:r>
            <a:r>
              <a:rPr lang="fr-FR" dirty="0" smtClean="0"/>
              <a:t>: police;</a:t>
            </a:r>
          </a:p>
          <a:p>
            <a:pPr lvl="1">
              <a:buNone/>
            </a:pPr>
            <a:r>
              <a:rPr lang="fr-FR" dirty="0" smtClean="0"/>
              <a:t> }</a:t>
            </a:r>
          </a:p>
          <a:p>
            <a:r>
              <a:rPr lang="fr-FR" b="1" dirty="0" smtClean="0"/>
              <a:t>Remarque: </a:t>
            </a:r>
            <a:r>
              <a:rPr lang="fr-FR" dirty="0" smtClean="0"/>
              <a:t>Si un terminal n'a pas la police en question, le navigateur prendra une police par défaut. Ou bien</a:t>
            </a:r>
          </a:p>
          <a:p>
            <a:pPr lvl="1">
              <a:buNone/>
            </a:pPr>
            <a:r>
              <a:rPr lang="fr-FR" dirty="0" smtClean="0"/>
              <a:t>balise </a:t>
            </a:r>
          </a:p>
          <a:p>
            <a:pPr lvl="1">
              <a:buNone/>
            </a:pPr>
            <a:r>
              <a:rPr lang="fr-FR" dirty="0" smtClean="0"/>
              <a:t>{ </a:t>
            </a:r>
          </a:p>
          <a:p>
            <a:pPr lvl="1">
              <a:buNone/>
            </a:pPr>
            <a:r>
              <a:rPr lang="fr-FR" dirty="0" smtClean="0"/>
              <a:t>font-</a:t>
            </a:r>
            <a:r>
              <a:rPr lang="fr-FR" dirty="0" err="1" smtClean="0"/>
              <a:t>family</a:t>
            </a:r>
            <a:r>
              <a:rPr lang="fr-FR" dirty="0" smtClean="0"/>
              <a:t>: police1, police2, police3, police4; </a:t>
            </a:r>
          </a:p>
          <a:p>
            <a:pPr lvl="1">
              <a:buNone/>
            </a:pPr>
            <a:r>
              <a:rPr lang="fr-FR" dirty="0" smtClean="0"/>
              <a:t>}</a:t>
            </a:r>
            <a:endParaRPr lang="fr-FR"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Style : italique, gras, souligné</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115</a:t>
            </a:fld>
            <a:endParaRPr lang="fr-FR" dirty="0"/>
          </a:p>
        </p:txBody>
      </p:sp>
      <p:sp>
        <p:nvSpPr>
          <p:cNvPr id="6" name="Espace réservé du contenu 5"/>
          <p:cNvSpPr>
            <a:spLocks noGrp="1"/>
          </p:cNvSpPr>
          <p:nvPr>
            <p:ph sz="quarter" idx="1"/>
          </p:nvPr>
        </p:nvSpPr>
        <p:spPr/>
        <p:txBody>
          <a:bodyPr>
            <a:normAutofit/>
          </a:bodyPr>
          <a:lstStyle/>
          <a:p>
            <a:r>
              <a:rPr lang="fr-FR" b="1" dirty="0" smtClean="0"/>
              <a:t>Syntaxe :</a:t>
            </a:r>
          </a:p>
          <a:p>
            <a:pPr lvl="1">
              <a:buNone/>
            </a:pPr>
            <a:r>
              <a:rPr lang="fr-FR" dirty="0" smtClean="0"/>
              <a:t>Balise</a:t>
            </a:r>
          </a:p>
          <a:p>
            <a:pPr lvl="1">
              <a:buNone/>
            </a:pPr>
            <a:r>
              <a:rPr lang="fr-FR" dirty="0" smtClean="0"/>
              <a:t>{</a:t>
            </a:r>
          </a:p>
          <a:p>
            <a:pPr lvl="1">
              <a:buNone/>
            </a:pPr>
            <a:r>
              <a:rPr lang="fr-FR" dirty="0" smtClean="0"/>
              <a:t>font-style: style</a:t>
            </a:r>
          </a:p>
          <a:p>
            <a:pPr lvl="1">
              <a:buNone/>
            </a:pPr>
            <a:r>
              <a:rPr lang="fr-FR" dirty="0" smtClean="0"/>
              <a:t>};</a:t>
            </a:r>
          </a:p>
          <a:p>
            <a:r>
              <a:rPr lang="fr-FR" b="1" dirty="0" smtClean="0"/>
              <a:t>Liste des styles:</a:t>
            </a:r>
          </a:p>
          <a:p>
            <a:r>
              <a:rPr lang="fr-FR" dirty="0" err="1" smtClean="0"/>
              <a:t>italic</a:t>
            </a:r>
            <a:r>
              <a:rPr lang="fr-FR" dirty="0" smtClean="0"/>
              <a:t> : italique.</a:t>
            </a:r>
          </a:p>
          <a:p>
            <a:r>
              <a:rPr lang="fr-FR" dirty="0" smtClean="0"/>
              <a:t>normal : par défaut</a:t>
            </a:r>
          </a:p>
          <a:p>
            <a:r>
              <a:rPr lang="fr-FR" dirty="0" smtClean="0"/>
              <a:t>bold : en gras ;(balise font-</a:t>
            </a:r>
            <a:r>
              <a:rPr lang="fr-FR" dirty="0" err="1" smtClean="0"/>
              <a:t>weight</a:t>
            </a:r>
            <a:r>
              <a:rPr lang="fr-FR" dirty="0" smtClean="0"/>
              <a:t>)</a:t>
            </a:r>
          </a:p>
          <a:p>
            <a:endParaRPr lang="fr-FR" b="1"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Style : italique, gras, souligné</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116</a:t>
            </a:fld>
            <a:endParaRPr lang="fr-FR" dirty="0"/>
          </a:p>
        </p:txBody>
      </p:sp>
      <p:sp>
        <p:nvSpPr>
          <p:cNvPr id="6" name="Espace réservé du contenu 5"/>
          <p:cNvSpPr>
            <a:spLocks noGrp="1"/>
          </p:cNvSpPr>
          <p:nvPr>
            <p:ph sz="quarter" idx="1"/>
          </p:nvPr>
        </p:nvSpPr>
        <p:spPr/>
        <p:txBody>
          <a:bodyPr/>
          <a:lstStyle/>
          <a:p>
            <a:r>
              <a:rPr lang="fr-FR" b="1" dirty="0" smtClean="0"/>
              <a:t>La balise </a:t>
            </a:r>
            <a:r>
              <a:rPr lang="fr-FR" b="1" dirty="0" err="1" smtClean="0"/>
              <a:t>text</a:t>
            </a:r>
            <a:r>
              <a:rPr lang="fr-FR" b="1" dirty="0" smtClean="0"/>
              <a:t>-</a:t>
            </a:r>
            <a:r>
              <a:rPr lang="fr-FR" b="1" dirty="0" err="1" smtClean="0"/>
              <a:t>decoration</a:t>
            </a:r>
            <a:r>
              <a:rPr lang="fr-FR" b="1" dirty="0" smtClean="0"/>
              <a:t>:</a:t>
            </a:r>
          </a:p>
          <a:p>
            <a:pPr lvl="1"/>
            <a:r>
              <a:rPr lang="fr-FR" dirty="0" err="1" smtClean="0"/>
              <a:t>underline</a:t>
            </a:r>
            <a:r>
              <a:rPr lang="fr-FR" dirty="0" smtClean="0"/>
              <a:t> : souligné.</a:t>
            </a:r>
          </a:p>
          <a:p>
            <a:pPr lvl="1"/>
            <a:r>
              <a:rPr lang="fr-FR" dirty="0" smtClean="0"/>
              <a:t>line-</a:t>
            </a:r>
            <a:r>
              <a:rPr lang="fr-FR" dirty="0" err="1" smtClean="0"/>
              <a:t>through</a:t>
            </a:r>
            <a:r>
              <a:rPr lang="fr-FR" dirty="0" smtClean="0"/>
              <a:t> : barré</a:t>
            </a:r>
          </a:p>
          <a:p>
            <a:pPr lvl="1"/>
            <a:r>
              <a:rPr lang="fr-FR" dirty="0" err="1" smtClean="0"/>
              <a:t>overline</a:t>
            </a:r>
            <a:r>
              <a:rPr lang="fr-FR" dirty="0" smtClean="0"/>
              <a:t> : ligne au-dessus.</a:t>
            </a:r>
          </a:p>
          <a:p>
            <a:pPr lvl="1"/>
            <a:r>
              <a:rPr lang="fr-FR" dirty="0" err="1" smtClean="0"/>
              <a:t>blink</a:t>
            </a:r>
            <a:r>
              <a:rPr lang="fr-FR" dirty="0" smtClean="0"/>
              <a:t> : clignotant. Ne fonctionne pas sur tous les navigateurs (Internet Explorer et Google Chrome, notamment).</a:t>
            </a:r>
          </a:p>
          <a:p>
            <a:endParaRPr lang="fr-F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L’alignement</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117</a:t>
            </a:fld>
            <a:endParaRPr lang="fr-FR" dirty="0"/>
          </a:p>
        </p:txBody>
      </p:sp>
      <p:sp>
        <p:nvSpPr>
          <p:cNvPr id="6" name="Espace réservé du contenu 5"/>
          <p:cNvSpPr>
            <a:spLocks noGrp="1"/>
          </p:cNvSpPr>
          <p:nvPr>
            <p:ph sz="quarter" idx="1"/>
          </p:nvPr>
        </p:nvSpPr>
        <p:spPr/>
        <p:txBody>
          <a:bodyPr>
            <a:normAutofit/>
          </a:bodyPr>
          <a:lstStyle/>
          <a:p>
            <a:r>
              <a:rPr lang="fr-FR" dirty="0" smtClean="0"/>
              <a:t>On utilise la propriété </a:t>
            </a:r>
            <a:r>
              <a:rPr lang="fr-FR" b="1" dirty="0" err="1" smtClean="0"/>
              <a:t>text</a:t>
            </a:r>
            <a:r>
              <a:rPr lang="fr-FR" b="1" dirty="0" smtClean="0"/>
              <a:t>-</a:t>
            </a:r>
            <a:r>
              <a:rPr lang="fr-FR" b="1" dirty="0" err="1" smtClean="0"/>
              <a:t>align</a:t>
            </a:r>
            <a:r>
              <a:rPr lang="fr-FR" dirty="0" smtClean="0"/>
              <a:t> et on indique l'alignement désiré :</a:t>
            </a:r>
          </a:p>
          <a:p>
            <a:r>
              <a:rPr lang="fr-FR" dirty="0" err="1" smtClean="0"/>
              <a:t>left</a:t>
            </a:r>
            <a:r>
              <a:rPr lang="fr-FR" dirty="0" smtClean="0"/>
              <a:t> : le texte sera aligné à gauche </a:t>
            </a:r>
          </a:p>
          <a:p>
            <a:r>
              <a:rPr lang="fr-FR" dirty="0" smtClean="0"/>
              <a:t>center : le texte sera centré.</a:t>
            </a:r>
          </a:p>
          <a:p>
            <a:r>
              <a:rPr lang="fr-FR" dirty="0" smtClean="0"/>
              <a:t>right : le texte sera aligné à droite.</a:t>
            </a:r>
          </a:p>
          <a:p>
            <a:r>
              <a:rPr lang="fr-FR" dirty="0" err="1" smtClean="0"/>
              <a:t>justify</a:t>
            </a:r>
            <a:r>
              <a:rPr lang="fr-FR" dirty="0" smtClean="0"/>
              <a:t> : le texte sera « justifié ». </a:t>
            </a:r>
          </a:p>
          <a:p>
            <a:endParaRPr lang="fr-F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Couleur du texte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118</a:t>
            </a:fld>
            <a:endParaRPr lang="fr-FR" dirty="0"/>
          </a:p>
        </p:txBody>
      </p:sp>
      <p:sp>
        <p:nvSpPr>
          <p:cNvPr id="6" name="Espace réservé du contenu 5"/>
          <p:cNvSpPr>
            <a:spLocks noGrp="1"/>
          </p:cNvSpPr>
          <p:nvPr>
            <p:ph sz="quarter" idx="1"/>
          </p:nvPr>
        </p:nvSpPr>
        <p:spPr/>
        <p:txBody>
          <a:bodyPr/>
          <a:lstStyle/>
          <a:p>
            <a:r>
              <a:rPr lang="fr-FR" b="1" dirty="0" smtClean="0"/>
              <a:t>Syntaxe:</a:t>
            </a:r>
          </a:p>
          <a:p>
            <a:pPr lvl="1">
              <a:buNone/>
            </a:pPr>
            <a:r>
              <a:rPr lang="fr-FR" dirty="0" smtClean="0"/>
              <a:t>Balise </a:t>
            </a:r>
          </a:p>
          <a:p>
            <a:pPr lvl="1">
              <a:buNone/>
            </a:pPr>
            <a:r>
              <a:rPr lang="fr-FR" dirty="0" smtClean="0"/>
              <a:t>{</a:t>
            </a:r>
          </a:p>
          <a:p>
            <a:pPr lvl="1">
              <a:buNone/>
            </a:pPr>
            <a:r>
              <a:rPr lang="fr-FR" dirty="0" err="1" smtClean="0"/>
              <a:t>Color</a:t>
            </a:r>
            <a:r>
              <a:rPr lang="fr-FR" dirty="0" smtClean="0"/>
              <a:t>: </a:t>
            </a:r>
            <a:r>
              <a:rPr lang="fr-FR" dirty="0" err="1" smtClean="0"/>
              <a:t>rgb</a:t>
            </a:r>
            <a:r>
              <a:rPr lang="fr-FR" dirty="0" smtClean="0"/>
              <a:t>(..,…,..)</a:t>
            </a:r>
          </a:p>
          <a:p>
            <a:pPr lvl="1">
              <a:buNone/>
            </a:pPr>
            <a:r>
              <a:rPr lang="fr-FR" dirty="0" smtClean="0"/>
              <a:t>}</a:t>
            </a:r>
          </a:p>
          <a:p>
            <a:r>
              <a:rPr lang="fr-FR" dirty="0" smtClean="0"/>
              <a:t>Exemple:</a:t>
            </a:r>
          </a:p>
          <a:p>
            <a:pPr>
              <a:buNone/>
            </a:pPr>
            <a:r>
              <a:rPr lang="fr-FR" b="1" dirty="0" smtClean="0"/>
              <a:t>p</a:t>
            </a:r>
            <a:r>
              <a:rPr lang="fr-FR" dirty="0" smtClean="0"/>
              <a:t> </a:t>
            </a:r>
          </a:p>
          <a:p>
            <a:pPr>
              <a:buNone/>
            </a:pPr>
            <a:r>
              <a:rPr lang="fr-FR" dirty="0" smtClean="0"/>
              <a:t>{ 	</a:t>
            </a:r>
          </a:p>
          <a:p>
            <a:pPr>
              <a:buNone/>
            </a:pPr>
            <a:r>
              <a:rPr lang="fr-FR" b="1" dirty="0" smtClean="0"/>
              <a:t>	</a:t>
            </a:r>
            <a:r>
              <a:rPr lang="fr-FR" b="1" dirty="0" err="1" smtClean="0"/>
              <a:t>color</a:t>
            </a:r>
            <a:r>
              <a:rPr lang="fr-FR" dirty="0" smtClean="0"/>
              <a:t>: </a:t>
            </a:r>
            <a:r>
              <a:rPr lang="fr-FR" b="1" dirty="0" err="1" smtClean="0"/>
              <a:t>rgb</a:t>
            </a:r>
            <a:r>
              <a:rPr lang="fr-FR" dirty="0" smtClean="0"/>
              <a:t>(240,96,204);</a:t>
            </a:r>
          </a:p>
          <a:p>
            <a:pPr>
              <a:buNone/>
            </a:pPr>
            <a:r>
              <a:rPr lang="fr-FR" dirty="0" smtClean="0"/>
              <a:t> }</a:t>
            </a:r>
            <a:endParaRPr lang="fr-F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Couleur de fond</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119</a:t>
            </a:fld>
            <a:endParaRPr lang="fr-FR" dirty="0"/>
          </a:p>
        </p:txBody>
      </p:sp>
      <p:sp>
        <p:nvSpPr>
          <p:cNvPr id="6" name="Espace réservé du contenu 5"/>
          <p:cNvSpPr>
            <a:spLocks noGrp="1"/>
          </p:cNvSpPr>
          <p:nvPr>
            <p:ph sz="quarter" idx="1"/>
          </p:nvPr>
        </p:nvSpPr>
        <p:spPr/>
        <p:txBody>
          <a:bodyPr/>
          <a:lstStyle/>
          <a:p>
            <a:r>
              <a:rPr lang="fr-FR" dirty="0" smtClean="0"/>
              <a:t>Il faut travailler sur la balise body</a:t>
            </a:r>
          </a:p>
          <a:p>
            <a:r>
              <a:rPr lang="fr-FR" b="1" dirty="0" smtClean="0"/>
              <a:t>Syntaxe :</a:t>
            </a:r>
          </a:p>
          <a:p>
            <a:pPr lvl="1">
              <a:buNone/>
            </a:pPr>
            <a:r>
              <a:rPr lang="fr-FR" dirty="0" smtClean="0"/>
              <a:t>Body</a:t>
            </a:r>
          </a:p>
          <a:p>
            <a:pPr lvl="1">
              <a:buNone/>
            </a:pPr>
            <a:r>
              <a:rPr lang="fr-FR" dirty="0" smtClean="0"/>
              <a:t> { </a:t>
            </a:r>
          </a:p>
          <a:p>
            <a:pPr lvl="1">
              <a:buNone/>
            </a:pPr>
            <a:r>
              <a:rPr lang="fr-FR" dirty="0" smtClean="0"/>
              <a:t>background-</a:t>
            </a:r>
            <a:r>
              <a:rPr lang="fr-FR" dirty="0" err="1" smtClean="0"/>
              <a:t>color</a:t>
            </a:r>
            <a:r>
              <a:rPr lang="fr-FR" dirty="0" smtClean="0"/>
              <a:t>: black; </a:t>
            </a:r>
            <a:r>
              <a:rPr lang="fr-FR" i="1" dirty="0" smtClean="0"/>
              <a:t>/* Le fond de la page sera noir */</a:t>
            </a:r>
          </a:p>
          <a:p>
            <a:pPr lvl="1">
              <a:buNone/>
            </a:pPr>
            <a:r>
              <a:rPr lang="fr-FR" dirty="0" err="1" smtClean="0"/>
              <a:t>color</a:t>
            </a:r>
            <a:r>
              <a:rPr lang="fr-FR" dirty="0" smtClean="0"/>
              <a:t>: white; </a:t>
            </a:r>
            <a:r>
              <a:rPr lang="fr-FR" i="1" dirty="0" smtClean="0"/>
              <a:t>/* Le texte de la page sera blanc */</a:t>
            </a:r>
          </a:p>
          <a:p>
            <a:pPr lvl="1">
              <a:buNone/>
            </a:pPr>
            <a:r>
              <a:rPr lang="fr-FR" dirty="0" smtClean="0"/>
              <a:t> }</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Html langage de balisage</a:t>
            </a:r>
            <a:endParaRPr lang="fr-FR" dirty="0"/>
          </a:p>
        </p:txBody>
      </p:sp>
      <p:sp>
        <p:nvSpPr>
          <p:cNvPr id="3" name="Espace réservé du contenu 2"/>
          <p:cNvSpPr>
            <a:spLocks noGrp="1"/>
          </p:cNvSpPr>
          <p:nvPr>
            <p:ph sz="quarter" idx="1"/>
          </p:nvPr>
        </p:nvSpPr>
        <p:spPr/>
        <p:txBody>
          <a:bodyPr>
            <a:normAutofit fontScale="92500"/>
          </a:bodyPr>
          <a:lstStyle/>
          <a:p>
            <a:r>
              <a:rPr lang="fr-FR" dirty="0" smtClean="0"/>
              <a:t>Dans un langage de balisage, tout contenu, qu’il s’agisse de texte, d’images ou d’éléments multimédias les plus divers, doit être enfermé dans un élément. </a:t>
            </a:r>
          </a:p>
          <a:p>
            <a:r>
              <a:rPr lang="fr-FR" dirty="0" smtClean="0"/>
              <a:t>En HTML, chaque élément possède un nom déterminé ; la liste des éléments utilisables est limitative et clairement définie dans la spécification du langage</a:t>
            </a:r>
          </a:p>
          <a:p>
            <a:r>
              <a:rPr lang="fr-FR" dirty="0" smtClean="0"/>
              <a:t>C’est la grande différence entre HTML et XML, langage dans lequel c’est le programmeur qui crée ses propres éléments selon ses besoins</a:t>
            </a:r>
          </a:p>
          <a:p>
            <a:r>
              <a:rPr lang="fr-FR" dirty="0" smtClean="0"/>
              <a:t>À quelques exceptions près, un élément a la structure suivante :</a:t>
            </a:r>
          </a:p>
          <a:p>
            <a:pPr>
              <a:buNone/>
            </a:pPr>
            <a:r>
              <a:rPr lang="fr-FR" dirty="0" smtClean="0"/>
              <a:t>	&lt;nom_element&gt; Contenu &lt;/nom_element&gt;</a:t>
            </a:r>
            <a:endParaRPr lang="fr-FR" dirty="0"/>
          </a:p>
        </p:txBody>
      </p:sp>
      <p:sp>
        <p:nvSpPr>
          <p:cNvPr id="4" name="Espace réservé de la date 3"/>
          <p:cNvSpPr>
            <a:spLocks noGrp="1"/>
          </p:cNvSpPr>
          <p:nvPr>
            <p:ph type="dt" sz="half" idx="10"/>
          </p:nvPr>
        </p:nvSpPr>
        <p:spPr/>
        <p:txBody>
          <a:bodyPr/>
          <a:lstStyle/>
          <a:p>
            <a:fld id="{0762971D-0659-4FAE-BB68-57027DEEE9AF}"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a:t>
            </a:fld>
            <a:endParaRPr lang="fr-FR"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 de fond</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120</a:t>
            </a:fld>
            <a:endParaRPr lang="fr-FR" dirty="0"/>
          </a:p>
        </p:txBody>
      </p:sp>
      <p:sp>
        <p:nvSpPr>
          <p:cNvPr id="6" name="Espace réservé du contenu 5"/>
          <p:cNvSpPr>
            <a:spLocks noGrp="1"/>
          </p:cNvSpPr>
          <p:nvPr>
            <p:ph sz="quarter" idx="1"/>
          </p:nvPr>
        </p:nvSpPr>
        <p:spPr/>
        <p:txBody>
          <a:bodyPr/>
          <a:lstStyle/>
          <a:p>
            <a:r>
              <a:rPr lang="fr-FR" b="1" dirty="0" smtClean="0"/>
              <a:t>Syntaxe:</a:t>
            </a:r>
          </a:p>
          <a:p>
            <a:pPr lvl="1">
              <a:buNone/>
            </a:pPr>
            <a:r>
              <a:rPr lang="fr-FR" dirty="0" smtClean="0"/>
              <a:t>Body</a:t>
            </a:r>
          </a:p>
          <a:p>
            <a:pPr lvl="1">
              <a:buNone/>
            </a:pPr>
            <a:r>
              <a:rPr lang="fr-FR" dirty="0" smtClean="0"/>
              <a:t> { </a:t>
            </a:r>
          </a:p>
          <a:p>
            <a:pPr lvl="1">
              <a:buNone/>
            </a:pPr>
            <a:r>
              <a:rPr lang="fr-FR" dirty="0" smtClean="0"/>
              <a:t>background-image: url(« url de votre image"); </a:t>
            </a:r>
          </a:p>
          <a:p>
            <a:pPr lvl="1">
              <a:buNone/>
            </a:pPr>
            <a:r>
              <a:rPr lang="fr-FR" dirty="0" smtClean="0"/>
              <a:t>}</a:t>
            </a:r>
          </a:p>
          <a:p>
            <a:pPr lvl="1">
              <a:buNone/>
            </a:pPr>
            <a:endParaRPr lang="fr-FR"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Bordures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121</a:t>
            </a:fld>
            <a:endParaRPr lang="fr-FR" dirty="0"/>
          </a:p>
        </p:txBody>
      </p:sp>
      <p:sp>
        <p:nvSpPr>
          <p:cNvPr id="6" name="Espace réservé du contenu 5"/>
          <p:cNvSpPr>
            <a:spLocks noGrp="1"/>
          </p:cNvSpPr>
          <p:nvPr>
            <p:ph sz="quarter" idx="1"/>
          </p:nvPr>
        </p:nvSpPr>
        <p:spPr/>
        <p:txBody>
          <a:bodyPr numCol="1">
            <a:normAutofit/>
          </a:bodyPr>
          <a:lstStyle/>
          <a:p>
            <a:r>
              <a:rPr lang="fr-FR" b="1" dirty="0" smtClean="0"/>
              <a:t>La largeur</a:t>
            </a:r>
            <a:r>
              <a:rPr lang="fr-FR" dirty="0" smtClean="0"/>
              <a:t> : indiquer la largeur de votre bordure</a:t>
            </a:r>
          </a:p>
          <a:p>
            <a:r>
              <a:rPr lang="fr-FR" b="1" dirty="0" smtClean="0"/>
              <a:t>La couleur</a:t>
            </a:r>
            <a:r>
              <a:rPr lang="fr-FR" dirty="0" smtClean="0"/>
              <a:t> : c'est la couleur de votre bordure. </a:t>
            </a:r>
          </a:p>
          <a:p>
            <a:r>
              <a:rPr lang="fr-FR" b="1" dirty="0" smtClean="0"/>
              <a:t>Le type de bordure</a:t>
            </a:r>
            <a:r>
              <a:rPr lang="fr-FR" dirty="0" smtClean="0"/>
              <a:t> : là, vous avez le choix. Votre bordure peut être un simple trait, ou des pointillés, ou encore des tirets,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Bordures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122</a:t>
            </a:fld>
            <a:endParaRPr lang="fr-FR" dirty="0"/>
          </a:p>
        </p:txBody>
      </p:sp>
      <p:sp>
        <p:nvSpPr>
          <p:cNvPr id="6" name="Espace réservé du contenu 5"/>
          <p:cNvSpPr>
            <a:spLocks noGrp="1"/>
          </p:cNvSpPr>
          <p:nvPr>
            <p:ph sz="quarter" idx="1"/>
          </p:nvPr>
        </p:nvSpPr>
        <p:spPr/>
        <p:txBody>
          <a:bodyPr numCol="2">
            <a:normAutofit lnSpcReduction="10000"/>
          </a:bodyPr>
          <a:lstStyle/>
          <a:p>
            <a:r>
              <a:rPr lang="fr-FR" dirty="0" smtClean="0"/>
              <a:t>none : pas de bordure (par défaut) ;</a:t>
            </a:r>
            <a:br>
              <a:rPr lang="fr-FR" dirty="0" smtClean="0"/>
            </a:br>
            <a:endParaRPr lang="fr-FR" dirty="0" smtClean="0"/>
          </a:p>
          <a:p>
            <a:r>
              <a:rPr lang="fr-FR" dirty="0" err="1" smtClean="0"/>
              <a:t>solid</a:t>
            </a:r>
            <a:r>
              <a:rPr lang="fr-FR" dirty="0" smtClean="0"/>
              <a:t> : un trait simple ;</a:t>
            </a:r>
            <a:br>
              <a:rPr lang="fr-FR" dirty="0" smtClean="0"/>
            </a:br>
            <a:endParaRPr lang="fr-FR" dirty="0" smtClean="0"/>
          </a:p>
          <a:p>
            <a:r>
              <a:rPr lang="fr-FR" dirty="0" err="1" smtClean="0"/>
              <a:t>dotted</a:t>
            </a:r>
            <a:r>
              <a:rPr lang="fr-FR" dirty="0" smtClean="0"/>
              <a:t> : pointillés ;</a:t>
            </a:r>
            <a:br>
              <a:rPr lang="fr-FR" dirty="0" smtClean="0"/>
            </a:br>
            <a:endParaRPr lang="fr-FR" dirty="0" smtClean="0"/>
          </a:p>
          <a:p>
            <a:r>
              <a:rPr lang="fr-FR" dirty="0" err="1" smtClean="0"/>
              <a:t>dashed</a:t>
            </a:r>
            <a:r>
              <a:rPr lang="fr-FR" dirty="0" smtClean="0"/>
              <a:t> : tirets ;</a:t>
            </a:r>
            <a:br>
              <a:rPr lang="fr-FR" dirty="0" smtClean="0"/>
            </a:br>
            <a:endParaRPr lang="fr-FR" dirty="0" smtClean="0"/>
          </a:p>
          <a:p>
            <a:r>
              <a:rPr lang="fr-FR" dirty="0" smtClean="0"/>
              <a:t>double : bordure double ;</a:t>
            </a:r>
            <a:br>
              <a:rPr lang="fr-FR" dirty="0" smtClean="0"/>
            </a:br>
            <a:endParaRPr lang="fr-FR" dirty="0" smtClean="0"/>
          </a:p>
          <a:p>
            <a:r>
              <a:rPr lang="fr-FR" dirty="0" smtClean="0"/>
              <a:t>groove : en relief ;</a:t>
            </a:r>
            <a:br>
              <a:rPr lang="fr-FR" dirty="0" smtClean="0"/>
            </a:br>
            <a:endParaRPr lang="fr-FR" dirty="0" smtClean="0"/>
          </a:p>
          <a:p>
            <a:r>
              <a:rPr lang="fr-FR" dirty="0" err="1" smtClean="0"/>
              <a:t>ridge</a:t>
            </a:r>
            <a:r>
              <a:rPr lang="fr-FR" dirty="0" smtClean="0"/>
              <a:t> : autre effet relief ;</a:t>
            </a:r>
            <a:br>
              <a:rPr lang="fr-FR" dirty="0" smtClean="0"/>
            </a:br>
            <a:endParaRPr lang="fr-FR" dirty="0" smtClean="0"/>
          </a:p>
          <a:p>
            <a:r>
              <a:rPr lang="fr-FR" dirty="0" err="1" smtClean="0"/>
              <a:t>inset</a:t>
            </a:r>
            <a:r>
              <a:rPr lang="fr-FR" dirty="0" smtClean="0"/>
              <a:t> : effet 3D global enfoncé ;</a:t>
            </a:r>
            <a:br>
              <a:rPr lang="fr-FR" dirty="0" smtClean="0"/>
            </a:br>
            <a:endParaRPr lang="fr-FR" dirty="0" smtClean="0"/>
          </a:p>
          <a:p>
            <a:r>
              <a:rPr lang="fr-FR" dirty="0" err="1" smtClean="0"/>
              <a:t>outset</a:t>
            </a:r>
            <a:r>
              <a:rPr lang="fr-FR" dirty="0" smtClean="0"/>
              <a:t> : effet 3D global surélevé.</a:t>
            </a:r>
          </a:p>
          <a:p>
            <a:endParaRPr lang="fr-FR" dirty="0" smtClean="0"/>
          </a:p>
          <a:p>
            <a:endParaRPr lang="fr-FR"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123</a:t>
            </a:fld>
            <a:endParaRPr lang="fr-FR" dirty="0"/>
          </a:p>
        </p:txBody>
      </p:sp>
      <p:sp>
        <p:nvSpPr>
          <p:cNvPr id="6" name="Espace réservé du contenu 5"/>
          <p:cNvSpPr>
            <a:spLocks noGrp="1"/>
          </p:cNvSpPr>
          <p:nvPr>
            <p:ph sz="quarter" idx="1"/>
          </p:nvPr>
        </p:nvSpPr>
        <p:spPr/>
        <p:txBody>
          <a:bodyPr/>
          <a:lstStyle/>
          <a:p>
            <a:r>
              <a:rPr lang="fr-FR" dirty="0" smtClean="0"/>
              <a:t>En utilisant un fichier </a:t>
            </a:r>
            <a:r>
              <a:rPr lang="fr-FR" dirty="0" err="1" smtClean="0"/>
              <a:t>css</a:t>
            </a:r>
            <a:endParaRPr lang="fr-FR" dirty="0" smtClean="0"/>
          </a:p>
          <a:p>
            <a:r>
              <a:rPr lang="fr-FR" dirty="0" smtClean="0"/>
              <a:t>Le  titre soit en rouge, </a:t>
            </a:r>
            <a:r>
              <a:rPr lang="fr-FR" dirty="0" err="1" smtClean="0"/>
              <a:t>italic</a:t>
            </a:r>
            <a:r>
              <a:rPr lang="fr-FR" dirty="0" smtClean="0"/>
              <a:t> centré</a:t>
            </a:r>
          </a:p>
          <a:p>
            <a:r>
              <a:rPr lang="fr-FR" dirty="0" smtClean="0"/>
              <a:t>Les paragraphes de police Arial; taille 14, justifié, la taille limité à 100</a:t>
            </a:r>
          </a:p>
          <a:p>
            <a:r>
              <a:rPr lang="fr-FR" dirty="0" smtClean="0"/>
              <a:t>Insérer une image de fond</a:t>
            </a:r>
            <a:endParaRPr lang="fr-F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124</a:t>
            </a:fld>
            <a:endParaRPr lang="fr-FR" dirty="0"/>
          </a:p>
        </p:txBody>
      </p:sp>
      <p:sp>
        <p:nvSpPr>
          <p:cNvPr id="6" name="Espace réservé du contenu 5"/>
          <p:cNvSpPr>
            <a:spLocks noGrp="1"/>
          </p:cNvSpPr>
          <p:nvPr>
            <p:ph sz="quarter" idx="1"/>
          </p:nvPr>
        </p:nvSpPr>
        <p:spPr/>
        <p:txBody>
          <a:bodyPr/>
          <a:lstStyle/>
          <a:p>
            <a:pPr>
              <a:buNone/>
            </a:pPr>
            <a:r>
              <a:rPr lang="fr-FR" b="1" dirty="0" smtClean="0"/>
              <a:t>font-</a:t>
            </a:r>
            <a:r>
              <a:rPr lang="fr-FR" b="1" dirty="0" err="1" smtClean="0"/>
              <a:t>weight</a:t>
            </a:r>
            <a:endParaRPr lang="fr-FR" b="1" dirty="0" smtClean="0"/>
          </a:p>
          <a:p>
            <a:r>
              <a:rPr lang="fr-FR" dirty="0" smtClean="0"/>
              <a:t>définit l'épaisseur de la police normal ou bold ou </a:t>
            </a:r>
            <a:r>
              <a:rPr lang="fr-FR" dirty="0" err="1" smtClean="0"/>
              <a:t>bolder</a:t>
            </a:r>
            <a:r>
              <a:rPr lang="fr-FR" dirty="0" smtClean="0"/>
              <a:t> ou </a:t>
            </a:r>
            <a:r>
              <a:rPr lang="fr-FR" dirty="0" err="1" smtClean="0"/>
              <a:t>lighter</a:t>
            </a:r>
            <a:r>
              <a:rPr lang="fr-FR" dirty="0" smtClean="0"/>
              <a:t> ou valeur numérique soit (100 | 200 | 300 | 400 | 500 | 600 | 700 | 800 | 900)</a:t>
            </a:r>
          </a:p>
          <a:p>
            <a:r>
              <a:rPr lang="fr-FR" dirty="0" smtClean="0"/>
              <a:t>Exemple </a:t>
            </a:r>
          </a:p>
          <a:p>
            <a:pPr>
              <a:buNone/>
            </a:pPr>
            <a:r>
              <a:rPr lang="fr-FR" dirty="0" smtClean="0"/>
              <a:t>P {</a:t>
            </a:r>
          </a:p>
          <a:p>
            <a:pPr>
              <a:buNone/>
            </a:pPr>
            <a:r>
              <a:rPr lang="fr-FR" dirty="0" smtClean="0"/>
              <a:t>font-</a:t>
            </a:r>
            <a:r>
              <a:rPr lang="fr-FR" dirty="0" err="1" smtClean="0"/>
              <a:t>weight</a:t>
            </a:r>
            <a:r>
              <a:rPr lang="fr-FR" dirty="0" smtClean="0"/>
              <a:t>: bold</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125</a:t>
            </a:fld>
            <a:endParaRPr lang="fr-FR" dirty="0"/>
          </a:p>
        </p:txBody>
      </p:sp>
      <p:sp>
        <p:nvSpPr>
          <p:cNvPr id="6" name="Espace réservé du contenu 5"/>
          <p:cNvSpPr>
            <a:spLocks noGrp="1"/>
          </p:cNvSpPr>
          <p:nvPr>
            <p:ph sz="quarter" idx="1"/>
          </p:nvPr>
        </p:nvSpPr>
        <p:spPr/>
        <p:txBody>
          <a:bodyPr/>
          <a:lstStyle/>
          <a:p>
            <a:pPr>
              <a:buNone/>
            </a:pPr>
            <a:r>
              <a:rPr lang="fr-FR" b="1" dirty="0" err="1" smtClean="0"/>
              <a:t>text</a:t>
            </a:r>
            <a:r>
              <a:rPr lang="fr-FR" b="1" dirty="0" smtClean="0"/>
              <a:t>-</a:t>
            </a:r>
            <a:r>
              <a:rPr lang="fr-FR" b="1" dirty="0" err="1" smtClean="0"/>
              <a:t>transform</a:t>
            </a:r>
            <a:endParaRPr lang="fr-FR" b="1" dirty="0" smtClean="0"/>
          </a:p>
          <a:p>
            <a:r>
              <a:rPr lang="fr-FR" dirty="0" smtClean="0"/>
              <a:t>définit la casse du texte (majuscule, minuscule)</a:t>
            </a:r>
          </a:p>
          <a:p>
            <a:pPr lvl="1"/>
            <a:r>
              <a:rPr lang="fr-FR" dirty="0" err="1" smtClean="0"/>
              <a:t>uppercase</a:t>
            </a:r>
            <a:r>
              <a:rPr lang="fr-FR" dirty="0" smtClean="0"/>
              <a:t> (met les caractères en majuscules) ou</a:t>
            </a:r>
          </a:p>
          <a:p>
            <a:pPr lvl="1"/>
            <a:r>
              <a:rPr lang="fr-FR" dirty="0" err="1" smtClean="0"/>
              <a:t>lowercase</a:t>
            </a:r>
            <a:r>
              <a:rPr lang="fr-FR" dirty="0" smtClean="0"/>
              <a:t> (met les caractères en minuscules) ou </a:t>
            </a:r>
            <a:r>
              <a:rPr lang="fr-FR" dirty="0" err="1" smtClean="0"/>
              <a:t>capitalize</a:t>
            </a:r>
            <a:r>
              <a:rPr lang="fr-FR" dirty="0" smtClean="0"/>
              <a:t> (met le premier caractère en majuscule)</a:t>
            </a:r>
          </a:p>
          <a:p>
            <a:r>
              <a:rPr lang="fr-FR" dirty="0" smtClean="0"/>
              <a:t>Exemple </a:t>
            </a:r>
          </a:p>
          <a:p>
            <a:pPr lvl="1">
              <a:buNone/>
            </a:pPr>
            <a:r>
              <a:rPr lang="fr-FR" dirty="0" smtClean="0"/>
              <a:t>P {</a:t>
            </a:r>
          </a:p>
          <a:p>
            <a:pPr lvl="1">
              <a:buNone/>
            </a:pPr>
            <a:r>
              <a:rPr lang="fr-FR" dirty="0" err="1" smtClean="0"/>
              <a:t>text</a:t>
            </a:r>
            <a:r>
              <a:rPr lang="fr-FR" dirty="0" smtClean="0"/>
              <a:t>-</a:t>
            </a:r>
            <a:r>
              <a:rPr lang="fr-FR" dirty="0" err="1" smtClean="0"/>
              <a:t>transform</a:t>
            </a:r>
            <a:r>
              <a:rPr lang="fr-FR" dirty="0" smtClean="0"/>
              <a:t>: </a:t>
            </a:r>
            <a:r>
              <a:rPr lang="fr-FR" dirty="0" err="1" smtClean="0"/>
              <a:t>uppercase</a:t>
            </a:r>
            <a:endParaRPr lang="fr-FR" dirty="0" smtClean="0"/>
          </a:p>
          <a:p>
            <a:pPr lvl="1">
              <a:buNone/>
            </a:pPr>
            <a:r>
              <a:rPr lang="fr-FR" dirty="0" smtClean="0"/>
              <a:t>}</a:t>
            </a:r>
            <a:endParaRPr lang="fr-F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126</a:t>
            </a:fld>
            <a:endParaRPr lang="fr-FR" dirty="0"/>
          </a:p>
        </p:txBody>
      </p:sp>
      <p:sp>
        <p:nvSpPr>
          <p:cNvPr id="6" name="Espace réservé du contenu 5"/>
          <p:cNvSpPr>
            <a:spLocks noGrp="1"/>
          </p:cNvSpPr>
          <p:nvPr>
            <p:ph sz="quarter" idx="1"/>
          </p:nvPr>
        </p:nvSpPr>
        <p:spPr/>
        <p:txBody>
          <a:bodyPr/>
          <a:lstStyle/>
          <a:p>
            <a:r>
              <a:rPr lang="fr-FR" b="1" dirty="0" err="1" smtClean="0"/>
              <a:t>word</a:t>
            </a:r>
            <a:r>
              <a:rPr lang="fr-FR" b="1" dirty="0" smtClean="0"/>
              <a:t>-</a:t>
            </a:r>
            <a:r>
              <a:rPr lang="fr-FR" b="1" dirty="0" err="1" smtClean="0"/>
              <a:t>spacing</a:t>
            </a:r>
            <a:endParaRPr lang="fr-FR" b="1" dirty="0" smtClean="0"/>
          </a:p>
          <a:p>
            <a:r>
              <a:rPr lang="fr-FR" dirty="0" smtClean="0"/>
              <a:t>définit l'espace entre les mots en points (pt), </a:t>
            </a:r>
            <a:r>
              <a:rPr lang="fr-FR" dirty="0" err="1" smtClean="0"/>
              <a:t>inches</a:t>
            </a:r>
            <a:r>
              <a:rPr lang="fr-FR" dirty="0" smtClean="0"/>
              <a:t> (in), centimètres (cm), pixels (px) ou pourcentage (%)</a:t>
            </a:r>
          </a:p>
          <a:p>
            <a:r>
              <a:rPr lang="fr-FR" dirty="0" smtClean="0"/>
              <a:t>Exemple </a:t>
            </a:r>
          </a:p>
          <a:p>
            <a:pPr>
              <a:buNone/>
            </a:pPr>
            <a:r>
              <a:rPr lang="fr-FR" dirty="0" smtClean="0"/>
              <a:t>P {</a:t>
            </a:r>
          </a:p>
          <a:p>
            <a:pPr>
              <a:buNone/>
            </a:pPr>
            <a:r>
              <a:rPr lang="fr-FR" dirty="0" err="1" smtClean="0"/>
              <a:t>word</a:t>
            </a:r>
            <a:r>
              <a:rPr lang="fr-FR" dirty="0" smtClean="0"/>
              <a:t>-</a:t>
            </a:r>
            <a:r>
              <a:rPr lang="fr-FR" dirty="0" err="1" smtClean="0"/>
              <a:t>spacing</a:t>
            </a:r>
            <a:r>
              <a:rPr lang="fr-FR" dirty="0" smtClean="0"/>
              <a:t>: 5pt</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127</a:t>
            </a:fld>
            <a:endParaRPr lang="fr-FR" dirty="0"/>
          </a:p>
        </p:txBody>
      </p:sp>
      <p:sp>
        <p:nvSpPr>
          <p:cNvPr id="6" name="Espace réservé du contenu 5"/>
          <p:cNvSpPr>
            <a:spLocks noGrp="1"/>
          </p:cNvSpPr>
          <p:nvPr>
            <p:ph sz="quarter" idx="1"/>
          </p:nvPr>
        </p:nvSpPr>
        <p:spPr/>
        <p:txBody>
          <a:bodyPr>
            <a:normAutofit lnSpcReduction="10000"/>
          </a:bodyPr>
          <a:lstStyle/>
          <a:p>
            <a:r>
              <a:rPr lang="fr-FR" b="1" dirty="0" err="1" smtClean="0"/>
              <a:t>letter</a:t>
            </a:r>
            <a:r>
              <a:rPr lang="fr-FR" b="1" dirty="0" smtClean="0"/>
              <a:t>-</a:t>
            </a:r>
            <a:r>
              <a:rPr lang="fr-FR" b="1" dirty="0" err="1" smtClean="0"/>
              <a:t>spacing</a:t>
            </a:r>
            <a:endParaRPr lang="fr-FR" b="1" dirty="0" smtClean="0"/>
          </a:p>
          <a:p>
            <a:pPr>
              <a:buNone/>
            </a:pPr>
            <a:r>
              <a:rPr lang="fr-FR" dirty="0" smtClean="0"/>
              <a:t>définit l'espace entre les lettres</a:t>
            </a:r>
          </a:p>
          <a:p>
            <a:pPr>
              <a:buNone/>
            </a:pPr>
            <a:r>
              <a:rPr lang="fr-FR" dirty="0" smtClean="0"/>
              <a:t>spécifié en points (pt), </a:t>
            </a:r>
            <a:r>
              <a:rPr lang="fr-FR" dirty="0" err="1" smtClean="0"/>
              <a:t>inches</a:t>
            </a:r>
            <a:r>
              <a:rPr lang="fr-FR" dirty="0" smtClean="0"/>
              <a:t> (in), centimètres (cm), pixels (px)</a:t>
            </a:r>
          </a:p>
          <a:p>
            <a:pPr>
              <a:buNone/>
            </a:pPr>
            <a:r>
              <a:rPr lang="fr-FR" dirty="0" smtClean="0"/>
              <a:t>ou pourcentage (%)</a:t>
            </a:r>
          </a:p>
          <a:p>
            <a:r>
              <a:rPr lang="fr-FR" dirty="0" smtClean="0"/>
              <a:t>Exemple :</a:t>
            </a:r>
          </a:p>
          <a:p>
            <a:pPr>
              <a:buNone/>
            </a:pPr>
            <a:r>
              <a:rPr lang="fr-FR" dirty="0" smtClean="0"/>
              <a:t>P </a:t>
            </a:r>
          </a:p>
          <a:p>
            <a:pPr>
              <a:buNone/>
            </a:pPr>
            <a:r>
              <a:rPr lang="fr-FR" dirty="0" smtClean="0"/>
              <a:t>{</a:t>
            </a:r>
          </a:p>
          <a:p>
            <a:pPr>
              <a:buNone/>
            </a:pPr>
            <a:r>
              <a:rPr lang="fr-FR" dirty="0" err="1" smtClean="0"/>
              <a:t>letter</a:t>
            </a:r>
            <a:r>
              <a:rPr lang="fr-FR" dirty="0" smtClean="0"/>
              <a:t>-</a:t>
            </a:r>
            <a:r>
              <a:rPr lang="fr-FR" dirty="0" err="1" smtClean="0"/>
              <a:t>spacing</a:t>
            </a:r>
            <a:r>
              <a:rPr lang="fr-FR" dirty="0" smtClean="0"/>
              <a:t>: 2pt</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128</a:t>
            </a:fld>
            <a:endParaRPr lang="fr-FR" dirty="0"/>
          </a:p>
        </p:txBody>
      </p:sp>
      <p:sp>
        <p:nvSpPr>
          <p:cNvPr id="6" name="Espace réservé du contenu 5"/>
          <p:cNvSpPr>
            <a:spLocks noGrp="1"/>
          </p:cNvSpPr>
          <p:nvPr>
            <p:ph sz="quarter" idx="1"/>
          </p:nvPr>
        </p:nvSpPr>
        <p:spPr/>
        <p:txBody>
          <a:bodyPr/>
          <a:lstStyle/>
          <a:p>
            <a:r>
              <a:rPr lang="fr-FR" b="1" dirty="0" smtClean="0"/>
              <a:t>line-</a:t>
            </a:r>
            <a:r>
              <a:rPr lang="fr-FR" b="1" dirty="0" err="1" smtClean="0"/>
              <a:t>height</a:t>
            </a:r>
            <a:endParaRPr lang="fr-FR" b="1" dirty="0" smtClean="0"/>
          </a:p>
          <a:p>
            <a:pPr>
              <a:buNone/>
            </a:pPr>
            <a:r>
              <a:rPr lang="fr-FR" dirty="0" smtClean="0"/>
              <a:t>définit l'interligne soit l'espace entre les lignes du texte</a:t>
            </a:r>
          </a:p>
          <a:p>
            <a:pPr>
              <a:buNone/>
            </a:pPr>
            <a:r>
              <a:rPr lang="fr-FR" dirty="0" smtClean="0"/>
              <a:t>en points (pt), </a:t>
            </a:r>
            <a:r>
              <a:rPr lang="fr-FR" dirty="0" err="1" smtClean="0"/>
              <a:t>inches</a:t>
            </a:r>
            <a:r>
              <a:rPr lang="fr-FR" dirty="0" smtClean="0"/>
              <a:t> (in), centimètres (cm), pixels (px)</a:t>
            </a:r>
          </a:p>
          <a:p>
            <a:pPr>
              <a:buNone/>
            </a:pPr>
            <a:r>
              <a:rPr lang="fr-FR" dirty="0" smtClean="0"/>
              <a:t>ou pourcentage (%)</a:t>
            </a:r>
          </a:p>
          <a:p>
            <a:r>
              <a:rPr lang="fr-FR" dirty="0" smtClean="0"/>
              <a:t>Exemple:</a:t>
            </a:r>
          </a:p>
          <a:p>
            <a:pPr>
              <a:buNone/>
            </a:pPr>
            <a:r>
              <a:rPr lang="fr-FR" dirty="0" smtClean="0"/>
              <a:t>P </a:t>
            </a:r>
          </a:p>
          <a:p>
            <a:pPr>
              <a:buNone/>
            </a:pPr>
            <a:r>
              <a:rPr lang="fr-FR" dirty="0" smtClean="0"/>
              <a:t>{</a:t>
            </a:r>
          </a:p>
          <a:p>
            <a:pPr>
              <a:buNone/>
            </a:pPr>
            <a:r>
              <a:rPr lang="fr-FR" dirty="0" smtClean="0"/>
              <a:t>line-</a:t>
            </a:r>
            <a:r>
              <a:rPr lang="fr-FR" dirty="0" err="1" smtClean="0"/>
              <a:t>height</a:t>
            </a:r>
            <a:r>
              <a:rPr lang="fr-FR" dirty="0" smtClean="0"/>
              <a:t>: 10pt</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129</a:t>
            </a:fld>
            <a:endParaRPr lang="fr-FR" dirty="0"/>
          </a:p>
        </p:txBody>
      </p:sp>
      <p:sp>
        <p:nvSpPr>
          <p:cNvPr id="6" name="Espace réservé du contenu 5"/>
          <p:cNvSpPr>
            <a:spLocks noGrp="1"/>
          </p:cNvSpPr>
          <p:nvPr>
            <p:ph sz="quarter" idx="1"/>
          </p:nvPr>
        </p:nvSpPr>
        <p:spPr/>
        <p:txBody>
          <a:bodyPr/>
          <a:lstStyle/>
          <a:p>
            <a:r>
              <a:rPr lang="fr-FR" b="1" dirty="0" err="1" smtClean="0"/>
              <a:t>width</a:t>
            </a:r>
            <a:endParaRPr lang="fr-FR" b="1" dirty="0" smtClean="0"/>
          </a:p>
          <a:p>
            <a:pPr>
              <a:buNone/>
            </a:pPr>
            <a:r>
              <a:rPr lang="fr-FR" dirty="0" smtClean="0"/>
              <a:t>détermine la longueur d'un élément de texte ou d'une image</a:t>
            </a:r>
          </a:p>
          <a:p>
            <a:pPr>
              <a:buNone/>
            </a:pPr>
            <a:r>
              <a:rPr lang="fr-FR" dirty="0" smtClean="0"/>
              <a:t>12 en points (pt), </a:t>
            </a:r>
            <a:r>
              <a:rPr lang="fr-FR" dirty="0" err="1" smtClean="0"/>
              <a:t>inches</a:t>
            </a:r>
            <a:r>
              <a:rPr lang="fr-FR" dirty="0" smtClean="0"/>
              <a:t> (in), centimètres (cm), pixels (px)</a:t>
            </a:r>
          </a:p>
          <a:p>
            <a:pPr>
              <a:buNone/>
            </a:pPr>
            <a:r>
              <a:rPr lang="fr-FR" dirty="0" smtClean="0"/>
              <a:t>ou pourcentage (%)</a:t>
            </a:r>
          </a:p>
          <a:p>
            <a:r>
              <a:rPr lang="fr-FR" dirty="0" smtClean="0"/>
              <a:t>Exemple:</a:t>
            </a:r>
          </a:p>
          <a:p>
            <a:pPr>
              <a:buNone/>
            </a:pPr>
            <a:r>
              <a:rPr lang="fr-FR" dirty="0" smtClean="0"/>
              <a:t>H1 </a:t>
            </a:r>
          </a:p>
          <a:p>
            <a:pPr>
              <a:buNone/>
            </a:pPr>
            <a:r>
              <a:rPr lang="fr-FR" dirty="0" smtClean="0"/>
              <a:t>{</a:t>
            </a:r>
          </a:p>
          <a:p>
            <a:pPr>
              <a:buNone/>
            </a:pPr>
            <a:r>
              <a:rPr lang="fr-FR" dirty="0" err="1" smtClean="0"/>
              <a:t>width</a:t>
            </a:r>
            <a:r>
              <a:rPr lang="fr-FR" dirty="0" smtClean="0"/>
              <a:t>: 200px</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Html langage de balisage</a:t>
            </a:r>
            <a:endParaRPr lang="fr-FR" dirty="0"/>
          </a:p>
        </p:txBody>
      </p:sp>
      <p:sp>
        <p:nvSpPr>
          <p:cNvPr id="3" name="Espace réservé du contenu 2"/>
          <p:cNvSpPr>
            <a:spLocks noGrp="1"/>
          </p:cNvSpPr>
          <p:nvPr>
            <p:ph sz="quarter" idx="1"/>
          </p:nvPr>
        </p:nvSpPr>
        <p:spPr/>
        <p:txBody>
          <a:bodyPr>
            <a:normAutofit/>
          </a:bodyPr>
          <a:lstStyle/>
          <a:p>
            <a:r>
              <a:rPr lang="fr-FR" dirty="0" smtClean="0"/>
              <a:t>On distingue 2 types  de balises</a:t>
            </a:r>
          </a:p>
          <a:p>
            <a:pPr lvl="1"/>
            <a:r>
              <a:rPr lang="fr-FR" b="1" i="1" dirty="0" smtClean="0"/>
              <a:t>Les balises en paires:</a:t>
            </a:r>
            <a:r>
              <a:rPr lang="fr-FR" dirty="0" smtClean="0"/>
              <a:t> Elles s'ouvrent, contiennent du texte, et se ferment plus loin. Voici à quoi elles ressemblent :</a:t>
            </a:r>
          </a:p>
          <a:p>
            <a:pPr lvl="1">
              <a:buNone/>
            </a:pPr>
            <a:r>
              <a:rPr lang="fr-FR" b="1" dirty="0" smtClean="0"/>
              <a:t>&lt;titre&gt;</a:t>
            </a:r>
            <a:r>
              <a:rPr lang="fr-FR" dirty="0" smtClean="0"/>
              <a:t>Ceci est un titre</a:t>
            </a:r>
            <a:r>
              <a:rPr lang="fr-FR" b="1" dirty="0" smtClean="0"/>
              <a:t>&lt;/titre&gt;</a:t>
            </a:r>
          </a:p>
          <a:p>
            <a:pPr lvl="1"/>
            <a:r>
              <a:rPr lang="fr-FR" b="1" i="1" dirty="0" smtClean="0"/>
              <a:t>Les balises orphelines: </a:t>
            </a:r>
            <a:r>
              <a:rPr lang="fr-FR" dirty="0" smtClean="0"/>
              <a:t>Ce sont des balises qui servent le plus souvent à insérer un élément à un endroit précis (par exemple une image). Il n'est pas nécessaire de délimiter le début et la fin de l'image, on veut juste dire à l'ordinateur « Insère une image ici ».</a:t>
            </a:r>
            <a:br>
              <a:rPr lang="fr-FR" dirty="0" smtClean="0"/>
            </a:br>
            <a:r>
              <a:rPr lang="fr-FR" dirty="0" smtClean="0"/>
              <a:t>Une balise orpheline s'écrit comme ceci :</a:t>
            </a:r>
          </a:p>
          <a:p>
            <a:pPr lvl="1">
              <a:buNone/>
            </a:pPr>
            <a:r>
              <a:rPr lang="fr-FR" b="1" dirty="0" smtClean="0"/>
              <a:t>&lt;image</a:t>
            </a:r>
            <a:r>
              <a:rPr lang="fr-FR" dirty="0" smtClean="0"/>
              <a:t> </a:t>
            </a:r>
            <a:r>
              <a:rPr lang="fr-FR" b="1" dirty="0" smtClean="0"/>
              <a:t>/&gt;</a:t>
            </a:r>
            <a:endParaRPr lang="fr-FR" dirty="0" smtClean="0"/>
          </a:p>
          <a:p>
            <a:pPr lvl="1"/>
            <a:endParaRPr lang="fr-FR" dirty="0" smtClean="0"/>
          </a:p>
          <a:p>
            <a:endParaRPr lang="fr-FR" dirty="0"/>
          </a:p>
        </p:txBody>
      </p:sp>
      <p:sp>
        <p:nvSpPr>
          <p:cNvPr id="4" name="Espace réservé de la date 3"/>
          <p:cNvSpPr>
            <a:spLocks noGrp="1"/>
          </p:cNvSpPr>
          <p:nvPr>
            <p:ph type="dt" sz="half" idx="10"/>
          </p:nvPr>
        </p:nvSpPr>
        <p:spPr/>
        <p:txBody>
          <a:bodyPr/>
          <a:lstStyle/>
          <a:p>
            <a:fld id="{4D822842-D362-42DE-B29D-F7D071915F7C}"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a:t>
            </a:fld>
            <a:endParaRPr lang="fr-F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130</a:t>
            </a:fld>
            <a:endParaRPr lang="fr-FR" dirty="0"/>
          </a:p>
        </p:txBody>
      </p:sp>
      <p:sp>
        <p:nvSpPr>
          <p:cNvPr id="6" name="Espace réservé du contenu 5"/>
          <p:cNvSpPr>
            <a:spLocks noGrp="1"/>
          </p:cNvSpPr>
          <p:nvPr>
            <p:ph sz="quarter" idx="1"/>
          </p:nvPr>
        </p:nvSpPr>
        <p:spPr/>
        <p:txBody>
          <a:bodyPr/>
          <a:lstStyle/>
          <a:p>
            <a:r>
              <a:rPr lang="fr-FR" b="1" dirty="0" err="1" smtClean="0"/>
              <a:t>height</a:t>
            </a:r>
            <a:endParaRPr lang="fr-FR" b="1" dirty="0" smtClean="0"/>
          </a:p>
          <a:p>
            <a:pPr>
              <a:buNone/>
            </a:pPr>
            <a:r>
              <a:rPr lang="fr-FR" dirty="0" smtClean="0"/>
              <a:t>détermine la hauteur d'un élément de texte ou d'une image</a:t>
            </a:r>
          </a:p>
          <a:p>
            <a:pPr>
              <a:buNone/>
            </a:pPr>
            <a:r>
              <a:rPr lang="fr-FR" dirty="0" smtClean="0"/>
              <a:t>en points (pt), </a:t>
            </a:r>
            <a:r>
              <a:rPr lang="fr-FR" dirty="0" err="1" smtClean="0"/>
              <a:t>inches</a:t>
            </a:r>
            <a:r>
              <a:rPr lang="fr-FR" dirty="0" smtClean="0"/>
              <a:t> (in), centimètres (cm), pixels (px)</a:t>
            </a:r>
          </a:p>
          <a:p>
            <a:pPr>
              <a:buNone/>
            </a:pPr>
            <a:r>
              <a:rPr lang="fr-FR" dirty="0" smtClean="0"/>
              <a:t>ou pourcentage (%)</a:t>
            </a:r>
          </a:p>
          <a:p>
            <a:r>
              <a:rPr lang="fr-FR" dirty="0" smtClean="0"/>
              <a:t>Exemple:</a:t>
            </a:r>
          </a:p>
          <a:p>
            <a:pPr>
              <a:buNone/>
            </a:pPr>
            <a:r>
              <a:rPr lang="fr-FR" dirty="0" smtClean="0"/>
              <a:t>H1</a:t>
            </a:r>
          </a:p>
          <a:p>
            <a:pPr>
              <a:buNone/>
            </a:pPr>
            <a:r>
              <a:rPr lang="fr-FR" dirty="0" smtClean="0"/>
              <a:t> {</a:t>
            </a:r>
          </a:p>
          <a:p>
            <a:pPr>
              <a:buNone/>
            </a:pPr>
            <a:r>
              <a:rPr lang="fr-FR" dirty="0" err="1" smtClean="0"/>
              <a:t>height</a:t>
            </a:r>
            <a:r>
              <a:rPr lang="fr-FR" dirty="0" smtClean="0"/>
              <a:t>: 100px</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131</a:t>
            </a:fld>
            <a:endParaRPr lang="fr-FR" dirty="0"/>
          </a:p>
        </p:txBody>
      </p:sp>
      <p:sp>
        <p:nvSpPr>
          <p:cNvPr id="6" name="Espace réservé du contenu 5"/>
          <p:cNvSpPr>
            <a:spLocks noGrp="1"/>
          </p:cNvSpPr>
          <p:nvPr>
            <p:ph sz="quarter" idx="1"/>
          </p:nvPr>
        </p:nvSpPr>
        <p:spPr/>
        <p:txBody>
          <a:bodyPr/>
          <a:lstStyle/>
          <a:p>
            <a:r>
              <a:rPr lang="fr-FR" b="1" dirty="0" smtClean="0"/>
              <a:t>white-</a:t>
            </a:r>
            <a:r>
              <a:rPr lang="fr-FR" b="1" dirty="0" err="1" smtClean="0"/>
              <a:t>space</a:t>
            </a:r>
            <a:endParaRPr lang="fr-FR" b="1" dirty="0" smtClean="0"/>
          </a:p>
          <a:p>
            <a:pPr>
              <a:buNone/>
            </a:pPr>
            <a:r>
              <a:rPr lang="fr-FR" dirty="0" smtClean="0"/>
              <a:t>espace ou blanc</a:t>
            </a:r>
          </a:p>
          <a:p>
            <a:pPr>
              <a:buNone/>
            </a:pPr>
            <a:r>
              <a:rPr lang="fr-FR" dirty="0" smtClean="0"/>
              <a:t>normal ou </a:t>
            </a:r>
            <a:r>
              <a:rPr lang="fr-FR" dirty="0" err="1" smtClean="0"/>
              <a:t>pre</a:t>
            </a:r>
            <a:r>
              <a:rPr lang="fr-FR" dirty="0" smtClean="0"/>
              <a:t> ou </a:t>
            </a:r>
            <a:r>
              <a:rPr lang="fr-FR" dirty="0" err="1" smtClean="0"/>
              <a:t>nowrap</a:t>
            </a:r>
            <a:endParaRPr lang="fr-FR" dirty="0" smtClean="0"/>
          </a:p>
          <a:p>
            <a:r>
              <a:rPr lang="fr-FR" dirty="0" smtClean="0"/>
              <a:t>Exemple:</a:t>
            </a:r>
          </a:p>
          <a:p>
            <a:pPr>
              <a:buNone/>
            </a:pPr>
            <a:r>
              <a:rPr lang="fr-FR" dirty="0" smtClean="0"/>
              <a:t>PRE </a:t>
            </a:r>
          </a:p>
          <a:p>
            <a:pPr>
              <a:buNone/>
            </a:pPr>
            <a:r>
              <a:rPr lang="fr-FR" dirty="0" smtClean="0"/>
              <a:t>{</a:t>
            </a:r>
          </a:p>
          <a:p>
            <a:pPr>
              <a:buNone/>
            </a:pPr>
            <a:r>
              <a:rPr lang="fr-FR" dirty="0" smtClean="0"/>
              <a:t>white-</a:t>
            </a:r>
            <a:r>
              <a:rPr lang="fr-FR" dirty="0" err="1" smtClean="0"/>
              <a:t>space</a:t>
            </a:r>
            <a:r>
              <a:rPr lang="fr-FR" dirty="0" smtClean="0"/>
              <a:t>: </a:t>
            </a:r>
            <a:r>
              <a:rPr lang="fr-FR" dirty="0" err="1" smtClean="0"/>
              <a:t>pre</a:t>
            </a:r>
            <a:endParaRPr lang="fr-FR" dirty="0" smtClean="0"/>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132</a:t>
            </a:fld>
            <a:endParaRPr lang="fr-FR" dirty="0"/>
          </a:p>
        </p:txBody>
      </p:sp>
      <p:sp>
        <p:nvSpPr>
          <p:cNvPr id="6" name="Espace réservé du contenu 5"/>
          <p:cNvSpPr>
            <a:spLocks noGrp="1"/>
          </p:cNvSpPr>
          <p:nvPr>
            <p:ph sz="quarter" idx="1"/>
          </p:nvPr>
        </p:nvSpPr>
        <p:spPr/>
        <p:txBody>
          <a:bodyPr/>
          <a:lstStyle/>
          <a:p>
            <a:r>
              <a:rPr lang="fr-FR" b="1" dirty="0" smtClean="0"/>
              <a:t>background-</a:t>
            </a:r>
            <a:r>
              <a:rPr lang="fr-FR" b="1" dirty="0" err="1" smtClean="0"/>
              <a:t>color</a:t>
            </a:r>
            <a:endParaRPr lang="fr-FR" b="1" dirty="0" smtClean="0"/>
          </a:p>
          <a:p>
            <a:pPr>
              <a:buNone/>
            </a:pPr>
            <a:r>
              <a:rPr lang="fr-FR" dirty="0" smtClean="0"/>
              <a:t>définit la couleur de l'arrière-plan</a:t>
            </a:r>
          </a:p>
          <a:p>
            <a:pPr>
              <a:buNone/>
            </a:pPr>
            <a:r>
              <a:rPr lang="fr-FR" dirty="0" smtClean="0"/>
              <a:t>couleur (par exemple en hexadécimal) ou transparent</a:t>
            </a:r>
          </a:p>
          <a:p>
            <a:r>
              <a:rPr lang="fr-FR" dirty="0" smtClean="0"/>
              <a:t>Exemple:</a:t>
            </a:r>
          </a:p>
          <a:p>
            <a:pPr>
              <a:buNone/>
            </a:pPr>
            <a:r>
              <a:rPr lang="fr-FR" dirty="0" smtClean="0"/>
              <a:t>H1</a:t>
            </a:r>
          </a:p>
          <a:p>
            <a:pPr>
              <a:buNone/>
            </a:pPr>
            <a:r>
              <a:rPr lang="fr-FR" dirty="0" smtClean="0"/>
              <a:t> {</a:t>
            </a:r>
          </a:p>
          <a:p>
            <a:pPr>
              <a:buNone/>
            </a:pPr>
            <a:r>
              <a:rPr lang="fr-FR" dirty="0" smtClean="0"/>
              <a:t>background-</a:t>
            </a:r>
            <a:r>
              <a:rPr lang="fr-FR" dirty="0" err="1" smtClean="0"/>
              <a:t>color</a:t>
            </a:r>
            <a:r>
              <a:rPr lang="fr-FR" dirty="0" smtClean="0"/>
              <a:t>: #000000</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133</a:t>
            </a:fld>
            <a:endParaRPr lang="fr-FR" dirty="0"/>
          </a:p>
        </p:txBody>
      </p:sp>
      <p:sp>
        <p:nvSpPr>
          <p:cNvPr id="6" name="Espace réservé du contenu 5"/>
          <p:cNvSpPr>
            <a:spLocks noGrp="1"/>
          </p:cNvSpPr>
          <p:nvPr>
            <p:ph sz="quarter" idx="1"/>
          </p:nvPr>
        </p:nvSpPr>
        <p:spPr/>
        <p:txBody>
          <a:bodyPr/>
          <a:lstStyle/>
          <a:p>
            <a:r>
              <a:rPr lang="fr-FR" b="1" dirty="0" smtClean="0"/>
              <a:t>background-image</a:t>
            </a:r>
          </a:p>
          <a:p>
            <a:pPr>
              <a:buNone/>
            </a:pPr>
            <a:r>
              <a:rPr lang="fr-FR" dirty="0" smtClean="0"/>
              <a:t>définit l'image de l'arrière-plan</a:t>
            </a:r>
          </a:p>
          <a:p>
            <a:pPr>
              <a:buNone/>
            </a:pPr>
            <a:r>
              <a:rPr lang="fr-FR" dirty="0" smtClean="0"/>
              <a:t>URL de l'image</a:t>
            </a:r>
          </a:p>
          <a:p>
            <a:r>
              <a:rPr lang="fr-FR" dirty="0" smtClean="0"/>
              <a:t>Exemple:</a:t>
            </a:r>
          </a:p>
          <a:p>
            <a:pPr>
              <a:buNone/>
            </a:pPr>
            <a:r>
              <a:rPr lang="fr-FR" dirty="0" smtClean="0"/>
              <a:t>BODY </a:t>
            </a:r>
          </a:p>
          <a:p>
            <a:pPr>
              <a:buNone/>
            </a:pPr>
            <a:r>
              <a:rPr lang="fr-FR" dirty="0" smtClean="0"/>
              <a:t>{</a:t>
            </a:r>
          </a:p>
          <a:p>
            <a:pPr>
              <a:buNone/>
            </a:pPr>
            <a:r>
              <a:rPr lang="fr-FR" dirty="0" smtClean="0"/>
              <a:t>background-image: image.gif</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134</a:t>
            </a:fld>
            <a:endParaRPr lang="fr-FR" dirty="0"/>
          </a:p>
        </p:txBody>
      </p:sp>
      <p:sp>
        <p:nvSpPr>
          <p:cNvPr id="6" name="Espace réservé du contenu 5"/>
          <p:cNvSpPr>
            <a:spLocks noGrp="1"/>
          </p:cNvSpPr>
          <p:nvPr>
            <p:ph sz="quarter" idx="1"/>
          </p:nvPr>
        </p:nvSpPr>
        <p:spPr/>
        <p:txBody>
          <a:bodyPr>
            <a:normAutofit lnSpcReduction="10000"/>
          </a:bodyPr>
          <a:lstStyle/>
          <a:p>
            <a:r>
              <a:rPr lang="fr-FR" b="1" dirty="0" smtClean="0"/>
              <a:t>background-</a:t>
            </a:r>
            <a:r>
              <a:rPr lang="fr-FR" b="1" dirty="0" err="1" smtClean="0"/>
              <a:t>repeat</a:t>
            </a:r>
            <a:endParaRPr lang="fr-FR" b="1" dirty="0" smtClean="0"/>
          </a:p>
          <a:p>
            <a:pPr>
              <a:buNone/>
            </a:pPr>
            <a:r>
              <a:rPr lang="fr-FR" dirty="0" smtClean="0"/>
              <a:t>définit la façon de répéter l'image d'arrière-plan </a:t>
            </a:r>
            <a:r>
              <a:rPr lang="fr-FR" dirty="0" err="1" smtClean="0"/>
              <a:t>repeat</a:t>
            </a:r>
            <a:r>
              <a:rPr lang="fr-FR" dirty="0" smtClean="0"/>
              <a:t> ou no-</a:t>
            </a:r>
            <a:r>
              <a:rPr lang="fr-FR" dirty="0" err="1" smtClean="0"/>
              <a:t>repeat</a:t>
            </a:r>
            <a:r>
              <a:rPr lang="fr-FR" dirty="0" smtClean="0"/>
              <a:t> ou </a:t>
            </a:r>
            <a:r>
              <a:rPr lang="fr-FR" dirty="0" err="1" smtClean="0"/>
              <a:t>repeat</a:t>
            </a:r>
            <a:r>
              <a:rPr lang="fr-FR" dirty="0" smtClean="0"/>
              <a:t>-x (x = nombre de répétitions horizontales) ou </a:t>
            </a:r>
            <a:r>
              <a:rPr lang="fr-FR" dirty="0" err="1" smtClean="0"/>
              <a:t>repeat</a:t>
            </a:r>
            <a:r>
              <a:rPr lang="fr-FR" dirty="0" smtClean="0"/>
              <a:t>-y (y = nombre de répétitions verticales</a:t>
            </a:r>
          </a:p>
          <a:p>
            <a:r>
              <a:rPr lang="fr-FR" dirty="0" smtClean="0"/>
              <a:t>Exemple:</a:t>
            </a:r>
          </a:p>
          <a:p>
            <a:pPr>
              <a:buNone/>
            </a:pPr>
            <a:r>
              <a:rPr lang="en-US" dirty="0" smtClean="0"/>
              <a:t>P </a:t>
            </a:r>
          </a:p>
          <a:p>
            <a:pPr>
              <a:buNone/>
            </a:pPr>
            <a:r>
              <a:rPr lang="en-US" dirty="0" smtClean="0"/>
              <a:t>{</a:t>
            </a:r>
          </a:p>
          <a:p>
            <a:pPr>
              <a:buNone/>
            </a:pPr>
            <a:r>
              <a:rPr lang="en-US" dirty="0" smtClean="0"/>
              <a:t>background-image: image.gif;</a:t>
            </a:r>
          </a:p>
          <a:p>
            <a:pPr>
              <a:buNone/>
            </a:pPr>
            <a:r>
              <a:rPr lang="en-US" dirty="0" smtClean="0"/>
              <a:t> background-repeat: repeat-4</a:t>
            </a:r>
          </a:p>
          <a:p>
            <a:pPr>
              <a:buNone/>
            </a:pPr>
            <a:r>
              <a:rPr lang="en-US" dirty="0" smtClean="0"/>
              <a:t>}</a:t>
            </a:r>
            <a:endParaRPr lang="fr-FR"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135</a:t>
            </a:fld>
            <a:endParaRPr lang="fr-FR" dirty="0"/>
          </a:p>
        </p:txBody>
      </p:sp>
      <p:sp>
        <p:nvSpPr>
          <p:cNvPr id="6" name="Espace réservé du contenu 5"/>
          <p:cNvSpPr>
            <a:spLocks noGrp="1"/>
          </p:cNvSpPr>
          <p:nvPr>
            <p:ph sz="quarter" idx="1"/>
          </p:nvPr>
        </p:nvSpPr>
        <p:spPr/>
        <p:txBody>
          <a:bodyPr/>
          <a:lstStyle/>
          <a:p>
            <a:r>
              <a:rPr lang="fr-FR" b="1" dirty="0" smtClean="0"/>
              <a:t>background-</a:t>
            </a:r>
            <a:r>
              <a:rPr lang="fr-FR" b="1" dirty="0" err="1" smtClean="0"/>
              <a:t>attachment</a:t>
            </a:r>
            <a:endParaRPr lang="fr-FR" b="1" dirty="0" smtClean="0"/>
          </a:p>
          <a:p>
            <a:pPr>
              <a:buNone/>
            </a:pPr>
            <a:r>
              <a:rPr lang="fr-FR" dirty="0" smtClean="0"/>
              <a:t>spécifie si l'image d'arrière-plan reste fixe avec les déplacements de l'écran scroll ou </a:t>
            </a:r>
            <a:r>
              <a:rPr lang="fr-FR" dirty="0" err="1" smtClean="0"/>
              <a:t>fixed</a:t>
            </a:r>
            <a:r>
              <a:rPr lang="fr-FR" dirty="0" smtClean="0"/>
              <a:t>*</a:t>
            </a:r>
          </a:p>
          <a:p>
            <a:r>
              <a:rPr lang="fr-FR" dirty="0" smtClean="0"/>
              <a:t>Exemple:</a:t>
            </a:r>
          </a:p>
          <a:p>
            <a:pPr>
              <a:buNone/>
            </a:pPr>
            <a:r>
              <a:rPr lang="en-US" dirty="0" smtClean="0"/>
              <a:t>BODY</a:t>
            </a:r>
          </a:p>
          <a:p>
            <a:pPr>
              <a:buNone/>
            </a:pPr>
            <a:r>
              <a:rPr lang="en-US" dirty="0" smtClean="0"/>
              <a:t> {</a:t>
            </a:r>
          </a:p>
          <a:p>
            <a:pPr>
              <a:buNone/>
            </a:pPr>
            <a:r>
              <a:rPr lang="en-US" dirty="0" smtClean="0"/>
              <a:t>background-image: image.gif; </a:t>
            </a:r>
          </a:p>
          <a:p>
            <a:pPr>
              <a:buNone/>
            </a:pPr>
            <a:r>
              <a:rPr lang="en-US" dirty="0" smtClean="0"/>
              <a:t>background-</a:t>
            </a:r>
            <a:r>
              <a:rPr lang="en-US" dirty="0" err="1" smtClean="0"/>
              <a:t>attachement</a:t>
            </a:r>
            <a:r>
              <a:rPr lang="en-US" dirty="0" smtClean="0"/>
              <a:t>: fixed</a:t>
            </a:r>
          </a:p>
          <a:p>
            <a:pPr>
              <a:buNone/>
            </a:pPr>
            <a:r>
              <a:rPr lang="en-US" dirty="0" smtClean="0"/>
              <a:t>}</a:t>
            </a:r>
            <a:endParaRPr lang="fr-FR"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136</a:t>
            </a:fld>
            <a:endParaRPr lang="fr-FR" dirty="0"/>
          </a:p>
        </p:txBody>
      </p:sp>
      <p:sp>
        <p:nvSpPr>
          <p:cNvPr id="6" name="Espace réservé du contenu 5"/>
          <p:cNvSpPr>
            <a:spLocks noGrp="1"/>
          </p:cNvSpPr>
          <p:nvPr>
            <p:ph sz="quarter" idx="1"/>
          </p:nvPr>
        </p:nvSpPr>
        <p:spPr/>
        <p:txBody>
          <a:bodyPr>
            <a:normAutofit fontScale="85000" lnSpcReduction="20000"/>
          </a:bodyPr>
          <a:lstStyle/>
          <a:p>
            <a:r>
              <a:rPr lang="fr-FR" b="1" dirty="0" smtClean="0"/>
              <a:t>background-position</a:t>
            </a:r>
          </a:p>
          <a:p>
            <a:pPr>
              <a:buNone/>
            </a:pPr>
            <a:r>
              <a:rPr lang="fr-FR" dirty="0" smtClean="0"/>
              <a:t>spécifie la position de l'image d'arrière-plan par rapport au coin supérieur gauche de la fenêtre</a:t>
            </a:r>
          </a:p>
          <a:p>
            <a:pPr lvl="1"/>
            <a:r>
              <a:rPr lang="fr-FR" dirty="0" smtClean="0"/>
              <a:t>{1, 2}</a:t>
            </a:r>
          </a:p>
          <a:p>
            <a:pPr lvl="1"/>
            <a:r>
              <a:rPr lang="fr-FR" dirty="0" smtClean="0"/>
              <a:t>{top ou center ou </a:t>
            </a:r>
            <a:r>
              <a:rPr lang="fr-FR" dirty="0" err="1" smtClean="0"/>
              <a:t>bottom</a:t>
            </a:r>
            <a:r>
              <a:rPr lang="fr-FR" dirty="0" smtClean="0"/>
              <a:t> , </a:t>
            </a:r>
            <a:r>
              <a:rPr lang="fr-FR" dirty="0" err="1" smtClean="0"/>
              <a:t>left</a:t>
            </a:r>
            <a:r>
              <a:rPr lang="fr-FR" dirty="0" smtClean="0"/>
              <a:t> ou center ou right}</a:t>
            </a:r>
          </a:p>
          <a:p>
            <a:pPr lvl="1"/>
            <a:r>
              <a:rPr lang="fr-FR" dirty="0" smtClean="0"/>
              <a:t>ou en points (pt), </a:t>
            </a:r>
            <a:r>
              <a:rPr lang="fr-FR" dirty="0" err="1" smtClean="0"/>
              <a:t>inches</a:t>
            </a:r>
            <a:r>
              <a:rPr lang="fr-FR" dirty="0" smtClean="0"/>
              <a:t> (in), centimètres (cm), pixels (px)</a:t>
            </a:r>
          </a:p>
          <a:p>
            <a:pPr lvl="1"/>
            <a:r>
              <a:rPr lang="fr-FR" dirty="0" smtClean="0"/>
              <a:t>ou pourcentage (%)</a:t>
            </a:r>
          </a:p>
          <a:p>
            <a:r>
              <a:rPr lang="fr-FR" dirty="0" smtClean="0"/>
              <a:t>Exemple:</a:t>
            </a:r>
          </a:p>
          <a:p>
            <a:pPr>
              <a:buNone/>
            </a:pPr>
            <a:r>
              <a:rPr lang="en-US" dirty="0" smtClean="0"/>
              <a:t>BODY </a:t>
            </a:r>
          </a:p>
          <a:p>
            <a:pPr>
              <a:buNone/>
            </a:pPr>
            <a:r>
              <a:rPr lang="en-US" dirty="0" smtClean="0"/>
              <a:t>{</a:t>
            </a:r>
          </a:p>
          <a:p>
            <a:pPr>
              <a:buNone/>
            </a:pPr>
            <a:r>
              <a:rPr lang="en-US" dirty="0" smtClean="0"/>
              <a:t>background-image: img.gif; </a:t>
            </a:r>
          </a:p>
          <a:p>
            <a:pPr>
              <a:buNone/>
            </a:pPr>
            <a:r>
              <a:rPr lang="en-US" dirty="0" smtClean="0"/>
              <a:t>background-position: right top</a:t>
            </a:r>
          </a:p>
          <a:p>
            <a:pPr>
              <a:buNone/>
            </a:pPr>
            <a:r>
              <a:rPr lang="en-US" dirty="0" smtClean="0"/>
              <a:t>}</a:t>
            </a:r>
            <a:endParaRPr lang="fr-FR"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137</a:t>
            </a:fld>
            <a:endParaRPr lang="fr-FR" dirty="0"/>
          </a:p>
        </p:txBody>
      </p:sp>
      <p:sp>
        <p:nvSpPr>
          <p:cNvPr id="6" name="Espace réservé du contenu 5"/>
          <p:cNvSpPr>
            <a:spLocks noGrp="1"/>
          </p:cNvSpPr>
          <p:nvPr>
            <p:ph sz="quarter" idx="1"/>
          </p:nvPr>
        </p:nvSpPr>
        <p:spPr/>
        <p:txBody>
          <a:bodyPr/>
          <a:lstStyle/>
          <a:p>
            <a:r>
              <a:rPr lang="fr-FR" b="1" dirty="0" err="1" smtClean="0"/>
              <a:t>margin</a:t>
            </a:r>
            <a:r>
              <a:rPr lang="fr-FR" b="1" dirty="0" smtClean="0"/>
              <a:t>-top</a:t>
            </a:r>
          </a:p>
          <a:p>
            <a:pPr>
              <a:buNone/>
            </a:pPr>
            <a:r>
              <a:rPr lang="fr-FR" dirty="0" smtClean="0"/>
              <a:t>détermine la valeur de la marge supérieure</a:t>
            </a:r>
          </a:p>
          <a:p>
            <a:pPr>
              <a:buNone/>
            </a:pPr>
            <a:r>
              <a:rPr lang="fr-FR" dirty="0" smtClean="0"/>
              <a:t>en unité de longueur ou auto</a:t>
            </a:r>
          </a:p>
          <a:p>
            <a:r>
              <a:rPr lang="fr-FR" dirty="0" smtClean="0"/>
              <a:t>Exemple:</a:t>
            </a:r>
          </a:p>
          <a:p>
            <a:pPr>
              <a:buNone/>
            </a:pPr>
            <a:r>
              <a:rPr lang="fr-FR" dirty="0" smtClean="0"/>
              <a:t>{ </a:t>
            </a:r>
            <a:r>
              <a:rPr lang="fr-FR" dirty="0" err="1" smtClean="0"/>
              <a:t>margin</a:t>
            </a:r>
            <a:r>
              <a:rPr lang="fr-FR" dirty="0" smtClean="0"/>
              <a:t>-top: 5px }</a:t>
            </a:r>
            <a:endParaRPr lang="fr-FR"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138</a:t>
            </a:fld>
            <a:endParaRPr lang="fr-FR" dirty="0"/>
          </a:p>
        </p:txBody>
      </p:sp>
      <p:sp>
        <p:nvSpPr>
          <p:cNvPr id="6" name="Espace réservé du contenu 5"/>
          <p:cNvSpPr>
            <a:spLocks noGrp="1"/>
          </p:cNvSpPr>
          <p:nvPr>
            <p:ph sz="quarter" idx="1"/>
          </p:nvPr>
        </p:nvSpPr>
        <p:spPr/>
        <p:txBody>
          <a:bodyPr/>
          <a:lstStyle/>
          <a:p>
            <a:r>
              <a:rPr lang="fr-FR" b="1" dirty="0" err="1" smtClean="0"/>
              <a:t>margin</a:t>
            </a:r>
            <a:r>
              <a:rPr lang="fr-FR" b="1" dirty="0" smtClean="0"/>
              <a:t>-right</a:t>
            </a:r>
          </a:p>
          <a:p>
            <a:pPr>
              <a:buNone/>
            </a:pPr>
            <a:r>
              <a:rPr lang="fr-FR" dirty="0" smtClean="0"/>
              <a:t>détermine la valeur de la marge droite</a:t>
            </a:r>
          </a:p>
          <a:p>
            <a:pPr>
              <a:buNone/>
            </a:pPr>
            <a:r>
              <a:rPr lang="fr-FR" dirty="0" smtClean="0"/>
              <a:t>en unité de longueur ou auto</a:t>
            </a:r>
          </a:p>
          <a:p>
            <a:r>
              <a:rPr lang="fr-FR" dirty="0" smtClean="0"/>
              <a:t>Exemple:</a:t>
            </a:r>
          </a:p>
          <a:p>
            <a:pPr>
              <a:buNone/>
            </a:pPr>
            <a:r>
              <a:rPr lang="fr-FR" dirty="0" smtClean="0"/>
              <a:t>{ </a:t>
            </a:r>
            <a:r>
              <a:rPr lang="fr-FR" dirty="0" err="1" smtClean="0"/>
              <a:t>margin</a:t>
            </a:r>
            <a:r>
              <a:rPr lang="fr-FR" dirty="0" smtClean="0"/>
              <a:t>-right: 5px }</a:t>
            </a:r>
            <a:endParaRPr lang="fr-FR"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139</a:t>
            </a:fld>
            <a:endParaRPr lang="fr-FR" dirty="0"/>
          </a:p>
        </p:txBody>
      </p:sp>
      <p:sp>
        <p:nvSpPr>
          <p:cNvPr id="6" name="Espace réservé du contenu 5"/>
          <p:cNvSpPr>
            <a:spLocks noGrp="1"/>
          </p:cNvSpPr>
          <p:nvPr>
            <p:ph sz="quarter" idx="1"/>
          </p:nvPr>
        </p:nvSpPr>
        <p:spPr/>
        <p:txBody>
          <a:bodyPr/>
          <a:lstStyle/>
          <a:p>
            <a:r>
              <a:rPr lang="fr-FR" b="1" dirty="0" err="1" smtClean="0"/>
              <a:t>margin</a:t>
            </a:r>
            <a:r>
              <a:rPr lang="fr-FR" b="1" dirty="0" smtClean="0"/>
              <a:t>-</a:t>
            </a:r>
            <a:r>
              <a:rPr lang="fr-FR" b="1" dirty="0" err="1" smtClean="0"/>
              <a:t>bottom</a:t>
            </a:r>
            <a:endParaRPr lang="fr-FR" b="1" dirty="0" smtClean="0"/>
          </a:p>
          <a:p>
            <a:pPr>
              <a:buNone/>
            </a:pPr>
            <a:r>
              <a:rPr lang="fr-FR" dirty="0" smtClean="0"/>
              <a:t>détermine la valeur de la marge inférieure en unité de longueur ou auto</a:t>
            </a:r>
          </a:p>
          <a:p>
            <a:r>
              <a:rPr lang="fr-FR" dirty="0" smtClean="0"/>
              <a:t>Exemple:</a:t>
            </a:r>
          </a:p>
          <a:p>
            <a:pPr>
              <a:buNone/>
            </a:pPr>
            <a:r>
              <a:rPr lang="fr-FR" dirty="0" smtClean="0"/>
              <a:t>{ </a:t>
            </a:r>
            <a:r>
              <a:rPr lang="fr-FR" dirty="0" err="1" smtClean="0"/>
              <a:t>margin</a:t>
            </a:r>
            <a:r>
              <a:rPr lang="fr-FR" dirty="0" smtClean="0"/>
              <a:t>-</a:t>
            </a:r>
            <a:r>
              <a:rPr lang="fr-FR" dirty="0" err="1" smtClean="0"/>
              <a:t>bottom</a:t>
            </a:r>
            <a:r>
              <a:rPr lang="fr-FR" dirty="0" smtClean="0"/>
              <a:t>: 5px }</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Html langage de balisage</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Les caractéristiques de chaque élément peuvent être précisées par des informations complémentaires que l’on désigne en tant qu’attributs de l’élément. Il peut s’agir par exemple de la définition de la largeur, de la hauteur ou de l’adresse du contenu</a:t>
            </a:r>
          </a:p>
          <a:p>
            <a:r>
              <a:rPr lang="fr-FR" dirty="0" smtClean="0"/>
              <a:t>Les attributs d’un élément sont toujours définis dans la balise d’ouverture et doivent être séparés les uns des autres par au moins un espace typographique. </a:t>
            </a:r>
          </a:p>
          <a:p>
            <a:r>
              <a:rPr lang="fr-FR" dirty="0" smtClean="0"/>
              <a:t>La syntaxe conforme d’un élément ayant des attributs est donc la suivante :</a:t>
            </a:r>
          </a:p>
          <a:p>
            <a:r>
              <a:rPr lang="fr-FR" dirty="0" smtClean="0"/>
              <a:t>&lt;nom_element attribut1="valeur1" attribut2="valeur2" &gt; Contenu de l’élément</a:t>
            </a:r>
          </a:p>
          <a:p>
            <a:pPr>
              <a:buNone/>
            </a:pPr>
            <a:r>
              <a:rPr lang="fr-FR" dirty="0" smtClean="0"/>
              <a:t> &lt;/nom_element&gt;</a:t>
            </a:r>
            <a:endParaRPr lang="fr-FR" dirty="0"/>
          </a:p>
        </p:txBody>
      </p:sp>
      <p:sp>
        <p:nvSpPr>
          <p:cNvPr id="4" name="Espace réservé de la date 3"/>
          <p:cNvSpPr>
            <a:spLocks noGrp="1"/>
          </p:cNvSpPr>
          <p:nvPr>
            <p:ph type="dt" sz="half" idx="10"/>
          </p:nvPr>
        </p:nvSpPr>
        <p:spPr/>
        <p:txBody>
          <a:bodyPr/>
          <a:lstStyle/>
          <a:p>
            <a:fld id="{5A4EDDE9-5784-4C8D-9CC9-2612CEF357DA}"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a:t>
            </a:fld>
            <a:endParaRPr lang="fr-FR"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Propriétés supplémentaires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140</a:t>
            </a:fld>
            <a:endParaRPr lang="fr-FR" dirty="0"/>
          </a:p>
        </p:txBody>
      </p:sp>
      <p:sp>
        <p:nvSpPr>
          <p:cNvPr id="6" name="Espace réservé du contenu 5"/>
          <p:cNvSpPr>
            <a:spLocks noGrp="1"/>
          </p:cNvSpPr>
          <p:nvPr>
            <p:ph sz="quarter" idx="1"/>
          </p:nvPr>
        </p:nvSpPr>
        <p:spPr/>
        <p:txBody>
          <a:bodyPr/>
          <a:lstStyle/>
          <a:p>
            <a:r>
              <a:rPr lang="fr-FR" b="1" dirty="0" err="1" smtClean="0"/>
              <a:t>margin</a:t>
            </a:r>
            <a:r>
              <a:rPr lang="fr-FR" b="1" dirty="0" smtClean="0"/>
              <a:t>-</a:t>
            </a:r>
            <a:r>
              <a:rPr lang="fr-FR" b="1" dirty="0" err="1" smtClean="0"/>
              <a:t>left</a:t>
            </a:r>
            <a:endParaRPr lang="fr-FR" b="1" dirty="0" smtClean="0"/>
          </a:p>
          <a:p>
            <a:pPr>
              <a:buNone/>
            </a:pPr>
            <a:r>
              <a:rPr lang="fr-FR" dirty="0" smtClean="0"/>
              <a:t>détermine la valeur de la marge gauche en unité de longueur ou auto</a:t>
            </a:r>
          </a:p>
          <a:p>
            <a:r>
              <a:rPr lang="fr-FR" dirty="0" smtClean="0"/>
              <a:t>Exemple:</a:t>
            </a:r>
          </a:p>
          <a:p>
            <a:pPr>
              <a:buNone/>
            </a:pPr>
            <a:r>
              <a:rPr lang="fr-FR" dirty="0" smtClean="0"/>
              <a:t>{ </a:t>
            </a:r>
            <a:r>
              <a:rPr lang="fr-FR" dirty="0" err="1" smtClean="0"/>
              <a:t>margin</a:t>
            </a:r>
            <a:r>
              <a:rPr lang="fr-FR" dirty="0" smtClean="0"/>
              <a:t>-</a:t>
            </a:r>
            <a:r>
              <a:rPr lang="fr-FR" dirty="0" err="1" smtClean="0"/>
              <a:t>left</a:t>
            </a:r>
            <a:r>
              <a:rPr lang="fr-FR" dirty="0" smtClean="0"/>
              <a:t>: 5px }</a:t>
            </a:r>
            <a:endParaRPr lang="fr-FR"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Propriétés supplémentaires</a:t>
            </a:r>
            <a:endParaRPr lang="fr-FR"/>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141</a:t>
            </a:fld>
            <a:endParaRPr lang="fr-FR" dirty="0"/>
          </a:p>
        </p:txBody>
      </p:sp>
      <p:sp>
        <p:nvSpPr>
          <p:cNvPr id="6" name="Espace réservé du contenu 5"/>
          <p:cNvSpPr>
            <a:spLocks noGrp="1"/>
          </p:cNvSpPr>
          <p:nvPr>
            <p:ph sz="quarter" idx="1"/>
          </p:nvPr>
        </p:nvSpPr>
        <p:spPr/>
        <p:txBody>
          <a:bodyPr/>
          <a:lstStyle/>
          <a:p>
            <a:r>
              <a:rPr lang="fr-FR" b="1" dirty="0" err="1" smtClean="0"/>
              <a:t>list</a:t>
            </a:r>
            <a:r>
              <a:rPr lang="fr-FR" b="1" dirty="0" smtClean="0"/>
              <a:t>-style-type</a:t>
            </a:r>
          </a:p>
          <a:p>
            <a:r>
              <a:rPr lang="fr-FR" dirty="0" smtClean="0"/>
              <a:t>détermine le type de puces ou de numérotation disc ou </a:t>
            </a:r>
            <a:r>
              <a:rPr lang="fr-FR" dirty="0" err="1" smtClean="0"/>
              <a:t>circle</a:t>
            </a:r>
            <a:r>
              <a:rPr lang="fr-FR" dirty="0" smtClean="0"/>
              <a:t> ou square</a:t>
            </a:r>
          </a:p>
          <a:p>
            <a:r>
              <a:rPr lang="fr-FR" dirty="0" err="1" smtClean="0"/>
              <a:t>decimal</a:t>
            </a:r>
            <a:r>
              <a:rPr lang="fr-FR" dirty="0" smtClean="0"/>
              <a:t> ou </a:t>
            </a:r>
            <a:r>
              <a:rPr lang="fr-FR" dirty="0" err="1" smtClean="0"/>
              <a:t>lower</a:t>
            </a:r>
            <a:r>
              <a:rPr lang="fr-FR" dirty="0" smtClean="0"/>
              <a:t>-roman ou </a:t>
            </a:r>
            <a:r>
              <a:rPr lang="fr-FR" dirty="0" err="1" smtClean="0"/>
              <a:t>upper</a:t>
            </a:r>
            <a:r>
              <a:rPr lang="fr-FR" dirty="0" smtClean="0"/>
              <a:t>-roman ou </a:t>
            </a:r>
            <a:r>
              <a:rPr lang="fr-FR" dirty="0" err="1" smtClean="0"/>
              <a:t>lower</a:t>
            </a:r>
            <a:r>
              <a:rPr lang="fr-FR" dirty="0" smtClean="0"/>
              <a:t>-alpha ou </a:t>
            </a:r>
            <a:r>
              <a:rPr lang="fr-FR" dirty="0" err="1" smtClean="0"/>
              <a:t>upper</a:t>
            </a:r>
            <a:r>
              <a:rPr lang="fr-FR" dirty="0" smtClean="0"/>
              <a:t>-alpha</a:t>
            </a:r>
          </a:p>
          <a:p>
            <a:r>
              <a:rPr lang="fr-FR" dirty="0" smtClean="0"/>
              <a:t>Exemple:</a:t>
            </a:r>
          </a:p>
          <a:p>
            <a:pPr>
              <a:buNone/>
            </a:pPr>
            <a:r>
              <a:rPr lang="fr-FR" dirty="0" smtClean="0"/>
              <a:t>UL {</a:t>
            </a:r>
            <a:r>
              <a:rPr lang="fr-FR" dirty="0" err="1" smtClean="0"/>
              <a:t>list</a:t>
            </a:r>
            <a:r>
              <a:rPr lang="fr-FR" dirty="0" smtClean="0"/>
              <a:t>-style-type: square}</a:t>
            </a:r>
            <a:endParaRPr lang="fr-FR"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 et ID</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142</a:t>
            </a:fld>
            <a:endParaRPr lang="fr-FR" dirty="0"/>
          </a:p>
        </p:txBody>
      </p:sp>
      <p:sp>
        <p:nvSpPr>
          <p:cNvPr id="6" name="Espace réservé du contenu 5"/>
          <p:cNvSpPr>
            <a:spLocks noGrp="1"/>
          </p:cNvSpPr>
          <p:nvPr>
            <p:ph sz="quarter" idx="1"/>
          </p:nvPr>
        </p:nvSpPr>
        <p:spPr/>
        <p:txBody>
          <a:bodyPr numCol="2">
            <a:normAutofit/>
          </a:bodyPr>
          <a:lstStyle/>
          <a:p>
            <a:r>
              <a:rPr lang="fr-FR" dirty="0" smtClean="0"/>
              <a:t>on désire parfois affecter des styles différents à une même balise. </a:t>
            </a:r>
            <a:r>
              <a:rPr lang="fr-FR" dirty="0" smtClean="0">
                <a:sym typeface="Wingdings" pitchFamily="2" charset="2"/>
              </a:rPr>
              <a:t> utilisation des classes</a:t>
            </a:r>
          </a:p>
          <a:p>
            <a:r>
              <a:rPr lang="fr-FR" b="1" dirty="0" smtClean="0">
                <a:sym typeface="Wingdings" pitchFamily="2" charset="2"/>
              </a:rPr>
              <a:t>Syntaxe :</a:t>
            </a:r>
          </a:p>
          <a:p>
            <a:pPr>
              <a:buNone/>
            </a:pPr>
            <a:r>
              <a:rPr lang="fr-FR" dirty="0" smtClean="0"/>
              <a:t>La définition d'un style était :</a:t>
            </a:r>
          </a:p>
          <a:p>
            <a:pPr>
              <a:buNone/>
            </a:pPr>
            <a:r>
              <a:rPr lang="fr-FR" dirty="0" smtClean="0"/>
              <a:t>balise {</a:t>
            </a:r>
          </a:p>
          <a:p>
            <a:pPr>
              <a:buNone/>
            </a:pPr>
            <a:r>
              <a:rPr lang="fr-FR" dirty="0" smtClean="0"/>
              <a:t> propriété de style: valeur</a:t>
            </a:r>
          </a:p>
          <a:p>
            <a:pPr>
              <a:buNone/>
            </a:pPr>
            <a:r>
              <a:rPr lang="fr-FR" dirty="0" smtClean="0"/>
              <a:t> }</a:t>
            </a:r>
          </a:p>
          <a:p>
            <a:endParaRPr lang="fr-FR" dirty="0" smtClean="0"/>
          </a:p>
          <a:p>
            <a:endParaRPr lang="fr-FR" dirty="0" smtClean="0"/>
          </a:p>
          <a:p>
            <a:endParaRPr lang="fr-FR" dirty="0" smtClean="0"/>
          </a:p>
          <a:p>
            <a:endParaRPr lang="fr-FR" dirty="0" smtClean="0"/>
          </a:p>
          <a:p>
            <a:endParaRPr lang="fr-FR" dirty="0" smtClean="0"/>
          </a:p>
          <a:p>
            <a:pPr>
              <a:buNone/>
            </a:pPr>
            <a:r>
              <a:rPr lang="fr-FR" b="1" dirty="0" smtClean="0"/>
              <a:t>Elle devient :</a:t>
            </a:r>
          </a:p>
          <a:p>
            <a:pPr>
              <a:buNone/>
            </a:pPr>
            <a:r>
              <a:rPr lang="fr-FR" dirty="0" smtClean="0"/>
              <a:t>balise</a:t>
            </a:r>
            <a:r>
              <a:rPr lang="fr-FR" b="1" dirty="0" smtClean="0"/>
              <a:t>.</a:t>
            </a:r>
            <a:r>
              <a:rPr lang="fr-FR" b="1" dirty="0" err="1" smtClean="0"/>
              <a:t>nom_de_classe</a:t>
            </a:r>
            <a:r>
              <a:rPr lang="fr-FR" dirty="0" smtClean="0"/>
              <a:t> { </a:t>
            </a:r>
          </a:p>
          <a:p>
            <a:pPr>
              <a:buNone/>
            </a:pPr>
            <a:r>
              <a:rPr lang="fr-FR" dirty="0" smtClean="0"/>
              <a:t>propriété de style: valeur</a:t>
            </a:r>
          </a:p>
          <a:p>
            <a:pPr>
              <a:buNone/>
            </a:pPr>
            <a:r>
              <a:rPr lang="fr-FR" dirty="0" smtClean="0"/>
              <a:t> }</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 et ID</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143</a:t>
            </a:fld>
            <a:endParaRPr lang="fr-FR" dirty="0"/>
          </a:p>
        </p:txBody>
      </p:sp>
      <p:sp>
        <p:nvSpPr>
          <p:cNvPr id="6" name="Espace réservé du contenu 5"/>
          <p:cNvSpPr>
            <a:spLocks noGrp="1"/>
          </p:cNvSpPr>
          <p:nvPr>
            <p:ph sz="quarter" idx="1"/>
          </p:nvPr>
        </p:nvSpPr>
        <p:spPr/>
        <p:txBody>
          <a:bodyPr>
            <a:normAutofit/>
          </a:bodyPr>
          <a:lstStyle/>
          <a:p>
            <a:r>
              <a:rPr lang="fr-FR" dirty="0" smtClean="0"/>
              <a:t>Pour appeler l'effet de style dans le document, on ajoute le nom de la classe à la balise.</a:t>
            </a:r>
          </a:p>
          <a:p>
            <a:pPr>
              <a:buNone/>
            </a:pPr>
            <a:r>
              <a:rPr lang="fr-FR" dirty="0" smtClean="0"/>
              <a:t>&lt;balise class="</a:t>
            </a:r>
            <a:r>
              <a:rPr lang="fr-FR" dirty="0" err="1" smtClean="0"/>
              <a:t>nom_de</a:t>
            </a:r>
            <a:r>
              <a:rPr lang="fr-FR" dirty="0" smtClean="0"/>
              <a:t>-classe"&gt; .... &lt;/balise&gt;</a:t>
            </a:r>
          </a:p>
          <a:p>
            <a:r>
              <a:rPr lang="fr-FR" b="1" dirty="0" smtClean="0"/>
              <a:t>Exemple:</a:t>
            </a:r>
          </a:p>
          <a:p>
            <a:pPr>
              <a:buNone/>
            </a:pPr>
            <a:r>
              <a:rPr lang="fr-FR" dirty="0" smtClean="0"/>
              <a:t>Mettre ce qui est important dans le texte en gras et en bleu.</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 et ID</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144</a:t>
            </a:fld>
            <a:endParaRPr lang="fr-FR" dirty="0"/>
          </a:p>
        </p:txBody>
      </p:sp>
      <p:sp>
        <p:nvSpPr>
          <p:cNvPr id="6" name="Espace réservé du contenu 5"/>
          <p:cNvSpPr>
            <a:spLocks noGrp="1"/>
          </p:cNvSpPr>
          <p:nvPr>
            <p:ph sz="quarter" idx="1"/>
          </p:nvPr>
        </p:nvSpPr>
        <p:spPr/>
        <p:txBody>
          <a:bodyPr/>
          <a:lstStyle/>
          <a:p>
            <a:r>
              <a:rPr lang="fr-FR" b="1" dirty="0" smtClean="0"/>
              <a:t>Réponse:</a:t>
            </a:r>
          </a:p>
          <a:p>
            <a:r>
              <a:rPr lang="fr-FR" dirty="0" smtClean="0"/>
              <a:t> Je crée la classe .essentiel :</a:t>
            </a:r>
          </a:p>
          <a:p>
            <a:r>
              <a:rPr lang="fr-FR" dirty="0" smtClean="0"/>
              <a:t>.essentiel { font-</a:t>
            </a:r>
            <a:r>
              <a:rPr lang="fr-FR" dirty="0" err="1" smtClean="0"/>
              <a:t>weight</a:t>
            </a:r>
            <a:r>
              <a:rPr lang="fr-FR" dirty="0" smtClean="0"/>
              <a:t>: bold; font-</a:t>
            </a:r>
            <a:r>
              <a:rPr lang="fr-FR" dirty="0" err="1" smtClean="0"/>
              <a:t>color</a:t>
            </a:r>
            <a:r>
              <a:rPr lang="fr-FR" dirty="0" smtClean="0"/>
              <a:t>: #000080 }</a:t>
            </a:r>
          </a:p>
          <a:p>
            <a:r>
              <a:rPr lang="fr-FR" dirty="0" smtClean="0"/>
              <a:t>Et dans le document Html, il suffit d'appeler la classe . essentiel quand cela se révèle nécessaire :</a:t>
            </a:r>
          </a:p>
          <a:p>
            <a:r>
              <a:rPr lang="fr-FR" dirty="0" smtClean="0"/>
              <a:t>&lt;P </a:t>
            </a:r>
            <a:r>
              <a:rPr lang="fr-FR" smtClean="0"/>
              <a:t>class="essentiel</a:t>
            </a:r>
            <a:r>
              <a:rPr lang="fr-FR" dirty="0" smtClean="0"/>
              <a:t>"&gt; ... blabla ... &lt;/P&gt;</a:t>
            </a:r>
          </a:p>
          <a:p>
            <a:r>
              <a:rPr lang="fr-FR" dirty="0" smtClean="0"/>
              <a:t>&lt;H1 class="essentiel"&gt;Titre 1&lt;/H1&gt;</a:t>
            </a:r>
          </a:p>
          <a:p>
            <a:r>
              <a:rPr lang="fr-FR" dirty="0" smtClean="0"/>
              <a:t>&lt;TABLE&gt;&lt;TR&gt;&lt;TD class="essentiel"&gt;cellule&lt;/TD&gt;&lt;/TD&gt;...</a:t>
            </a:r>
          </a:p>
          <a:p>
            <a:endParaRPr lang="fr-FR"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 et ID</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145</a:t>
            </a:fld>
            <a:endParaRPr lang="fr-FR" dirty="0"/>
          </a:p>
        </p:txBody>
      </p:sp>
      <p:sp>
        <p:nvSpPr>
          <p:cNvPr id="6" name="Espace réservé du contenu 5"/>
          <p:cNvSpPr>
            <a:spLocks noGrp="1"/>
          </p:cNvSpPr>
          <p:nvPr>
            <p:ph sz="quarter" idx="1"/>
          </p:nvPr>
        </p:nvSpPr>
        <p:spPr/>
        <p:txBody>
          <a:bodyPr>
            <a:normAutofit/>
          </a:bodyPr>
          <a:lstStyle/>
          <a:p>
            <a:r>
              <a:rPr lang="fr-FR" dirty="0" smtClean="0"/>
              <a:t>ID ou identifiants fonctionnent exactement comme les classes.  Mais dédiés à une utilisation avec </a:t>
            </a:r>
            <a:r>
              <a:rPr lang="fr-FR" dirty="0" err="1" smtClean="0"/>
              <a:t>javascript</a:t>
            </a:r>
            <a:endParaRPr lang="fr-FR" dirty="0" smtClean="0"/>
          </a:p>
          <a:p>
            <a:r>
              <a:rPr lang="fr-FR" dirty="0" smtClean="0"/>
              <a:t>La syntaxe est :</a:t>
            </a:r>
          </a:p>
          <a:p>
            <a:pPr>
              <a:buNone/>
            </a:pPr>
            <a:r>
              <a:rPr lang="fr-FR" dirty="0" smtClean="0"/>
              <a:t>#</a:t>
            </a:r>
            <a:r>
              <a:rPr lang="fr-FR" dirty="0" err="1" smtClean="0"/>
              <a:t>nom_de_ID</a:t>
            </a:r>
            <a:r>
              <a:rPr lang="fr-FR" dirty="0" smtClean="0"/>
              <a:t> { propriété de style: valeur }</a:t>
            </a:r>
          </a:p>
          <a:p>
            <a:r>
              <a:rPr lang="fr-FR" dirty="0" smtClean="0"/>
              <a:t>Et pour l'appeler :</a:t>
            </a:r>
          </a:p>
          <a:p>
            <a:pPr>
              <a:buNone/>
            </a:pPr>
            <a:r>
              <a:rPr lang="fr-FR" dirty="0" smtClean="0"/>
              <a:t>&lt;balise id="</a:t>
            </a:r>
            <a:r>
              <a:rPr lang="fr-FR" dirty="0" err="1" smtClean="0"/>
              <a:t>nom_de_ID</a:t>
            </a:r>
            <a:r>
              <a:rPr lang="fr-FR" dirty="0" smtClean="0"/>
              <a:t>"&gt; .... &lt;/balise&gt;</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 et ID</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146</a:t>
            </a:fld>
            <a:endParaRPr lang="fr-FR" dirty="0"/>
          </a:p>
        </p:txBody>
      </p:sp>
      <p:sp>
        <p:nvSpPr>
          <p:cNvPr id="6" name="Espace réservé du contenu 5"/>
          <p:cNvSpPr>
            <a:spLocks noGrp="1"/>
          </p:cNvSpPr>
          <p:nvPr>
            <p:ph sz="quarter" idx="1"/>
          </p:nvPr>
        </p:nvSpPr>
        <p:spPr/>
        <p:txBody>
          <a:bodyPr/>
          <a:lstStyle/>
          <a:p>
            <a:r>
              <a:rPr lang="fr-FR" dirty="0" smtClean="0"/>
              <a:t>Remarque: Notons qu'on ne pourra effectuer qu'un seul appel à #</a:t>
            </a:r>
            <a:r>
              <a:rPr lang="fr-FR" dirty="0" err="1" smtClean="0"/>
              <a:t>nom_de_ID</a:t>
            </a:r>
            <a:r>
              <a:rPr lang="fr-FR" dirty="0" smtClean="0"/>
              <a:t> par page</a:t>
            </a:r>
          </a:p>
          <a:p>
            <a:r>
              <a:rPr lang="fr-FR" dirty="0" smtClean="0"/>
              <a:t>Exemple:</a:t>
            </a:r>
          </a:p>
          <a:p>
            <a:pPr>
              <a:buNone/>
            </a:pPr>
            <a:r>
              <a:rPr lang="fr-FR" dirty="0" smtClean="0"/>
              <a:t>Pour #essentiel{ ... }</a:t>
            </a:r>
          </a:p>
          <a:p>
            <a:pPr>
              <a:buNone/>
            </a:pPr>
            <a:r>
              <a:rPr lang="fr-FR" dirty="0" smtClean="0"/>
              <a:t>&lt;P id=essentiel&gt; est correct.</a:t>
            </a:r>
          </a:p>
          <a:p>
            <a:pPr>
              <a:buNone/>
            </a:pPr>
            <a:r>
              <a:rPr lang="fr-FR" dirty="0" smtClean="0"/>
              <a:t>Mais si on rencontre dans la même page</a:t>
            </a:r>
          </a:p>
          <a:p>
            <a:pPr>
              <a:buNone/>
            </a:pPr>
            <a:r>
              <a:rPr lang="fr-FR" smtClean="0"/>
              <a:t>&lt;P </a:t>
            </a:r>
            <a:r>
              <a:rPr lang="fr-FR" dirty="0" smtClean="0"/>
              <a:t>id=essentiel&gt; ce n'est plus correct !</a:t>
            </a:r>
          </a:p>
          <a:p>
            <a:endParaRPr lang="fr-FR"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Pseudo-formats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147</a:t>
            </a:fld>
            <a:endParaRPr lang="fr-FR" dirty="0"/>
          </a:p>
        </p:txBody>
      </p:sp>
      <p:sp>
        <p:nvSpPr>
          <p:cNvPr id="6" name="Espace réservé du contenu 5"/>
          <p:cNvSpPr>
            <a:spLocks noGrp="1"/>
          </p:cNvSpPr>
          <p:nvPr>
            <p:ph sz="quarter" idx="1"/>
          </p:nvPr>
        </p:nvSpPr>
        <p:spPr/>
        <p:txBody>
          <a:bodyPr/>
          <a:lstStyle/>
          <a:p>
            <a:r>
              <a:rPr lang="fr-FR" dirty="0" smtClean="0"/>
              <a:t> le CSS nous permet aussi de modifier l'apparence des éléments de façon dynamique, c'est-à-dire que des éléments peuvent changer de forme une fois que la page a été chargée. C’est l’utilité des pseudo-formats</a:t>
            </a:r>
            <a:endParaRPr lang="fr-FR"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Pseudo-formats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148</a:t>
            </a:fld>
            <a:endParaRPr lang="fr-FR" dirty="0"/>
          </a:p>
        </p:txBody>
      </p:sp>
      <p:sp>
        <p:nvSpPr>
          <p:cNvPr id="6" name="Espace réservé du contenu 5"/>
          <p:cNvSpPr>
            <a:spLocks noGrp="1"/>
          </p:cNvSpPr>
          <p:nvPr>
            <p:ph sz="quarter" idx="1"/>
          </p:nvPr>
        </p:nvSpPr>
        <p:spPr/>
        <p:txBody>
          <a:bodyPr/>
          <a:lstStyle/>
          <a:p>
            <a:r>
              <a:rPr lang="fr-FR" b="1" dirty="0" smtClean="0"/>
              <a:t>:</a:t>
            </a:r>
            <a:r>
              <a:rPr lang="fr-FR" b="1" dirty="0" err="1" smtClean="0"/>
              <a:t>hover</a:t>
            </a:r>
            <a:endParaRPr lang="fr-FR" b="1" dirty="0" smtClean="0"/>
          </a:p>
          <a:p>
            <a:pPr>
              <a:buNone/>
            </a:pPr>
            <a:r>
              <a:rPr lang="fr-FR" dirty="0" smtClean="0"/>
              <a:t>:</a:t>
            </a:r>
            <a:r>
              <a:rPr lang="fr-FR" dirty="0" err="1" smtClean="0"/>
              <a:t>hover</a:t>
            </a:r>
            <a:r>
              <a:rPr lang="fr-FR" dirty="0" smtClean="0"/>
              <a:t> signifie « survoler ». </a:t>
            </a:r>
            <a:r>
              <a:rPr lang="fr-FR" b="1" dirty="0" smtClean="0"/>
              <a:t>a</a:t>
            </a:r>
            <a:r>
              <a:rPr lang="fr-FR" dirty="0" smtClean="0"/>
              <a:t>:hover peut donc se traduire par : « Quand la souris est sur le lien » (quand on pointe dessus).</a:t>
            </a:r>
          </a:p>
          <a:p>
            <a:pPr>
              <a:buNone/>
            </a:pPr>
            <a:r>
              <a:rPr lang="fr-FR" b="1" dirty="0" smtClean="0"/>
              <a:t>Exemple :</a:t>
            </a:r>
          </a:p>
          <a:p>
            <a:r>
              <a:rPr lang="fr-FR" b="1" dirty="0" smtClean="0"/>
              <a:t>a</a:t>
            </a:r>
            <a:r>
              <a:rPr lang="fr-FR" dirty="0" smtClean="0"/>
              <a:t> </a:t>
            </a:r>
            <a:r>
              <a:rPr lang="fr-FR" i="1" dirty="0" smtClean="0"/>
              <a:t>/* Liens par défaut (non survolés) */</a:t>
            </a:r>
          </a:p>
          <a:p>
            <a:pPr>
              <a:buNone/>
            </a:pPr>
            <a:r>
              <a:rPr lang="fr-FR" dirty="0" smtClean="0"/>
              <a:t> { </a:t>
            </a:r>
            <a:r>
              <a:rPr lang="fr-FR" b="1" dirty="0" err="1" smtClean="0"/>
              <a:t>text</a:t>
            </a:r>
            <a:r>
              <a:rPr lang="fr-FR" b="1" dirty="0" smtClean="0"/>
              <a:t>-</a:t>
            </a:r>
            <a:r>
              <a:rPr lang="fr-FR" b="1" dirty="0" err="1" smtClean="0"/>
              <a:t>decoration</a:t>
            </a:r>
            <a:r>
              <a:rPr lang="fr-FR" dirty="0" smtClean="0"/>
              <a:t>: </a:t>
            </a:r>
            <a:r>
              <a:rPr lang="fr-FR" b="1" dirty="0" smtClean="0"/>
              <a:t>none</a:t>
            </a:r>
            <a:r>
              <a:rPr lang="fr-FR" dirty="0" smtClean="0"/>
              <a:t>; </a:t>
            </a:r>
            <a:r>
              <a:rPr lang="fr-FR" b="1" dirty="0" err="1" smtClean="0"/>
              <a:t>color</a:t>
            </a:r>
            <a:r>
              <a:rPr lang="fr-FR" dirty="0" smtClean="0"/>
              <a:t>: </a:t>
            </a:r>
            <a:r>
              <a:rPr lang="fr-FR" dirty="0" err="1" smtClean="0"/>
              <a:t>red</a:t>
            </a:r>
            <a:r>
              <a:rPr lang="fr-FR" dirty="0" smtClean="0"/>
              <a:t>; </a:t>
            </a:r>
            <a:r>
              <a:rPr lang="fr-FR" b="1" dirty="0" smtClean="0"/>
              <a:t>font-style</a:t>
            </a:r>
            <a:r>
              <a:rPr lang="fr-FR" dirty="0" smtClean="0"/>
              <a:t>: </a:t>
            </a:r>
            <a:r>
              <a:rPr lang="fr-FR" b="1" dirty="0" err="1" smtClean="0"/>
              <a:t>italic</a:t>
            </a:r>
            <a:r>
              <a:rPr lang="fr-FR" dirty="0" smtClean="0"/>
              <a:t>; } </a:t>
            </a:r>
          </a:p>
          <a:p>
            <a:r>
              <a:rPr lang="fr-FR" b="1" dirty="0" smtClean="0"/>
              <a:t>a</a:t>
            </a:r>
            <a:r>
              <a:rPr lang="fr-FR" dirty="0" smtClean="0"/>
              <a:t>:hover </a:t>
            </a:r>
            <a:r>
              <a:rPr lang="fr-FR" i="1" dirty="0" smtClean="0"/>
              <a:t>/* Apparence au survol des liens */</a:t>
            </a:r>
            <a:r>
              <a:rPr lang="fr-FR" dirty="0" smtClean="0"/>
              <a:t> </a:t>
            </a:r>
          </a:p>
          <a:p>
            <a:pPr>
              <a:buNone/>
            </a:pPr>
            <a:r>
              <a:rPr lang="fr-FR" dirty="0" smtClean="0"/>
              <a:t>{ </a:t>
            </a:r>
            <a:r>
              <a:rPr lang="fr-FR" b="1" dirty="0" err="1" smtClean="0"/>
              <a:t>text</a:t>
            </a:r>
            <a:r>
              <a:rPr lang="fr-FR" b="1" dirty="0" smtClean="0"/>
              <a:t>-</a:t>
            </a:r>
            <a:r>
              <a:rPr lang="fr-FR" b="1" dirty="0" err="1" smtClean="0"/>
              <a:t>decoration</a:t>
            </a:r>
            <a:r>
              <a:rPr lang="fr-FR" dirty="0" smtClean="0"/>
              <a:t>: </a:t>
            </a:r>
            <a:r>
              <a:rPr lang="fr-FR" b="1" dirty="0" err="1" smtClean="0"/>
              <a:t>underline</a:t>
            </a:r>
            <a:r>
              <a:rPr lang="fr-FR" dirty="0" smtClean="0"/>
              <a:t>; </a:t>
            </a:r>
            <a:r>
              <a:rPr lang="fr-FR" b="1" dirty="0" err="1" smtClean="0"/>
              <a:t>color</a:t>
            </a:r>
            <a:r>
              <a:rPr lang="fr-FR" dirty="0" smtClean="0"/>
              <a:t>: green; }</a:t>
            </a:r>
            <a:endParaRPr lang="fr-FR"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Pseudo-formats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149</a:t>
            </a:fld>
            <a:endParaRPr lang="fr-FR" dirty="0"/>
          </a:p>
        </p:txBody>
      </p:sp>
      <p:sp>
        <p:nvSpPr>
          <p:cNvPr id="6" name="Espace réservé du contenu 5"/>
          <p:cNvSpPr>
            <a:spLocks noGrp="1"/>
          </p:cNvSpPr>
          <p:nvPr>
            <p:ph sz="quarter" idx="1"/>
          </p:nvPr>
        </p:nvSpPr>
        <p:spPr/>
        <p:txBody>
          <a:bodyPr/>
          <a:lstStyle/>
          <a:p>
            <a:r>
              <a:rPr lang="fr-FR" b="1" dirty="0" smtClean="0"/>
              <a:t>:active</a:t>
            </a:r>
            <a:r>
              <a:rPr lang="fr-FR" dirty="0" smtClean="0"/>
              <a:t> : au moment du clic</a:t>
            </a:r>
          </a:p>
          <a:p>
            <a:r>
              <a:rPr lang="fr-FR" b="1" dirty="0" smtClean="0"/>
              <a:t>:focus</a:t>
            </a:r>
            <a:r>
              <a:rPr lang="fr-FR" dirty="0" smtClean="0"/>
              <a:t> : lorsque l'élément est sélectionné</a:t>
            </a:r>
          </a:p>
          <a:p>
            <a:r>
              <a:rPr lang="fr-FR" b="1" dirty="0" smtClean="0"/>
              <a:t>:visited</a:t>
            </a:r>
            <a:r>
              <a:rPr lang="fr-FR" dirty="0" smtClean="0"/>
              <a:t>  : le lien a déjà été consulté</a:t>
            </a:r>
          </a:p>
          <a:p>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OUTILS </a:t>
            </a:r>
            <a:r>
              <a:rPr lang="fr-FR" dirty="0" smtClean="0"/>
              <a:t>DE TRAVAIL</a:t>
            </a:r>
            <a:endParaRPr lang="fr-FR" dirty="0"/>
          </a:p>
        </p:txBody>
      </p:sp>
      <p:sp>
        <p:nvSpPr>
          <p:cNvPr id="3" name="Espace réservé du contenu 2"/>
          <p:cNvSpPr>
            <a:spLocks noGrp="1"/>
          </p:cNvSpPr>
          <p:nvPr>
            <p:ph sz="quarter" idx="1"/>
          </p:nvPr>
        </p:nvSpPr>
        <p:spPr/>
        <p:txBody>
          <a:bodyPr/>
          <a:lstStyle/>
          <a:p>
            <a:r>
              <a:rPr lang="fr-FR" dirty="0" err="1" smtClean="0"/>
              <a:t>Dreamwhever</a:t>
            </a:r>
            <a:endParaRPr lang="fr-FR" dirty="0" smtClean="0"/>
          </a:p>
          <a:p>
            <a:r>
              <a:rPr lang="fr-FR" dirty="0" smtClean="0"/>
              <a:t>Notepad</a:t>
            </a:r>
          </a:p>
          <a:p>
            <a:pPr lvl="0"/>
            <a:r>
              <a:rPr lang="fr-CA" dirty="0" err="1" smtClean="0"/>
              <a:t>WebExpert</a:t>
            </a:r>
            <a:endParaRPr lang="fr-FR" dirty="0" smtClean="0"/>
          </a:p>
          <a:p>
            <a:pPr lvl="0"/>
            <a:r>
              <a:rPr lang="fr-CA" dirty="0" err="1" smtClean="0"/>
              <a:t>FontPage</a:t>
            </a:r>
            <a:endParaRPr lang="fr-FR" dirty="0" smtClean="0"/>
          </a:p>
          <a:p>
            <a:pPr lvl="0"/>
            <a:r>
              <a:rPr lang="fr-CA" smtClean="0"/>
              <a:t>WebCreator</a:t>
            </a:r>
            <a:endParaRPr lang="fr-FR" dirty="0" smtClean="0"/>
          </a:p>
          <a:p>
            <a:r>
              <a:rPr lang="fr-FR" dirty="0" smtClean="0"/>
              <a:t>Bloc note….</a:t>
            </a:r>
            <a:endParaRPr lang="fr-FR" dirty="0"/>
          </a:p>
        </p:txBody>
      </p:sp>
      <p:sp>
        <p:nvSpPr>
          <p:cNvPr id="4" name="Espace réservé de la date 3"/>
          <p:cNvSpPr>
            <a:spLocks noGrp="1"/>
          </p:cNvSpPr>
          <p:nvPr>
            <p:ph type="dt" sz="half" idx="10"/>
          </p:nvPr>
        </p:nvSpPr>
        <p:spPr/>
        <p:txBody>
          <a:bodyPr/>
          <a:lstStyle/>
          <a:p>
            <a:fld id="{22CCC543-5A8B-456C-820F-2C5B99ED8791}"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15</a:t>
            </a:fld>
            <a:endParaRPr lang="fr-FR"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150</a:t>
            </a:fld>
            <a:endParaRPr lang="fr-FR" dirty="0"/>
          </a:p>
        </p:txBody>
      </p:sp>
      <p:sp>
        <p:nvSpPr>
          <p:cNvPr id="6" name="Espace réservé du contenu 5"/>
          <p:cNvSpPr>
            <a:spLocks noGrp="1"/>
          </p:cNvSpPr>
          <p:nvPr>
            <p:ph sz="quarter" idx="1"/>
          </p:nvPr>
        </p:nvSpPr>
        <p:spPr/>
        <p:txBody>
          <a:bodyPr>
            <a:normAutofit fontScale="92500" lnSpcReduction="20000"/>
          </a:bodyPr>
          <a:lstStyle/>
          <a:p>
            <a:r>
              <a:rPr lang="fr-FR" dirty="0" smtClean="0"/>
              <a:t>Modifier l’apparence d’une page Web selon les critères suivants :</a:t>
            </a:r>
          </a:p>
          <a:p>
            <a:pPr>
              <a:buNone/>
            </a:pPr>
            <a:r>
              <a:rPr lang="fr-FR" dirty="0" smtClean="0"/>
              <a:t>– Ajouter une couleur de fond (jaune par exemple)</a:t>
            </a:r>
          </a:p>
          <a:p>
            <a:pPr>
              <a:buNone/>
            </a:pPr>
            <a:r>
              <a:rPr lang="fr-FR" dirty="0" smtClean="0"/>
              <a:t>– Mettre les titres de niveau 1 en rouge et en italique</a:t>
            </a:r>
          </a:p>
          <a:p>
            <a:pPr>
              <a:buNone/>
            </a:pPr>
            <a:r>
              <a:rPr lang="fr-FR" dirty="0" smtClean="0"/>
              <a:t>– Justifier les paragraphes</a:t>
            </a:r>
          </a:p>
          <a:p>
            <a:pPr>
              <a:buNone/>
            </a:pPr>
            <a:r>
              <a:rPr lang="fr-FR" dirty="0" smtClean="0"/>
              <a:t>– Supprimer les puces dans les listes non ordonnées</a:t>
            </a:r>
          </a:p>
          <a:p>
            <a:pPr>
              <a:buNone/>
            </a:pPr>
            <a:r>
              <a:rPr lang="fr-FR" dirty="0" smtClean="0"/>
              <a:t>– Mettre les items des listes ordonnées et non ordonnées en gris</a:t>
            </a:r>
          </a:p>
          <a:p>
            <a:pPr>
              <a:buNone/>
            </a:pPr>
            <a:r>
              <a:rPr lang="fr-FR" dirty="0" smtClean="0"/>
              <a:t>– Modifier la couleur des liens en vert</a:t>
            </a:r>
          </a:p>
          <a:p>
            <a:pPr>
              <a:buNone/>
            </a:pPr>
            <a:r>
              <a:rPr lang="fr-FR" dirty="0" smtClean="0"/>
              <a:t>– les textes mis en valeur grâce à la balise </a:t>
            </a:r>
            <a:r>
              <a:rPr lang="fr-FR" dirty="0" err="1" smtClean="0"/>
              <a:t>strong</a:t>
            </a:r>
            <a:r>
              <a:rPr lang="fr-FR" dirty="0" smtClean="0"/>
              <a:t> sont affichés en rouge</a:t>
            </a:r>
          </a:p>
          <a:p>
            <a:pPr>
              <a:buNone/>
            </a:pPr>
            <a:r>
              <a:rPr lang="fr-FR" dirty="0" smtClean="0"/>
              <a:t>– les textes dans les listes (ordonnées ou non ordonnées) mis en valeur grâce à la balise </a:t>
            </a:r>
            <a:r>
              <a:rPr lang="fr-FR" dirty="0" err="1" smtClean="0"/>
              <a:t>strong</a:t>
            </a:r>
            <a:r>
              <a:rPr lang="fr-FR" dirty="0" smtClean="0"/>
              <a:t> sont affichés en italique, en gras et en bleu (les autres restant affichés en rouge)</a:t>
            </a:r>
            <a:endParaRPr lang="fr-FR"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Correction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151</a:t>
            </a:fld>
            <a:endParaRPr lang="fr-FR" dirty="0"/>
          </a:p>
        </p:txBody>
      </p:sp>
      <p:sp>
        <p:nvSpPr>
          <p:cNvPr id="6" name="Espace réservé du contenu 5"/>
          <p:cNvSpPr>
            <a:spLocks noGrp="1"/>
          </p:cNvSpPr>
          <p:nvPr>
            <p:ph sz="quarter" idx="1"/>
          </p:nvPr>
        </p:nvSpPr>
        <p:spPr/>
        <p:txBody>
          <a:bodyPr>
            <a:normAutofit fontScale="77500" lnSpcReduction="20000"/>
          </a:bodyPr>
          <a:lstStyle/>
          <a:p>
            <a:pPr>
              <a:buNone/>
            </a:pPr>
            <a:r>
              <a:rPr lang="fr-FR" dirty="0" smtClean="0"/>
              <a:t>h1{</a:t>
            </a:r>
          </a:p>
          <a:p>
            <a:pPr>
              <a:buNone/>
            </a:pPr>
            <a:r>
              <a:rPr lang="fr-FR" dirty="0" smtClean="0"/>
              <a:t> </a:t>
            </a:r>
            <a:r>
              <a:rPr lang="fr-FR" dirty="0" err="1" smtClean="0"/>
              <a:t>color</a:t>
            </a:r>
            <a:r>
              <a:rPr lang="fr-FR" dirty="0" smtClean="0"/>
              <a:t> : </a:t>
            </a:r>
            <a:r>
              <a:rPr lang="fr-FR" dirty="0" err="1" smtClean="0"/>
              <a:t>red</a:t>
            </a:r>
            <a:r>
              <a:rPr lang="fr-FR" dirty="0" smtClean="0"/>
              <a:t>;</a:t>
            </a:r>
          </a:p>
          <a:p>
            <a:pPr>
              <a:buNone/>
            </a:pPr>
            <a:r>
              <a:rPr lang="fr-FR" dirty="0" smtClean="0"/>
              <a:t>font- style : </a:t>
            </a:r>
            <a:r>
              <a:rPr lang="fr-FR" dirty="0" err="1" smtClean="0"/>
              <a:t>italic</a:t>
            </a:r>
            <a:r>
              <a:rPr lang="fr-FR" dirty="0" smtClean="0"/>
              <a:t> ;}</a:t>
            </a:r>
          </a:p>
          <a:p>
            <a:pPr>
              <a:buNone/>
            </a:pPr>
            <a:r>
              <a:rPr lang="fr-FR" dirty="0" smtClean="0"/>
              <a:t>body {</a:t>
            </a:r>
          </a:p>
          <a:p>
            <a:pPr>
              <a:buNone/>
            </a:pPr>
            <a:r>
              <a:rPr lang="fr-FR" dirty="0" err="1" smtClean="0"/>
              <a:t>background-color:yellow</a:t>
            </a:r>
            <a:r>
              <a:rPr lang="fr-FR" dirty="0" smtClean="0"/>
              <a:t>;}</a:t>
            </a:r>
          </a:p>
          <a:p>
            <a:pPr>
              <a:buNone/>
            </a:pPr>
            <a:r>
              <a:rPr lang="fr-FR" dirty="0" smtClean="0"/>
              <a:t> p</a:t>
            </a:r>
          </a:p>
          <a:p>
            <a:pPr>
              <a:buNone/>
            </a:pPr>
            <a:r>
              <a:rPr lang="fr-FR" dirty="0" smtClean="0"/>
              <a:t>{ </a:t>
            </a:r>
            <a:r>
              <a:rPr lang="fr-FR" dirty="0" err="1" smtClean="0"/>
              <a:t>text</a:t>
            </a:r>
            <a:r>
              <a:rPr lang="fr-FR" dirty="0" smtClean="0"/>
              <a:t>- </a:t>
            </a:r>
            <a:r>
              <a:rPr lang="fr-FR" dirty="0" err="1" smtClean="0"/>
              <a:t>align</a:t>
            </a:r>
            <a:r>
              <a:rPr lang="fr-FR" dirty="0" smtClean="0"/>
              <a:t> : </a:t>
            </a:r>
            <a:r>
              <a:rPr lang="fr-FR" dirty="0" err="1" smtClean="0"/>
              <a:t>justify</a:t>
            </a:r>
            <a:r>
              <a:rPr lang="fr-FR" dirty="0" smtClean="0"/>
              <a:t> ; }</a:t>
            </a:r>
          </a:p>
          <a:p>
            <a:pPr>
              <a:buNone/>
            </a:pPr>
            <a:r>
              <a:rPr lang="fr-FR" dirty="0" smtClean="0"/>
              <a:t> </a:t>
            </a:r>
            <a:r>
              <a:rPr lang="fr-FR" dirty="0" err="1" smtClean="0"/>
              <a:t>ul</a:t>
            </a:r>
            <a:r>
              <a:rPr lang="fr-FR" dirty="0" smtClean="0"/>
              <a:t>, </a:t>
            </a:r>
            <a:r>
              <a:rPr lang="fr-FR" dirty="0" err="1" smtClean="0"/>
              <a:t>ol</a:t>
            </a:r>
            <a:r>
              <a:rPr lang="fr-FR" dirty="0" smtClean="0"/>
              <a:t>{</a:t>
            </a:r>
          </a:p>
          <a:p>
            <a:pPr>
              <a:buNone/>
            </a:pPr>
            <a:r>
              <a:rPr lang="fr-FR" dirty="0" smtClean="0"/>
              <a:t> </a:t>
            </a:r>
            <a:r>
              <a:rPr lang="fr-FR" dirty="0" err="1" smtClean="0"/>
              <a:t>color</a:t>
            </a:r>
            <a:r>
              <a:rPr lang="fr-FR" dirty="0" smtClean="0"/>
              <a:t> : gray;</a:t>
            </a:r>
          </a:p>
          <a:p>
            <a:pPr>
              <a:buNone/>
            </a:pPr>
            <a:r>
              <a:rPr lang="fr-FR" dirty="0" smtClean="0"/>
              <a:t> }</a:t>
            </a:r>
          </a:p>
          <a:p>
            <a:pPr>
              <a:buNone/>
            </a:pPr>
            <a:r>
              <a:rPr lang="fr-FR" dirty="0" smtClean="0"/>
              <a:t> </a:t>
            </a:r>
            <a:r>
              <a:rPr lang="fr-FR" dirty="0" err="1" smtClean="0"/>
              <a:t>ul</a:t>
            </a:r>
            <a:endParaRPr lang="fr-FR" dirty="0" smtClean="0"/>
          </a:p>
          <a:p>
            <a:pPr>
              <a:buNone/>
            </a:pPr>
            <a:r>
              <a:rPr lang="fr-FR" dirty="0" smtClean="0"/>
              <a:t> {</a:t>
            </a:r>
          </a:p>
          <a:p>
            <a:pPr>
              <a:buNone/>
            </a:pPr>
            <a:r>
              <a:rPr lang="fr-FR" dirty="0" smtClean="0"/>
              <a:t> </a:t>
            </a:r>
            <a:r>
              <a:rPr lang="fr-FR" dirty="0" err="1" smtClean="0"/>
              <a:t>list</a:t>
            </a:r>
            <a:r>
              <a:rPr lang="fr-FR" dirty="0" smtClean="0"/>
              <a:t> - style -type: none;</a:t>
            </a:r>
          </a:p>
          <a:p>
            <a:pPr>
              <a:buNone/>
            </a:pPr>
            <a:r>
              <a:rPr lang="fr-FR" dirty="0" smtClean="0"/>
              <a:t>}</a:t>
            </a:r>
          </a:p>
          <a:p>
            <a:pPr>
              <a:buNone/>
            </a:pPr>
            <a:endParaRPr lang="fr-FR" dirty="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Correction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152</a:t>
            </a:fld>
            <a:endParaRPr lang="fr-FR" dirty="0"/>
          </a:p>
        </p:txBody>
      </p:sp>
      <p:sp>
        <p:nvSpPr>
          <p:cNvPr id="6" name="Espace réservé du contenu 5"/>
          <p:cNvSpPr>
            <a:spLocks noGrp="1"/>
          </p:cNvSpPr>
          <p:nvPr>
            <p:ph sz="quarter" idx="1"/>
          </p:nvPr>
        </p:nvSpPr>
        <p:spPr/>
        <p:txBody>
          <a:bodyPr>
            <a:normAutofit/>
          </a:bodyPr>
          <a:lstStyle/>
          <a:p>
            <a:pPr>
              <a:buNone/>
            </a:pPr>
            <a:r>
              <a:rPr lang="fr-FR" dirty="0" smtClean="0"/>
              <a:t> a {</a:t>
            </a:r>
          </a:p>
          <a:p>
            <a:pPr>
              <a:buNone/>
            </a:pPr>
            <a:r>
              <a:rPr lang="fr-FR" dirty="0" smtClean="0"/>
              <a:t> </a:t>
            </a:r>
            <a:r>
              <a:rPr lang="fr-FR" dirty="0" err="1" smtClean="0"/>
              <a:t>color</a:t>
            </a:r>
            <a:r>
              <a:rPr lang="fr-FR" dirty="0" smtClean="0"/>
              <a:t> : green; </a:t>
            </a:r>
          </a:p>
          <a:p>
            <a:pPr>
              <a:buNone/>
            </a:pPr>
            <a:r>
              <a:rPr lang="fr-FR" dirty="0" smtClean="0"/>
              <a:t>}</a:t>
            </a:r>
          </a:p>
          <a:p>
            <a:pPr>
              <a:buNone/>
            </a:pPr>
            <a:r>
              <a:rPr lang="fr-FR" dirty="0" err="1" smtClean="0"/>
              <a:t>strong</a:t>
            </a:r>
            <a:r>
              <a:rPr lang="fr-FR" dirty="0" smtClean="0"/>
              <a:t> {</a:t>
            </a:r>
          </a:p>
          <a:p>
            <a:pPr>
              <a:buNone/>
            </a:pPr>
            <a:r>
              <a:rPr lang="fr-FR" dirty="0" err="1" smtClean="0"/>
              <a:t>color</a:t>
            </a:r>
            <a:r>
              <a:rPr lang="fr-FR" dirty="0" smtClean="0"/>
              <a:t> : </a:t>
            </a:r>
            <a:r>
              <a:rPr lang="fr-FR" dirty="0" err="1" smtClean="0"/>
              <a:t>red</a:t>
            </a:r>
            <a:r>
              <a:rPr lang="fr-FR" dirty="0" smtClean="0"/>
              <a:t>;</a:t>
            </a:r>
          </a:p>
          <a:p>
            <a:pPr>
              <a:buNone/>
            </a:pPr>
            <a:r>
              <a:rPr lang="fr-FR" dirty="0" smtClean="0"/>
              <a:t>}</a:t>
            </a:r>
          </a:p>
          <a:p>
            <a:pPr>
              <a:buNone/>
            </a:pPr>
            <a:r>
              <a:rPr lang="fr-FR" dirty="0" smtClean="0"/>
              <a:t> li </a:t>
            </a:r>
            <a:r>
              <a:rPr lang="fr-FR" dirty="0" err="1" smtClean="0"/>
              <a:t>strong</a:t>
            </a:r>
            <a:r>
              <a:rPr lang="fr-FR" dirty="0" smtClean="0"/>
              <a:t> {</a:t>
            </a:r>
          </a:p>
          <a:p>
            <a:pPr>
              <a:buNone/>
            </a:pPr>
            <a:r>
              <a:rPr lang="fr-FR" dirty="0" err="1" smtClean="0"/>
              <a:t>color</a:t>
            </a:r>
            <a:r>
              <a:rPr lang="fr-FR" dirty="0" smtClean="0"/>
              <a:t> : </a:t>
            </a:r>
            <a:r>
              <a:rPr lang="fr-FR" dirty="0" err="1" smtClean="0"/>
              <a:t>blue;font-weight</a:t>
            </a:r>
            <a:r>
              <a:rPr lang="fr-FR" dirty="0" smtClean="0"/>
              <a:t> : bold; font- style : </a:t>
            </a:r>
            <a:r>
              <a:rPr lang="fr-FR" dirty="0" err="1" smtClean="0"/>
              <a:t>italic</a:t>
            </a:r>
            <a:r>
              <a:rPr lang="fr-FR" dirty="0" smtClean="0"/>
              <a:t> ;</a:t>
            </a:r>
          </a:p>
          <a:p>
            <a:pPr>
              <a:buNone/>
            </a:pPr>
            <a:r>
              <a:rPr lang="fr-FR" dirty="0" smtClean="0"/>
              <a:t>}</a:t>
            </a:r>
          </a:p>
          <a:p>
            <a:pPr>
              <a:buNone/>
            </a:pPr>
            <a:endParaRPr lang="fr-FR"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153</a:t>
            </a:fld>
            <a:endParaRPr lang="fr-FR" dirty="0"/>
          </a:p>
        </p:txBody>
      </p:sp>
      <p:sp>
        <p:nvSpPr>
          <p:cNvPr id="6" name="Espace réservé du contenu 5"/>
          <p:cNvSpPr>
            <a:spLocks noGrp="1"/>
          </p:cNvSpPr>
          <p:nvPr>
            <p:ph sz="quarter" idx="1"/>
          </p:nvPr>
        </p:nvSpPr>
        <p:spPr/>
        <p:txBody>
          <a:bodyPr/>
          <a:lstStyle/>
          <a:p>
            <a:r>
              <a:rPr lang="fr-FR" dirty="0" smtClean="0"/>
              <a:t>Créer un lien une page web sous forme d’un bouton comme indiqué dans la figure suivante.</a:t>
            </a:r>
          </a:p>
          <a:p>
            <a:endParaRPr lang="fr-FR" dirty="0" smtClean="0"/>
          </a:p>
          <a:p>
            <a:r>
              <a:rPr lang="fr-FR" dirty="0" smtClean="0"/>
              <a:t>La couleur de fond est la couleur #</a:t>
            </a:r>
            <a:r>
              <a:rPr lang="fr-FR" dirty="0" err="1" smtClean="0"/>
              <a:t>aaa</a:t>
            </a:r>
            <a:r>
              <a:rPr lang="fr-FR" dirty="0" smtClean="0"/>
              <a:t> et celle des bords la couleur #555. Faire en sorte que lors du clic sur le lien, les couleurs soient inversées.</a:t>
            </a:r>
            <a:endParaRPr lang="fr-FR" dirty="0"/>
          </a:p>
        </p:txBody>
      </p:sp>
      <p:sp>
        <p:nvSpPr>
          <p:cNvPr id="7" name="Rectangle 6"/>
          <p:cNvSpPr/>
          <p:nvPr/>
        </p:nvSpPr>
        <p:spPr>
          <a:xfrm>
            <a:off x="2699792" y="2348880"/>
            <a:ext cx="936104" cy="50405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lien</a:t>
            </a:r>
            <a:endParaRPr lang="fr-FR"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154</a:t>
            </a:fld>
            <a:endParaRPr lang="fr-FR" dirty="0"/>
          </a:p>
        </p:txBody>
      </p:sp>
      <p:sp>
        <p:nvSpPr>
          <p:cNvPr id="6" name="Espace réservé du contenu 5"/>
          <p:cNvSpPr>
            <a:spLocks noGrp="1"/>
          </p:cNvSpPr>
          <p:nvPr>
            <p:ph sz="quarter" idx="1"/>
          </p:nvPr>
        </p:nvSpPr>
        <p:spPr/>
        <p:txBody>
          <a:bodyPr/>
          <a:lstStyle/>
          <a:p>
            <a:r>
              <a:rPr lang="fr-FR" dirty="0" smtClean="0"/>
              <a:t>Réaliser le tableau suivant:</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296991" y="2204864"/>
            <a:ext cx="6875409" cy="3528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155</a:t>
            </a:fld>
            <a:endParaRPr lang="fr-FR" dirty="0"/>
          </a:p>
        </p:txBody>
      </p:sp>
      <p:sp>
        <p:nvSpPr>
          <p:cNvPr id="6" name="Espace réservé du contenu 5"/>
          <p:cNvSpPr>
            <a:spLocks noGrp="1"/>
          </p:cNvSpPr>
          <p:nvPr>
            <p:ph sz="quarter" idx="1"/>
          </p:nvPr>
        </p:nvSpPr>
        <p:spPr/>
        <p:txBody>
          <a:bodyPr/>
          <a:lstStyle/>
          <a:p>
            <a:r>
              <a:rPr lang="fr-FR" dirty="0" smtClean="0"/>
              <a:t>Créer un fichier CSS permettant d’obtenir le menu donné par la figure</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19672" y="2708920"/>
            <a:ext cx="5688632" cy="1034405"/>
          </a:xfrm>
          <a:prstGeom prst="rect">
            <a:avLst/>
          </a:prstGeom>
          <a:noFill/>
          <a:ln w="9525">
            <a:noFill/>
            <a:miter lim="800000"/>
            <a:headEnd/>
            <a:tailEnd/>
          </a:ln>
        </p:spPr>
      </p:pic>
      <p:sp>
        <p:nvSpPr>
          <p:cNvPr id="8" name="Rectangle 7"/>
          <p:cNvSpPr/>
          <p:nvPr/>
        </p:nvSpPr>
        <p:spPr>
          <a:xfrm>
            <a:off x="2286000" y="4437112"/>
            <a:ext cx="4572000" cy="1477328"/>
          </a:xfrm>
          <a:prstGeom prst="rect">
            <a:avLst/>
          </a:prstGeom>
        </p:spPr>
        <p:txBody>
          <a:bodyPr>
            <a:spAutoFit/>
          </a:bodyPr>
          <a:lstStyle/>
          <a:p>
            <a:r>
              <a:rPr lang="fr-FR" dirty="0" err="1" smtClean="0"/>
              <a:t>xes</a:t>
            </a:r>
            <a:r>
              <a:rPr lang="fr-FR" dirty="0" smtClean="0"/>
              <a:t> -</a:t>
            </a:r>
            <a:r>
              <a:rPr lang="fr-FR" dirty="0" err="1" smtClean="0"/>
              <a:t>moz</a:t>
            </a:r>
            <a:r>
              <a:rPr lang="fr-FR" dirty="0" smtClean="0"/>
              <a:t> et -</a:t>
            </a:r>
            <a:r>
              <a:rPr lang="fr-FR" dirty="0" err="1" smtClean="0"/>
              <a:t>webkit</a:t>
            </a:r>
            <a:r>
              <a:rPr lang="fr-FR" dirty="0" smtClean="0"/>
              <a:t> sont :</a:t>
            </a:r>
          </a:p>
          <a:p>
            <a:r>
              <a:rPr lang="fr-FR" dirty="0" smtClean="0"/>
              <a:t>border-top-right-radius</a:t>
            </a:r>
          </a:p>
          <a:p>
            <a:r>
              <a:rPr lang="fr-FR" dirty="0" smtClean="0"/>
              <a:t>border-</a:t>
            </a:r>
            <a:r>
              <a:rPr lang="fr-FR" dirty="0" err="1" smtClean="0"/>
              <a:t>bottom</a:t>
            </a:r>
            <a:r>
              <a:rPr lang="fr-FR" dirty="0" smtClean="0"/>
              <a:t>-right-radius</a:t>
            </a:r>
          </a:p>
          <a:p>
            <a:r>
              <a:rPr lang="fr-FR" dirty="0" smtClean="0"/>
              <a:t>border-</a:t>
            </a:r>
            <a:r>
              <a:rPr lang="fr-FR" dirty="0" err="1" smtClean="0"/>
              <a:t>bottom</a:t>
            </a:r>
            <a:r>
              <a:rPr lang="fr-FR" dirty="0" smtClean="0"/>
              <a:t>-</a:t>
            </a:r>
            <a:r>
              <a:rPr lang="fr-FR" dirty="0" err="1" smtClean="0"/>
              <a:t>left</a:t>
            </a:r>
            <a:r>
              <a:rPr lang="fr-FR" dirty="0" smtClean="0"/>
              <a:t>-radius</a:t>
            </a:r>
          </a:p>
          <a:p>
            <a:r>
              <a:rPr lang="fr-FR" dirty="0" smtClean="0"/>
              <a:t>border-top-</a:t>
            </a:r>
            <a:r>
              <a:rPr lang="fr-FR" dirty="0" err="1" smtClean="0"/>
              <a:t>left</a:t>
            </a:r>
            <a:r>
              <a:rPr lang="fr-FR" dirty="0" smtClean="0"/>
              <a:t>-radius</a:t>
            </a:r>
            <a:endParaRPr lang="fr-FR"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027F1DF-30F0-4B6B-BBD5-598DCB6B5FDB}" type="datetime1">
              <a:rPr lang="fr-FR" smtClean="0"/>
              <a:pPr/>
              <a:t>14/10/2019</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B48EB106-8EEA-4FAC-ADA9-6A8872C70CB1}" type="slidenum">
              <a:rPr lang="fr-FR" smtClean="0"/>
              <a:pPr/>
              <a:t>156</a:t>
            </a:fld>
            <a:endParaRPr lang="fr-FR" dirty="0"/>
          </a:p>
        </p:txBody>
      </p:sp>
      <p:sp>
        <p:nvSpPr>
          <p:cNvPr id="6" name="Rectangle 5"/>
          <p:cNvSpPr/>
          <p:nvPr/>
        </p:nvSpPr>
        <p:spPr>
          <a:xfrm>
            <a:off x="2286000" y="1166843"/>
            <a:ext cx="4572000" cy="4524315"/>
          </a:xfrm>
          <a:prstGeom prst="rect">
            <a:avLst/>
          </a:prstGeom>
        </p:spPr>
        <p:txBody>
          <a:bodyPr>
            <a:spAutoFit/>
          </a:bodyPr>
          <a:lstStyle/>
          <a:p>
            <a:r>
              <a:rPr lang="fr-FR" dirty="0" smtClean="0"/>
              <a:t>&lt;!DOCTYPE html&gt;</a:t>
            </a:r>
          </a:p>
          <a:p>
            <a:r>
              <a:rPr lang="fr-FR" dirty="0" smtClean="0"/>
              <a:t>&lt;html </a:t>
            </a:r>
            <a:r>
              <a:rPr lang="fr-FR" dirty="0" err="1" smtClean="0"/>
              <a:t>lang</a:t>
            </a:r>
            <a:r>
              <a:rPr lang="fr-FR" dirty="0" smtClean="0"/>
              <a:t>="</a:t>
            </a:r>
            <a:r>
              <a:rPr lang="fr-FR" dirty="0" err="1" smtClean="0"/>
              <a:t>fr</a:t>
            </a:r>
            <a:r>
              <a:rPr lang="fr-FR" dirty="0" smtClean="0"/>
              <a:t>"&gt;</a:t>
            </a:r>
          </a:p>
          <a:p>
            <a:r>
              <a:rPr lang="fr-FR" dirty="0" smtClean="0"/>
              <a:t>&lt;</a:t>
            </a:r>
            <a:r>
              <a:rPr lang="fr-FR" dirty="0" err="1" smtClean="0"/>
              <a:t>head</a:t>
            </a:r>
            <a:r>
              <a:rPr lang="fr-FR" dirty="0" smtClean="0"/>
              <a:t>&gt;</a:t>
            </a:r>
          </a:p>
          <a:p>
            <a:r>
              <a:rPr lang="fr-FR" dirty="0" smtClean="0"/>
              <a:t>&lt;</a:t>
            </a:r>
            <a:r>
              <a:rPr lang="fr-FR" dirty="0" err="1" smtClean="0"/>
              <a:t>title</a:t>
            </a:r>
            <a:r>
              <a:rPr lang="fr-FR" dirty="0" smtClean="0"/>
              <a:t>&gt;Html5&lt;/</a:t>
            </a:r>
            <a:r>
              <a:rPr lang="fr-FR" dirty="0" err="1" smtClean="0"/>
              <a:t>title</a:t>
            </a:r>
            <a:r>
              <a:rPr lang="fr-FR" dirty="0" smtClean="0"/>
              <a:t>&gt;</a:t>
            </a:r>
          </a:p>
          <a:p>
            <a:r>
              <a:rPr lang="fr-FR" dirty="0" smtClean="0"/>
              <a:t>&lt;</a:t>
            </a:r>
            <a:r>
              <a:rPr lang="fr-FR" dirty="0" err="1" smtClean="0"/>
              <a:t>meta</a:t>
            </a:r>
            <a:r>
              <a:rPr lang="fr-FR" dirty="0" smtClean="0"/>
              <a:t> </a:t>
            </a:r>
            <a:r>
              <a:rPr lang="fr-FR" dirty="0" err="1" smtClean="0"/>
              <a:t>charset</a:t>
            </a:r>
            <a:r>
              <a:rPr lang="fr-FR" dirty="0" smtClean="0"/>
              <a:t>="iso-8859-1"&gt;</a:t>
            </a:r>
          </a:p>
          <a:p>
            <a:r>
              <a:rPr lang="fr-FR" dirty="0" smtClean="0"/>
              <a:t>&lt;style type="</a:t>
            </a:r>
            <a:r>
              <a:rPr lang="fr-FR" dirty="0" err="1" smtClean="0"/>
              <a:t>text</a:t>
            </a:r>
            <a:r>
              <a:rPr lang="fr-FR" dirty="0" smtClean="0"/>
              <a:t>/</a:t>
            </a:r>
            <a:r>
              <a:rPr lang="fr-FR" dirty="0" err="1" smtClean="0"/>
              <a:t>css</a:t>
            </a:r>
            <a:r>
              <a:rPr lang="fr-FR" dirty="0" smtClean="0"/>
              <a:t>"&gt;</a:t>
            </a:r>
          </a:p>
          <a:p>
            <a:r>
              <a:rPr lang="en-US" dirty="0" smtClean="0"/>
              <a:t>#round { width: 200px; height: 80px;</a:t>
            </a:r>
          </a:p>
          <a:p>
            <a:r>
              <a:rPr lang="fr-FR" dirty="0" smtClean="0"/>
              <a:t>background-</a:t>
            </a:r>
            <a:r>
              <a:rPr lang="fr-FR" dirty="0" err="1" smtClean="0"/>
              <a:t>color</a:t>
            </a:r>
            <a:r>
              <a:rPr lang="fr-FR" dirty="0" smtClean="0"/>
              <a:t>: </a:t>
            </a:r>
            <a:r>
              <a:rPr lang="fr-FR" dirty="0" err="1" smtClean="0"/>
              <a:t>rgb</a:t>
            </a:r>
            <a:r>
              <a:rPr lang="fr-FR" dirty="0" smtClean="0"/>
              <a:t>(185,205,225);</a:t>
            </a:r>
          </a:p>
          <a:p>
            <a:r>
              <a:rPr lang="fr-FR" dirty="0" smtClean="0"/>
              <a:t>border: 1px </a:t>
            </a:r>
            <a:r>
              <a:rPr lang="fr-FR" dirty="0" err="1" smtClean="0"/>
              <a:t>solid</a:t>
            </a:r>
            <a:r>
              <a:rPr lang="fr-FR" dirty="0" smtClean="0"/>
              <a:t> gray;</a:t>
            </a:r>
          </a:p>
          <a:p>
            <a:r>
              <a:rPr lang="fr-FR" dirty="0" smtClean="0"/>
              <a:t>border-radius: 1em;}</a:t>
            </a:r>
          </a:p>
          <a:p>
            <a:r>
              <a:rPr lang="fr-FR" dirty="0" smtClean="0"/>
              <a:t>&lt;/style&gt;</a:t>
            </a:r>
          </a:p>
          <a:p>
            <a:r>
              <a:rPr lang="fr-FR" dirty="0" smtClean="0"/>
              <a:t>&lt;/</a:t>
            </a:r>
            <a:r>
              <a:rPr lang="fr-FR" dirty="0" err="1" smtClean="0"/>
              <a:t>head</a:t>
            </a:r>
            <a:r>
              <a:rPr lang="fr-FR" dirty="0" smtClean="0"/>
              <a:t>&gt;</a:t>
            </a:r>
          </a:p>
          <a:p>
            <a:r>
              <a:rPr lang="fr-FR" dirty="0" smtClean="0"/>
              <a:t>&lt;body&gt;</a:t>
            </a:r>
          </a:p>
          <a:p>
            <a:r>
              <a:rPr lang="fr-FR" dirty="0" smtClean="0"/>
              <a:t>&lt;</a:t>
            </a:r>
            <a:r>
              <a:rPr lang="fr-FR" dirty="0" err="1" smtClean="0"/>
              <a:t>div</a:t>
            </a:r>
            <a:r>
              <a:rPr lang="fr-FR" dirty="0" smtClean="0"/>
              <a:t> id="round"&gt;&lt;/</a:t>
            </a:r>
            <a:r>
              <a:rPr lang="fr-FR" dirty="0" err="1" smtClean="0"/>
              <a:t>div</a:t>
            </a:r>
            <a:r>
              <a:rPr lang="fr-FR" dirty="0" smtClean="0"/>
              <a:t>&gt;</a:t>
            </a:r>
          </a:p>
          <a:p>
            <a:r>
              <a:rPr lang="fr-FR" dirty="0" smtClean="0"/>
              <a:t>&lt;/body&gt;</a:t>
            </a:r>
          </a:p>
          <a:p>
            <a:r>
              <a:rPr lang="fr-FR" dirty="0" smtClean="0"/>
              <a:t>&lt;/html&gt;</a:t>
            </a:r>
            <a:endParaRPr lang="fr-FR"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Résumé</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157</a:t>
            </a:fld>
            <a:endParaRPr lang="fr-FR" dirty="0"/>
          </a:p>
        </p:txBody>
      </p:sp>
      <p:sp>
        <p:nvSpPr>
          <p:cNvPr id="6" name="Espace réservé du contenu 5"/>
          <p:cNvSpPr>
            <a:spLocks noGrp="1"/>
          </p:cNvSpPr>
          <p:nvPr>
            <p:ph sz="quarter" idx="1"/>
          </p:nvPr>
        </p:nvSpPr>
        <p:spPr/>
        <p:txBody>
          <a:bodyPr/>
          <a:lstStyle/>
          <a:p>
            <a:r>
              <a:rPr lang="fr-FR" dirty="0" smtClean="0"/>
              <a:t>Pour réaliser un site web il faut suivre les étapes suivantes</a:t>
            </a:r>
          </a:p>
          <a:p>
            <a:r>
              <a:rPr lang="fr-FR" dirty="0" smtClean="0"/>
              <a:t>Réalisation de la maquette</a:t>
            </a:r>
          </a:p>
          <a:p>
            <a:r>
              <a:rPr lang="fr-FR" dirty="0" smtClean="0"/>
              <a:t>Mettre le contenu html</a:t>
            </a:r>
          </a:p>
          <a:p>
            <a:r>
              <a:rPr lang="fr-FR" dirty="0" smtClean="0"/>
              <a:t>Réaliser le fichier </a:t>
            </a:r>
            <a:r>
              <a:rPr lang="fr-FR" dirty="0" err="1" smtClean="0"/>
              <a:t>css</a:t>
            </a:r>
            <a:endParaRPr lang="fr-FR" dirty="0" smtClean="0"/>
          </a:p>
          <a:p>
            <a:r>
              <a:rPr lang="fr-FR" dirty="0" smtClean="0"/>
              <a:t>Code final</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Structure d’un fichier html</a:t>
            </a:r>
            <a:endParaRPr lang="fr-FR" dirty="0"/>
          </a:p>
        </p:txBody>
      </p:sp>
      <p:sp>
        <p:nvSpPr>
          <p:cNvPr id="4" name="Espace réservé de la date 3"/>
          <p:cNvSpPr>
            <a:spLocks noGrp="1"/>
          </p:cNvSpPr>
          <p:nvPr>
            <p:ph type="dt" sz="half" idx="10"/>
          </p:nvPr>
        </p:nvSpPr>
        <p:spPr/>
        <p:txBody>
          <a:bodyPr/>
          <a:lstStyle/>
          <a:p>
            <a:fld id="{0CB172F5-503F-42F9-9D52-63AF84B8854F}"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16</a:t>
            </a:fld>
            <a:endParaRPr lang="fr-FR" dirty="0"/>
          </a:p>
        </p:txBody>
      </p:sp>
      <p:sp>
        <p:nvSpPr>
          <p:cNvPr id="7" name="Espace réservé du texte 6"/>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Syntaxe </a:t>
            </a:r>
            <a:endParaRPr lang="fr-FR" dirty="0"/>
          </a:p>
        </p:txBody>
      </p:sp>
      <p:sp>
        <p:nvSpPr>
          <p:cNvPr id="3" name="Espace réservé du contenu 2"/>
          <p:cNvSpPr>
            <a:spLocks noGrp="1"/>
          </p:cNvSpPr>
          <p:nvPr>
            <p:ph sz="quarter" idx="1"/>
          </p:nvPr>
        </p:nvSpPr>
        <p:spPr/>
        <p:txBody>
          <a:bodyPr>
            <a:normAutofit/>
          </a:bodyPr>
          <a:lstStyle/>
          <a:p>
            <a:pPr>
              <a:buNone/>
            </a:pPr>
            <a:endParaRPr lang="fr-FR" dirty="0"/>
          </a:p>
        </p:txBody>
      </p:sp>
      <p:sp>
        <p:nvSpPr>
          <p:cNvPr id="4" name="Espace réservé de la date 3"/>
          <p:cNvSpPr>
            <a:spLocks noGrp="1"/>
          </p:cNvSpPr>
          <p:nvPr>
            <p:ph type="dt" sz="half" idx="10"/>
          </p:nvPr>
        </p:nvSpPr>
        <p:spPr/>
        <p:txBody>
          <a:bodyPr/>
          <a:lstStyle/>
          <a:p>
            <a:fld id="{FF111C4A-845C-4405-8A39-CE10E7880E4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17</a:t>
            </a:fld>
            <a:endParaRPr lang="fr-FR" dirty="0"/>
          </a:p>
        </p:txBody>
      </p:sp>
      <p:graphicFrame>
        <p:nvGraphicFramePr>
          <p:cNvPr id="6" name="Tableau 5"/>
          <p:cNvGraphicFramePr>
            <a:graphicFrameLocks noGrp="1"/>
          </p:cNvGraphicFramePr>
          <p:nvPr/>
        </p:nvGraphicFramePr>
        <p:xfrm>
          <a:off x="785786" y="1397000"/>
          <a:ext cx="7643866" cy="4746644"/>
        </p:xfrm>
        <a:graphic>
          <a:graphicData uri="http://schemas.openxmlformats.org/drawingml/2006/table">
            <a:tbl>
              <a:tblPr firstRow="1" bandRow="1">
                <a:tableStyleId>{5C22544A-7EE6-4342-B048-85BDC9FD1C3A}</a:tableStyleId>
              </a:tblPr>
              <a:tblGrid>
                <a:gridCol w="7643866"/>
              </a:tblGrid>
              <a:tr h="4746644">
                <a:tc>
                  <a:txBody>
                    <a:bodyPr/>
                    <a:lstStyle/>
                    <a:p>
                      <a:pPr>
                        <a:buNone/>
                      </a:pPr>
                      <a:r>
                        <a:rPr lang="fr-FR" dirty="0" smtClean="0"/>
                        <a:t>&lt;!DOCTYPE html&gt; </a:t>
                      </a:r>
                    </a:p>
                    <a:p>
                      <a:pPr>
                        <a:buNone/>
                      </a:pPr>
                      <a:r>
                        <a:rPr lang="fr-FR" dirty="0" smtClean="0"/>
                        <a:t>&lt;html&gt; </a:t>
                      </a:r>
                    </a:p>
                    <a:p>
                      <a:pPr>
                        <a:buNone/>
                      </a:pPr>
                      <a:r>
                        <a:rPr lang="fr-FR" dirty="0" smtClean="0"/>
                        <a:t>&lt;</a:t>
                      </a:r>
                      <a:r>
                        <a:rPr lang="fr-FR" dirty="0" err="1" smtClean="0"/>
                        <a:t>head</a:t>
                      </a:r>
                      <a:r>
                        <a:rPr lang="fr-FR" dirty="0" smtClean="0"/>
                        <a:t>&gt; </a:t>
                      </a:r>
                    </a:p>
                    <a:p>
                      <a:pPr>
                        <a:buNone/>
                      </a:pPr>
                      <a:r>
                        <a:rPr lang="fr-FR" dirty="0" smtClean="0"/>
                        <a:t>&lt;</a:t>
                      </a:r>
                      <a:r>
                        <a:rPr lang="fr-FR" dirty="0" err="1" smtClean="0"/>
                        <a:t>meta</a:t>
                      </a:r>
                      <a:r>
                        <a:rPr lang="fr-FR" dirty="0" smtClean="0"/>
                        <a:t> http-</a:t>
                      </a:r>
                      <a:r>
                        <a:rPr lang="fr-FR" dirty="0" err="1" smtClean="0"/>
                        <a:t>equiv</a:t>
                      </a:r>
                      <a:r>
                        <a:rPr lang="fr-FR" dirty="0" smtClean="0"/>
                        <a:t>="Content-type" content="</a:t>
                      </a:r>
                      <a:r>
                        <a:rPr lang="fr-FR" dirty="0" err="1" smtClean="0"/>
                        <a:t>text</a:t>
                      </a:r>
                      <a:r>
                        <a:rPr lang="fr-FR" dirty="0" smtClean="0"/>
                        <a:t>/</a:t>
                      </a:r>
                      <a:r>
                        <a:rPr lang="fr-FR" dirty="0" err="1" smtClean="0"/>
                        <a:t>html;charset</a:t>
                      </a:r>
                      <a:r>
                        <a:rPr lang="fr-FR" dirty="0" smtClean="0"/>
                        <a:t>=UTF-8" /&gt; </a:t>
                      </a:r>
                    </a:p>
                    <a:p>
                      <a:pPr>
                        <a:buNone/>
                      </a:pPr>
                      <a:r>
                        <a:rPr lang="en-US" dirty="0" smtClean="0"/>
                        <a:t>&lt;title&gt; HTML 5 et CSS 3 &lt;/title&gt;</a:t>
                      </a:r>
                    </a:p>
                    <a:p>
                      <a:pPr>
                        <a:buNone/>
                      </a:pPr>
                      <a:r>
                        <a:rPr lang="fr-FR" dirty="0" smtClean="0"/>
                        <a:t>&lt;/</a:t>
                      </a:r>
                      <a:r>
                        <a:rPr lang="fr-FR" dirty="0" err="1" smtClean="0"/>
                        <a:t>head</a:t>
                      </a:r>
                      <a:r>
                        <a:rPr lang="fr-FR" dirty="0" smtClean="0"/>
                        <a:t>&gt;</a:t>
                      </a:r>
                    </a:p>
                    <a:p>
                      <a:pPr>
                        <a:buNone/>
                      </a:pPr>
                      <a:r>
                        <a:rPr lang="fr-FR" dirty="0" smtClean="0"/>
                        <a:t>&lt;body&gt; </a:t>
                      </a:r>
                    </a:p>
                    <a:p>
                      <a:pPr>
                        <a:buNone/>
                      </a:pPr>
                      <a:r>
                        <a:rPr lang="fr-FR" dirty="0" smtClean="0"/>
                        <a:t>&lt;!-- Tout le contenu de la page --&gt;</a:t>
                      </a:r>
                    </a:p>
                    <a:p>
                      <a:pPr>
                        <a:buNone/>
                      </a:pPr>
                      <a:r>
                        <a:rPr lang="fr-FR" dirty="0" smtClean="0"/>
                        <a:t>&lt;h1&gt;Le corps de la page minimale&lt;/h1&gt; </a:t>
                      </a:r>
                    </a:p>
                    <a:p>
                      <a:pPr>
                        <a:buNone/>
                      </a:pPr>
                      <a:r>
                        <a:rPr lang="fr-FR" dirty="0" smtClean="0"/>
                        <a:t>&lt;/body&gt;</a:t>
                      </a:r>
                    </a:p>
                    <a:p>
                      <a:pPr>
                        <a:buNone/>
                      </a:pPr>
                      <a:r>
                        <a:rPr lang="fr-FR" dirty="0" smtClean="0"/>
                        <a:t>&lt;/html&gt;</a:t>
                      </a:r>
                    </a:p>
                    <a:p>
                      <a:endParaRPr lang="fr-FR"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Syntaxe </a:t>
            </a:r>
            <a:endParaRPr lang="fr-FR" dirty="0"/>
          </a:p>
        </p:txBody>
      </p:sp>
      <p:sp>
        <p:nvSpPr>
          <p:cNvPr id="3" name="Espace réservé du contenu 2"/>
          <p:cNvSpPr>
            <a:spLocks noGrp="1"/>
          </p:cNvSpPr>
          <p:nvPr>
            <p:ph sz="quarter" idx="1"/>
          </p:nvPr>
        </p:nvSpPr>
        <p:spPr/>
        <p:txBody>
          <a:bodyPr/>
          <a:lstStyle/>
          <a:p>
            <a:r>
              <a:rPr lang="fr-FR" b="1" dirty="0" smtClean="0"/>
              <a:t>Le </a:t>
            </a:r>
            <a:r>
              <a:rPr lang="fr-FR" b="1" dirty="0" err="1" smtClean="0"/>
              <a:t>Doctype</a:t>
            </a:r>
            <a:r>
              <a:rPr lang="fr-FR" b="1" dirty="0" smtClean="0"/>
              <a:t> : </a:t>
            </a:r>
            <a:r>
              <a:rPr lang="fr-FR" dirty="0" smtClean="0"/>
              <a:t>La toute première ligne s'appelle le </a:t>
            </a:r>
            <a:r>
              <a:rPr lang="fr-FR" dirty="0" err="1" smtClean="0"/>
              <a:t>doctype</a:t>
            </a:r>
            <a:r>
              <a:rPr lang="fr-FR" dirty="0" smtClean="0"/>
              <a:t>. Elle est indispensable car c'est elle qui indique qu'il s'agit bien d'une page web HTML.</a:t>
            </a:r>
          </a:p>
          <a:p>
            <a:r>
              <a:rPr lang="fr-FR" b="1" dirty="0" smtClean="0"/>
              <a:t>La balise &lt;/html&gt;: </a:t>
            </a:r>
            <a:r>
              <a:rPr lang="fr-FR" dirty="0" smtClean="0"/>
              <a:t>C'est la balise principale du code. Elle englobe tout le contenu de votre page. Comme vous pouvez le voir, la balise fermante </a:t>
            </a:r>
            <a:r>
              <a:rPr lang="fr-FR" b="1" dirty="0" smtClean="0"/>
              <a:t>&lt;/html&gt;</a:t>
            </a:r>
            <a:r>
              <a:rPr lang="fr-FR" dirty="0" smtClean="0"/>
              <a:t> se trouve tout à la fin du code !</a:t>
            </a:r>
          </a:p>
          <a:p>
            <a:endParaRPr lang="fr-FR" dirty="0" smtClean="0"/>
          </a:p>
          <a:p>
            <a:endParaRPr lang="fr-FR" dirty="0" smtClean="0"/>
          </a:p>
          <a:p>
            <a:endParaRPr lang="fr-FR" dirty="0"/>
          </a:p>
        </p:txBody>
      </p:sp>
      <p:sp>
        <p:nvSpPr>
          <p:cNvPr id="4" name="Espace réservé de la date 3"/>
          <p:cNvSpPr>
            <a:spLocks noGrp="1"/>
          </p:cNvSpPr>
          <p:nvPr>
            <p:ph type="dt" sz="half" idx="10"/>
          </p:nvPr>
        </p:nvSpPr>
        <p:spPr/>
        <p:txBody>
          <a:bodyPr/>
          <a:lstStyle/>
          <a:p>
            <a:fld id="{E810F5BB-A8FA-4E6D-9500-26D88EBC34B7}"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18</a:t>
            </a:fld>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Syntaxe </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b="1" dirty="0" smtClean="0"/>
              <a:t>L'en-tête &lt;</a:t>
            </a:r>
            <a:r>
              <a:rPr lang="fr-FR" b="1" dirty="0" err="1" smtClean="0"/>
              <a:t>head</a:t>
            </a:r>
            <a:r>
              <a:rPr lang="fr-FR" b="1" dirty="0" smtClean="0"/>
              <a:t>&gt; et le corps &lt;body&gt; </a:t>
            </a:r>
            <a:r>
              <a:rPr lang="fr-FR" dirty="0" smtClean="0"/>
              <a:t>: Une page web est constituée de deux parties :</a:t>
            </a:r>
          </a:p>
          <a:p>
            <a:pPr lvl="1"/>
            <a:r>
              <a:rPr lang="fr-FR" dirty="0" smtClean="0"/>
              <a:t>L'en-tête </a:t>
            </a:r>
            <a:r>
              <a:rPr lang="fr-FR" b="1" dirty="0" smtClean="0"/>
              <a:t>&lt;</a:t>
            </a:r>
            <a:r>
              <a:rPr lang="fr-FR" b="1" dirty="0" err="1" smtClean="0"/>
              <a:t>head</a:t>
            </a:r>
            <a:r>
              <a:rPr lang="fr-FR" b="1" dirty="0" smtClean="0"/>
              <a:t>&gt;</a:t>
            </a:r>
            <a:r>
              <a:rPr lang="fr-FR" dirty="0" smtClean="0"/>
              <a:t> : cette section donne quelques informations générales sur la page comme son titre, l'encodage (pour la gestion des caractères spéciaux), etc. Cette section est généralement assez courte. Les informations que contient l'en-tête ne sont pas affichées sur la page, ce sont simplement des informations générales à destination de l'ordinateur. Elles sont cependant très importantes ! </a:t>
            </a:r>
            <a:br>
              <a:rPr lang="fr-FR" dirty="0" smtClean="0"/>
            </a:br>
            <a:endParaRPr lang="fr-FR" dirty="0" smtClean="0"/>
          </a:p>
          <a:p>
            <a:pPr lvl="1"/>
            <a:r>
              <a:rPr lang="fr-FR" dirty="0" smtClean="0"/>
              <a:t>Le corps </a:t>
            </a:r>
            <a:r>
              <a:rPr lang="fr-FR" b="1" dirty="0" smtClean="0"/>
              <a:t>&lt;body&gt;</a:t>
            </a:r>
            <a:r>
              <a:rPr lang="fr-FR" dirty="0" smtClean="0"/>
              <a:t> : c'est là que se trouve la partie principale de la page. Tout ce que nous écrirons ici sera affiché à l'écran. C'est à l'intérieur du corps que nous écrirons la majeure partie de notre code.</a:t>
            </a:r>
          </a:p>
        </p:txBody>
      </p:sp>
      <p:sp>
        <p:nvSpPr>
          <p:cNvPr id="4" name="Espace réservé de la date 3"/>
          <p:cNvSpPr>
            <a:spLocks noGrp="1"/>
          </p:cNvSpPr>
          <p:nvPr>
            <p:ph type="dt" sz="half" idx="10"/>
          </p:nvPr>
        </p:nvSpPr>
        <p:spPr/>
        <p:txBody>
          <a:bodyPr/>
          <a:lstStyle/>
          <a:p>
            <a:fld id="{9A995EF9-BD7B-4C20-9772-2024D3FB97AC}"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19</a:t>
            </a:fld>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DU COURS</a:t>
            </a:r>
            <a:endParaRPr lang="fr-FR" dirty="0"/>
          </a:p>
        </p:txBody>
      </p:sp>
      <p:sp>
        <p:nvSpPr>
          <p:cNvPr id="3" name="Espace réservé du contenu 2"/>
          <p:cNvSpPr>
            <a:spLocks noGrp="1"/>
          </p:cNvSpPr>
          <p:nvPr>
            <p:ph sz="quarter" idx="1"/>
          </p:nvPr>
        </p:nvSpPr>
        <p:spPr/>
        <p:txBody>
          <a:bodyPr/>
          <a:lstStyle/>
          <a:p>
            <a:r>
              <a:rPr lang="fr-FR" dirty="0" smtClean="0"/>
              <a:t>Concept Internet/Intranet/Extranet</a:t>
            </a:r>
          </a:p>
          <a:p>
            <a:r>
              <a:rPr lang="fr-FR" dirty="0" smtClean="0"/>
              <a:t>Installation et configuration d’un serveur web(IIS)</a:t>
            </a:r>
          </a:p>
          <a:p>
            <a:r>
              <a:rPr lang="fr-FR" dirty="0" smtClean="0"/>
              <a:t>HTML5/CSS3</a:t>
            </a:r>
          </a:p>
          <a:p>
            <a:r>
              <a:rPr lang="fr-FR" dirty="0" smtClean="0"/>
              <a:t>JavaScript/ JQUERY</a:t>
            </a:r>
          </a:p>
          <a:p>
            <a:r>
              <a:rPr lang="fr-FR" dirty="0" smtClean="0"/>
              <a:t>XML(DTD/XSD/XSSLT/XPATH)</a:t>
            </a:r>
          </a:p>
          <a:p>
            <a:endParaRPr lang="fr-FR" dirty="0"/>
          </a:p>
        </p:txBody>
      </p:sp>
      <p:sp>
        <p:nvSpPr>
          <p:cNvPr id="4" name="Espace réservé de la date 3"/>
          <p:cNvSpPr>
            <a:spLocks noGrp="1"/>
          </p:cNvSpPr>
          <p:nvPr>
            <p:ph type="dt" sz="half" idx="10"/>
          </p:nvPr>
        </p:nvSpPr>
        <p:spPr/>
        <p:txBody>
          <a:bodyPr/>
          <a:lstStyle/>
          <a:p>
            <a:fld id="{4B45863E-188F-44B2-85FB-F479E40C152A}"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a:t>
            </a:fld>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Syntaxe </a:t>
            </a:r>
            <a:endParaRPr lang="fr-FR" dirty="0"/>
          </a:p>
        </p:txBody>
      </p:sp>
      <p:sp>
        <p:nvSpPr>
          <p:cNvPr id="3" name="Espace réservé du contenu 2"/>
          <p:cNvSpPr>
            <a:spLocks noGrp="1"/>
          </p:cNvSpPr>
          <p:nvPr>
            <p:ph sz="quarter" idx="1"/>
          </p:nvPr>
        </p:nvSpPr>
        <p:spPr/>
        <p:txBody>
          <a:bodyPr/>
          <a:lstStyle/>
          <a:p>
            <a:r>
              <a:rPr lang="fr-FR" b="1" i="1" dirty="0" smtClean="0"/>
              <a:t>L'encodage (</a:t>
            </a:r>
            <a:r>
              <a:rPr lang="fr-FR" b="1" i="1" dirty="0" err="1" smtClean="0"/>
              <a:t>charset</a:t>
            </a:r>
            <a:r>
              <a:rPr lang="fr-FR" b="1" i="1" dirty="0" smtClean="0"/>
              <a:t>): </a:t>
            </a:r>
            <a:r>
              <a:rPr lang="fr-FR" dirty="0" smtClean="0"/>
              <a:t>Cette balise indique l'encodage utilisé dans votre fichier .</a:t>
            </a:r>
            <a:r>
              <a:rPr lang="fr-FR" dirty="0" err="1" smtClean="0"/>
              <a:t>html.il</a:t>
            </a:r>
            <a:r>
              <a:rPr lang="fr-FR" dirty="0" smtClean="0"/>
              <a:t> est préférable d’utiliser </a:t>
            </a:r>
            <a:r>
              <a:rPr lang="fr-FR" dirty="0" err="1" smtClean="0"/>
              <a:t>utf</a:t>
            </a:r>
            <a:r>
              <a:rPr lang="fr-FR" dirty="0" smtClean="0"/>
              <a:t>-8 car  elle permet d'afficher sans aucun problème pratiquement tous les symboles de toutes les langues</a:t>
            </a:r>
          </a:p>
          <a:p>
            <a:r>
              <a:rPr lang="fr-FR" b="1" i="1" dirty="0" smtClean="0"/>
              <a:t>&lt;</a:t>
            </a:r>
            <a:r>
              <a:rPr lang="fr-FR" b="1" i="1" dirty="0" err="1" smtClean="0"/>
              <a:t>title</a:t>
            </a:r>
            <a:r>
              <a:rPr lang="fr-FR" b="1" i="1" dirty="0" smtClean="0"/>
              <a:t>&gt;:  </a:t>
            </a:r>
            <a:r>
              <a:rPr lang="fr-FR" dirty="0" smtClean="0"/>
              <a:t>C'est le titre de votre page, probablement l'élément le plus important ! Toute page doit avoir un titre qui décrit ce qu'elle contient. Le titre ne s'affiche pas dans votre page mais en haut de celle-ci (souvent dans l'onglet du navigateur). </a:t>
            </a:r>
            <a:endParaRPr lang="fr-FR" dirty="0"/>
          </a:p>
        </p:txBody>
      </p:sp>
      <p:sp>
        <p:nvSpPr>
          <p:cNvPr id="4" name="Espace réservé de la date 3"/>
          <p:cNvSpPr>
            <a:spLocks noGrp="1"/>
          </p:cNvSpPr>
          <p:nvPr>
            <p:ph type="dt" sz="half" idx="10"/>
          </p:nvPr>
        </p:nvSpPr>
        <p:spPr/>
        <p:txBody>
          <a:bodyPr/>
          <a:lstStyle/>
          <a:p>
            <a:fld id="{77A75DC6-5EA8-41E6-ACEE-61059D56E5EF}"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20</a:t>
            </a:fld>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Exemple </a:t>
            </a:r>
            <a:endParaRPr lang="fr-FR" dirty="0"/>
          </a:p>
        </p:txBody>
      </p:sp>
      <p:sp>
        <p:nvSpPr>
          <p:cNvPr id="3" name="Espace réservé du contenu 2"/>
          <p:cNvSpPr>
            <a:spLocks noGrp="1"/>
          </p:cNvSpPr>
          <p:nvPr>
            <p:ph sz="quarter" idx="1"/>
          </p:nvPr>
        </p:nvSpPr>
        <p:spPr/>
        <p:txBody>
          <a:bodyPr/>
          <a:lstStyle/>
          <a:p>
            <a:r>
              <a:rPr lang="fr-FR" dirty="0" smtClean="0"/>
              <a:t>Ecrire un fichier html qui affiche « Bonjour tout le monde , »</a:t>
            </a:r>
          </a:p>
          <a:p>
            <a:pPr>
              <a:buNone/>
            </a:pPr>
            <a:r>
              <a:rPr lang="fr-FR" dirty="0" smtClean="0"/>
              <a:t>« nous sommes les stagiaires de TDI 2A NTIC  »</a:t>
            </a:r>
          </a:p>
          <a:p>
            <a:pPr>
              <a:buNone/>
            </a:pPr>
            <a:r>
              <a:rPr lang="fr-FR" dirty="0" smtClean="0"/>
              <a:t>Solution :</a:t>
            </a:r>
          </a:p>
          <a:p>
            <a:pPr>
              <a:buNone/>
            </a:pPr>
            <a:r>
              <a:rPr lang="fr-FR" dirty="0" smtClean="0"/>
              <a:t>Ouvrir un fichier bloc note, écrire le texte,  sauvegarder avec l’extension .html</a:t>
            </a:r>
          </a:p>
          <a:p>
            <a:pPr>
              <a:buNone/>
            </a:pPr>
            <a:r>
              <a:rPr lang="fr-FR" dirty="0" smtClean="0"/>
              <a:t>Lancer le ficher</a:t>
            </a:r>
          </a:p>
          <a:p>
            <a:pPr>
              <a:buNone/>
            </a:pPr>
            <a:r>
              <a:rPr lang="fr-FR" dirty="0" smtClean="0"/>
              <a:t>Que remarquez vous?</a:t>
            </a:r>
            <a:endParaRPr lang="fr-FR" dirty="0"/>
          </a:p>
        </p:txBody>
      </p:sp>
      <p:sp>
        <p:nvSpPr>
          <p:cNvPr id="4" name="Espace réservé de la date 3"/>
          <p:cNvSpPr>
            <a:spLocks noGrp="1"/>
          </p:cNvSpPr>
          <p:nvPr>
            <p:ph type="dt" sz="half" idx="10"/>
          </p:nvPr>
        </p:nvSpPr>
        <p:spPr/>
        <p:txBody>
          <a:bodyPr/>
          <a:lstStyle/>
          <a:p>
            <a:fld id="{E3B47F8E-6A48-4CD0-82A8-11E5FCC7E9E0}"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21</a:t>
            </a:fld>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Organiser son texte</a:t>
            </a:r>
            <a:endParaRPr lang="fr-FR" dirty="0"/>
          </a:p>
        </p:txBody>
      </p:sp>
      <p:sp>
        <p:nvSpPr>
          <p:cNvPr id="4" name="Espace réservé de la date 3"/>
          <p:cNvSpPr>
            <a:spLocks noGrp="1"/>
          </p:cNvSpPr>
          <p:nvPr>
            <p:ph type="dt" sz="half" idx="10"/>
          </p:nvPr>
        </p:nvSpPr>
        <p:spPr/>
        <p:txBody>
          <a:bodyPr/>
          <a:lstStyle/>
          <a:p>
            <a:fld id="{0CB172F5-503F-42F9-9D52-63AF84B8854F}"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22</a:t>
            </a:fld>
            <a:endParaRPr lang="fr-FR" dirty="0"/>
          </a:p>
        </p:txBody>
      </p:sp>
      <p:sp>
        <p:nvSpPr>
          <p:cNvPr id="7" name="Espace réservé du texte 6"/>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23</a:t>
            </a:fld>
            <a:endParaRPr lang="fr-FR" dirty="0"/>
          </a:p>
        </p:txBody>
      </p:sp>
      <p:sp>
        <p:nvSpPr>
          <p:cNvPr id="6" name="Espace réservé du contenu 5"/>
          <p:cNvSpPr>
            <a:spLocks noGrp="1"/>
          </p:cNvSpPr>
          <p:nvPr>
            <p:ph sz="quarter" idx="1"/>
          </p:nvPr>
        </p:nvSpPr>
        <p:spPr/>
        <p:txBody>
          <a:bodyPr/>
          <a:lstStyle/>
          <a:p>
            <a:r>
              <a:rPr lang="fr-FR" dirty="0" smtClean="0"/>
              <a:t>Utilisation des balises html pour la structuration de la page</a:t>
            </a:r>
          </a:p>
          <a:p>
            <a:r>
              <a:rPr lang="fr-FR" dirty="0" smtClean="0"/>
              <a:t>L’interprétation de certaines balises dépend du navigateurs utilisé et sa version</a:t>
            </a:r>
          </a:p>
          <a:p>
            <a:r>
              <a:rPr lang="fr-FR" dirty="0" smtClean="0"/>
              <a:t>Appel à un fichier </a:t>
            </a:r>
            <a:r>
              <a:rPr lang="fr-FR" dirty="0" err="1" smtClean="0"/>
              <a:t>css</a:t>
            </a:r>
            <a:r>
              <a:rPr lang="fr-FR" dirty="0" smtClean="0"/>
              <a:t> devient une nécessité dans certains cas</a:t>
            </a:r>
          </a:p>
          <a:p>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Paragraphe</a:t>
            </a:r>
            <a:endParaRPr lang="fr-FR" dirty="0"/>
          </a:p>
        </p:txBody>
      </p:sp>
      <p:sp>
        <p:nvSpPr>
          <p:cNvPr id="3" name="Espace réservé du contenu 2"/>
          <p:cNvSpPr>
            <a:spLocks noGrp="1"/>
          </p:cNvSpPr>
          <p:nvPr>
            <p:ph sz="quarter" idx="1"/>
          </p:nvPr>
        </p:nvSpPr>
        <p:spPr/>
        <p:txBody>
          <a:bodyPr/>
          <a:lstStyle/>
          <a:p>
            <a:r>
              <a:rPr lang="fr-FR" b="1" u="sng" dirty="0" smtClean="0"/>
              <a:t>Paragraphes: </a:t>
            </a:r>
            <a:r>
              <a:rPr lang="fr-FR" dirty="0" smtClean="0"/>
              <a:t>Le langage HTML propose justement la balise </a:t>
            </a:r>
            <a:r>
              <a:rPr lang="fr-FR" b="1" dirty="0" smtClean="0"/>
              <a:t>&lt;p&gt;</a:t>
            </a:r>
            <a:r>
              <a:rPr lang="fr-FR" dirty="0" smtClean="0"/>
              <a:t> pour délimiter les paragraphes.</a:t>
            </a:r>
          </a:p>
          <a:p>
            <a:pPr lvl="1"/>
            <a:r>
              <a:rPr lang="fr-FR" b="1" i="1" dirty="0" smtClean="0"/>
              <a:t>Exemple</a:t>
            </a:r>
            <a:r>
              <a:rPr lang="fr-FR" dirty="0" smtClean="0"/>
              <a:t>:  </a:t>
            </a:r>
            <a:r>
              <a:rPr lang="fr-FR" b="1" dirty="0" smtClean="0"/>
              <a:t>&lt;p&gt;</a:t>
            </a:r>
            <a:r>
              <a:rPr lang="fr-FR" dirty="0" smtClean="0"/>
              <a:t>Bonjour tout le monde!</a:t>
            </a:r>
            <a:r>
              <a:rPr lang="fr-FR" b="1" dirty="0" smtClean="0"/>
              <a:t>&lt;/p&gt;</a:t>
            </a:r>
          </a:p>
          <a:p>
            <a:pPr lvl="1"/>
            <a:r>
              <a:rPr lang="fr-FR" b="1" i="1" dirty="0" smtClean="0"/>
              <a:t>Exercice d’application: </a:t>
            </a:r>
            <a:r>
              <a:rPr lang="fr-FR" dirty="0" smtClean="0"/>
              <a:t>reproduire le même exemple précèdent  mais cette fois-ci  chaque phrase dans une ligne à part</a:t>
            </a:r>
            <a:endParaRPr lang="fr-FR" dirty="0"/>
          </a:p>
        </p:txBody>
      </p:sp>
      <p:sp>
        <p:nvSpPr>
          <p:cNvPr id="4" name="Espace réservé de la date 3"/>
          <p:cNvSpPr>
            <a:spLocks noGrp="1"/>
          </p:cNvSpPr>
          <p:nvPr>
            <p:ph type="dt" sz="half" idx="10"/>
          </p:nvPr>
        </p:nvSpPr>
        <p:spPr/>
        <p:txBody>
          <a:bodyPr/>
          <a:lstStyle/>
          <a:p>
            <a:fld id="{B510AECA-9C88-42FF-A9D0-B9AAF221B35F}"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24</a:t>
            </a:fld>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Sauter une ligne</a:t>
            </a:r>
            <a:r>
              <a:rPr lang="fr-FR" dirty="0" smtClean="0"/>
              <a:t> </a:t>
            </a:r>
            <a:endParaRPr lang="fr-FR" dirty="0"/>
          </a:p>
        </p:txBody>
      </p:sp>
      <p:sp>
        <p:nvSpPr>
          <p:cNvPr id="3" name="Espace réservé du contenu 2"/>
          <p:cNvSpPr>
            <a:spLocks noGrp="1"/>
          </p:cNvSpPr>
          <p:nvPr>
            <p:ph sz="quarter" idx="1"/>
          </p:nvPr>
        </p:nvSpPr>
        <p:spPr/>
        <p:txBody>
          <a:bodyPr>
            <a:normAutofit/>
          </a:bodyPr>
          <a:lstStyle/>
          <a:p>
            <a:r>
              <a:rPr lang="fr-FR" dirty="0" smtClean="0"/>
              <a:t>En HTML, si vous appuyez sur la touche Entrée, cela ne crée pas une nouvelle ligne comme vous en avez l'habitude</a:t>
            </a:r>
          </a:p>
          <a:p>
            <a:r>
              <a:rPr lang="fr-FR" dirty="0" smtClean="0"/>
              <a:t>Ile faut insérer la balise &lt;</a:t>
            </a:r>
            <a:r>
              <a:rPr lang="fr-FR" dirty="0" err="1" smtClean="0"/>
              <a:t>br</a:t>
            </a:r>
            <a:r>
              <a:rPr lang="fr-FR" dirty="0" smtClean="0"/>
              <a:t>/&gt;</a:t>
            </a:r>
          </a:p>
          <a:p>
            <a:r>
              <a:rPr lang="fr-FR" dirty="0" smtClean="0"/>
              <a:t>Donc c'est compris ?</a:t>
            </a:r>
          </a:p>
          <a:p>
            <a:pPr lvl="1"/>
            <a:r>
              <a:rPr lang="fr-FR" b="1" dirty="0" smtClean="0"/>
              <a:t>&lt;p&gt;</a:t>
            </a:r>
            <a:r>
              <a:rPr lang="fr-FR" dirty="0" smtClean="0"/>
              <a:t> </a:t>
            </a:r>
            <a:r>
              <a:rPr lang="fr-FR" b="1" dirty="0" smtClean="0"/>
              <a:t>&lt;/p&gt;</a:t>
            </a:r>
            <a:r>
              <a:rPr lang="fr-FR" dirty="0" smtClean="0"/>
              <a:t> : pour organiser son texte en paragraphes ;</a:t>
            </a:r>
          </a:p>
          <a:p>
            <a:pPr lvl="1"/>
            <a:r>
              <a:rPr lang="fr-FR" b="1" dirty="0" smtClean="0"/>
              <a:t>&lt;</a:t>
            </a:r>
            <a:r>
              <a:rPr lang="fr-FR" b="1" dirty="0" err="1" smtClean="0"/>
              <a:t>br</a:t>
            </a:r>
            <a:r>
              <a:rPr lang="fr-FR" dirty="0" smtClean="0"/>
              <a:t> </a:t>
            </a:r>
            <a:r>
              <a:rPr lang="fr-FR" b="1" dirty="0" smtClean="0"/>
              <a:t>/&gt;</a:t>
            </a:r>
            <a:r>
              <a:rPr lang="fr-FR" dirty="0" smtClean="0"/>
              <a:t> : pour aller à la ligne.</a:t>
            </a:r>
          </a:p>
          <a:p>
            <a:endParaRPr lang="fr-FR" dirty="0"/>
          </a:p>
        </p:txBody>
      </p:sp>
      <p:sp>
        <p:nvSpPr>
          <p:cNvPr id="4" name="Espace réservé de la date 3"/>
          <p:cNvSpPr>
            <a:spLocks noGrp="1"/>
          </p:cNvSpPr>
          <p:nvPr>
            <p:ph type="dt" sz="half" idx="10"/>
          </p:nvPr>
        </p:nvSpPr>
        <p:spPr/>
        <p:txBody>
          <a:bodyPr/>
          <a:lstStyle/>
          <a:p>
            <a:fld id="{6DC4AC49-4C20-43F9-A937-DFD751BD79DB}"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25</a:t>
            </a:fld>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u contenu 2"/>
          <p:cNvSpPr>
            <a:spLocks noGrp="1"/>
          </p:cNvSpPr>
          <p:nvPr>
            <p:ph sz="quarter" idx="1"/>
          </p:nvPr>
        </p:nvSpPr>
        <p:spPr/>
        <p:txBody>
          <a:bodyPr/>
          <a:lstStyle/>
          <a:p>
            <a:r>
              <a:rPr lang="fr-FR" dirty="0" smtClean="0"/>
              <a:t>Ecrire le texte suivant dans le corps d’un fichier html.</a:t>
            </a:r>
          </a:p>
          <a:p>
            <a:pPr>
              <a:buNone/>
            </a:pPr>
            <a:r>
              <a:rPr lang="fr-FR" dirty="0" smtClean="0"/>
              <a:t>   « Bonjour tout monde, je suis stagiaire de la filière TDI de l’ISTA NTIC , c’est mon premier fichier html dans lequel j’espère maitriser les balise de mise en forme d’un contenu html à savoir les paragraphes et les saut de lignes dans le même paragraphe »</a:t>
            </a:r>
            <a:endParaRPr lang="fr-FR" dirty="0"/>
          </a:p>
        </p:txBody>
      </p:sp>
      <p:sp>
        <p:nvSpPr>
          <p:cNvPr id="4" name="Espace réservé de la date 3"/>
          <p:cNvSpPr>
            <a:spLocks noGrp="1"/>
          </p:cNvSpPr>
          <p:nvPr>
            <p:ph type="dt" sz="half" idx="10"/>
          </p:nvPr>
        </p:nvSpPr>
        <p:spPr/>
        <p:txBody>
          <a:bodyPr/>
          <a:lstStyle/>
          <a:p>
            <a:fld id="{9863BD2A-76F8-4D0D-BC52-5F9EE374C520}"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26</a:t>
            </a:fld>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titres </a:t>
            </a:r>
            <a:endParaRPr lang="fr-FR" dirty="0"/>
          </a:p>
        </p:txBody>
      </p:sp>
      <p:sp>
        <p:nvSpPr>
          <p:cNvPr id="3" name="Espace réservé du contenu 2"/>
          <p:cNvSpPr>
            <a:spLocks noGrp="1"/>
          </p:cNvSpPr>
          <p:nvPr>
            <p:ph sz="quarter" idx="1"/>
          </p:nvPr>
        </p:nvSpPr>
        <p:spPr/>
        <p:txBody>
          <a:bodyPr>
            <a:normAutofit lnSpcReduction="10000"/>
          </a:bodyPr>
          <a:lstStyle/>
          <a:p>
            <a:pPr>
              <a:buNone/>
            </a:pPr>
            <a:r>
              <a:rPr lang="fr-FR" dirty="0" smtClean="0"/>
              <a:t>On a six niveaux différents:</a:t>
            </a:r>
          </a:p>
          <a:p>
            <a:r>
              <a:rPr lang="fr-FR" b="1" dirty="0" smtClean="0"/>
              <a:t>&lt;h1&gt;</a:t>
            </a:r>
            <a:r>
              <a:rPr lang="fr-FR" dirty="0" smtClean="0"/>
              <a:t> </a:t>
            </a:r>
            <a:r>
              <a:rPr lang="fr-FR" b="1" dirty="0" smtClean="0"/>
              <a:t>&lt;/h1&gt;</a:t>
            </a:r>
            <a:r>
              <a:rPr lang="fr-FR" dirty="0" smtClean="0"/>
              <a:t> : signifie « titre très important ». En général, on s'en sert pour afficher le titre de la page au début de celle-ci.</a:t>
            </a:r>
          </a:p>
          <a:p>
            <a:r>
              <a:rPr lang="fr-FR" b="1" dirty="0" smtClean="0"/>
              <a:t>&lt;h2&gt;</a:t>
            </a:r>
            <a:r>
              <a:rPr lang="fr-FR" dirty="0" smtClean="0"/>
              <a:t> </a:t>
            </a:r>
            <a:r>
              <a:rPr lang="fr-FR" b="1" dirty="0" smtClean="0"/>
              <a:t>&lt;/h2&gt;</a:t>
            </a:r>
            <a:r>
              <a:rPr lang="fr-FR" dirty="0" smtClean="0"/>
              <a:t> : signifie « titre important ».</a:t>
            </a:r>
          </a:p>
          <a:p>
            <a:r>
              <a:rPr lang="fr-FR" b="1" dirty="0" smtClean="0"/>
              <a:t>&lt;h3&gt;</a:t>
            </a:r>
            <a:r>
              <a:rPr lang="fr-FR" dirty="0" smtClean="0"/>
              <a:t> </a:t>
            </a:r>
            <a:r>
              <a:rPr lang="fr-FR" b="1" dirty="0" smtClean="0"/>
              <a:t>&lt;/h3&gt;</a:t>
            </a:r>
            <a:r>
              <a:rPr lang="fr-FR" dirty="0" smtClean="0"/>
              <a:t> : pareil, c'est un titre un peu moins important (on peut dire un « sous-titre » si vous voulez).</a:t>
            </a:r>
          </a:p>
          <a:p>
            <a:r>
              <a:rPr lang="fr-FR" b="1" dirty="0" smtClean="0"/>
              <a:t>&lt;h4&gt;</a:t>
            </a:r>
            <a:r>
              <a:rPr lang="fr-FR" dirty="0" smtClean="0"/>
              <a:t> </a:t>
            </a:r>
            <a:r>
              <a:rPr lang="fr-FR" b="1" dirty="0" smtClean="0"/>
              <a:t>&lt;/h4&gt;</a:t>
            </a:r>
            <a:r>
              <a:rPr lang="fr-FR" dirty="0" smtClean="0"/>
              <a:t> : titre encore moins important.</a:t>
            </a:r>
          </a:p>
          <a:p>
            <a:r>
              <a:rPr lang="fr-FR" b="1" dirty="0" smtClean="0"/>
              <a:t>&lt;h5&gt;</a:t>
            </a:r>
            <a:r>
              <a:rPr lang="fr-FR" dirty="0" smtClean="0"/>
              <a:t> </a:t>
            </a:r>
            <a:r>
              <a:rPr lang="fr-FR" b="1" dirty="0" smtClean="0"/>
              <a:t>&lt;/h5&gt;</a:t>
            </a:r>
            <a:r>
              <a:rPr lang="fr-FR" dirty="0" smtClean="0"/>
              <a:t> : titre pas important.</a:t>
            </a:r>
          </a:p>
          <a:p>
            <a:r>
              <a:rPr lang="fr-FR" b="1" dirty="0" smtClean="0"/>
              <a:t>&lt;h6&gt;</a:t>
            </a:r>
            <a:r>
              <a:rPr lang="fr-FR" dirty="0" smtClean="0"/>
              <a:t> </a:t>
            </a:r>
            <a:r>
              <a:rPr lang="fr-FR" b="1" dirty="0" smtClean="0"/>
              <a:t>&lt;/h6&gt;</a:t>
            </a:r>
            <a:r>
              <a:rPr lang="fr-FR" dirty="0" smtClean="0"/>
              <a:t> : titre vraiment, mais alors là vraiment pas important du tout.</a:t>
            </a:r>
          </a:p>
          <a:p>
            <a:endParaRPr lang="fr-FR" b="1" dirty="0" smtClean="0"/>
          </a:p>
        </p:txBody>
      </p:sp>
      <p:sp>
        <p:nvSpPr>
          <p:cNvPr id="4" name="Espace réservé de la date 3"/>
          <p:cNvSpPr>
            <a:spLocks noGrp="1"/>
          </p:cNvSpPr>
          <p:nvPr>
            <p:ph type="dt" sz="half" idx="10"/>
          </p:nvPr>
        </p:nvSpPr>
        <p:spPr/>
        <p:txBody>
          <a:bodyPr/>
          <a:lstStyle/>
          <a:p>
            <a:fld id="{1419E7AA-C80E-47F1-94E6-8AB7320E18EB}"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27</a:t>
            </a:fld>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u contenu 2"/>
          <p:cNvSpPr>
            <a:spLocks noGrp="1"/>
          </p:cNvSpPr>
          <p:nvPr>
            <p:ph sz="quarter" idx="1"/>
          </p:nvPr>
        </p:nvSpPr>
        <p:spPr/>
        <p:txBody>
          <a:bodyPr>
            <a:normAutofit fontScale="70000" lnSpcReduction="20000"/>
          </a:bodyPr>
          <a:lstStyle/>
          <a:p>
            <a:r>
              <a:rPr lang="fr-FR" dirty="0" smtClean="0"/>
              <a:t> Essayez de créer une page web avec des titres pour voir ce que cela donne.</a:t>
            </a:r>
          </a:p>
          <a:p>
            <a:pPr>
              <a:buNone/>
            </a:pPr>
            <a:r>
              <a:rPr lang="fr-FR" b="1" dirty="0" smtClean="0"/>
              <a:t>&lt;html&gt;</a:t>
            </a:r>
            <a:r>
              <a:rPr lang="fr-FR" dirty="0" smtClean="0"/>
              <a:t> </a:t>
            </a:r>
          </a:p>
          <a:p>
            <a:pPr>
              <a:buNone/>
            </a:pPr>
            <a:r>
              <a:rPr lang="fr-FR" b="1" dirty="0" smtClean="0"/>
              <a:t>&lt;</a:t>
            </a:r>
            <a:r>
              <a:rPr lang="fr-FR" b="1" dirty="0" err="1" smtClean="0"/>
              <a:t>head</a:t>
            </a:r>
            <a:r>
              <a:rPr lang="fr-FR" b="1" dirty="0" smtClean="0"/>
              <a:t>&gt;</a:t>
            </a:r>
          </a:p>
          <a:p>
            <a:pPr>
              <a:buNone/>
            </a:pPr>
            <a:r>
              <a:rPr lang="fr-FR" dirty="0" smtClean="0"/>
              <a:t> </a:t>
            </a:r>
            <a:r>
              <a:rPr lang="fr-FR" b="1" dirty="0" smtClean="0"/>
              <a:t>&lt;</a:t>
            </a:r>
            <a:r>
              <a:rPr lang="fr-FR" b="1" dirty="0" err="1" smtClean="0"/>
              <a:t>meta</a:t>
            </a:r>
            <a:r>
              <a:rPr lang="fr-FR" dirty="0" smtClean="0"/>
              <a:t> </a:t>
            </a:r>
            <a:r>
              <a:rPr lang="fr-FR" dirty="0" err="1" smtClean="0"/>
              <a:t>charset</a:t>
            </a:r>
            <a:r>
              <a:rPr lang="fr-FR" dirty="0" smtClean="0"/>
              <a:t>="</a:t>
            </a:r>
            <a:r>
              <a:rPr lang="fr-FR" dirty="0" err="1" smtClean="0"/>
              <a:t>utf</a:t>
            </a:r>
            <a:r>
              <a:rPr lang="fr-FR" dirty="0" smtClean="0"/>
              <a:t>-8" </a:t>
            </a:r>
            <a:r>
              <a:rPr lang="fr-FR" b="1" dirty="0" smtClean="0"/>
              <a:t>/&gt;</a:t>
            </a:r>
            <a:r>
              <a:rPr lang="fr-FR" dirty="0" smtClean="0"/>
              <a:t> </a:t>
            </a:r>
          </a:p>
          <a:p>
            <a:pPr>
              <a:buNone/>
            </a:pPr>
            <a:r>
              <a:rPr lang="fr-FR" b="1" dirty="0" smtClean="0"/>
              <a:t>&lt;</a:t>
            </a:r>
            <a:r>
              <a:rPr lang="fr-FR" b="1" dirty="0" err="1" smtClean="0"/>
              <a:t>title</a:t>
            </a:r>
            <a:r>
              <a:rPr lang="fr-FR" b="1" dirty="0" smtClean="0"/>
              <a:t>&gt;</a:t>
            </a:r>
            <a:r>
              <a:rPr lang="fr-FR" dirty="0" smtClean="0"/>
              <a:t>Niveaux de titres</a:t>
            </a:r>
            <a:r>
              <a:rPr lang="fr-FR" b="1" dirty="0" smtClean="0"/>
              <a:t>&lt;/</a:t>
            </a:r>
            <a:r>
              <a:rPr lang="fr-FR" b="1" dirty="0" err="1" smtClean="0"/>
              <a:t>title</a:t>
            </a:r>
            <a:r>
              <a:rPr lang="fr-FR" b="1" dirty="0" smtClean="0"/>
              <a:t>&gt;</a:t>
            </a:r>
            <a:r>
              <a:rPr lang="fr-FR" dirty="0" smtClean="0"/>
              <a:t> </a:t>
            </a:r>
          </a:p>
          <a:p>
            <a:pPr>
              <a:buNone/>
            </a:pPr>
            <a:r>
              <a:rPr lang="fr-FR" b="1" dirty="0" smtClean="0"/>
              <a:t>&lt;/</a:t>
            </a:r>
            <a:r>
              <a:rPr lang="fr-FR" b="1" dirty="0" err="1" smtClean="0"/>
              <a:t>head</a:t>
            </a:r>
            <a:r>
              <a:rPr lang="fr-FR" b="1" dirty="0" smtClean="0"/>
              <a:t>&gt;</a:t>
            </a:r>
          </a:p>
          <a:p>
            <a:pPr>
              <a:buNone/>
            </a:pPr>
            <a:r>
              <a:rPr lang="fr-FR" dirty="0" smtClean="0"/>
              <a:t> </a:t>
            </a:r>
            <a:r>
              <a:rPr lang="fr-FR" b="1" dirty="0" smtClean="0"/>
              <a:t>&lt;body&gt;</a:t>
            </a:r>
          </a:p>
          <a:p>
            <a:pPr>
              <a:buNone/>
            </a:pPr>
            <a:r>
              <a:rPr lang="fr-FR" dirty="0" smtClean="0"/>
              <a:t> </a:t>
            </a:r>
            <a:r>
              <a:rPr lang="fr-FR" b="1" dirty="0" smtClean="0"/>
              <a:t>&lt;h1&gt;</a:t>
            </a:r>
            <a:r>
              <a:rPr lang="fr-FR" dirty="0" smtClean="0"/>
              <a:t>Titre super important</a:t>
            </a:r>
            <a:r>
              <a:rPr lang="fr-FR" b="1" dirty="0" smtClean="0"/>
              <a:t>&lt;/h1&gt;</a:t>
            </a:r>
            <a:r>
              <a:rPr lang="fr-FR" dirty="0" smtClean="0"/>
              <a:t> </a:t>
            </a:r>
          </a:p>
          <a:p>
            <a:pPr>
              <a:buNone/>
            </a:pPr>
            <a:r>
              <a:rPr lang="fr-FR" b="1" dirty="0" smtClean="0"/>
              <a:t>&lt;h2&gt;</a:t>
            </a:r>
            <a:r>
              <a:rPr lang="fr-FR" dirty="0" smtClean="0"/>
              <a:t>Titre important</a:t>
            </a:r>
            <a:r>
              <a:rPr lang="fr-FR" b="1" dirty="0" smtClean="0"/>
              <a:t>&lt;/h2&gt;</a:t>
            </a:r>
          </a:p>
          <a:p>
            <a:pPr>
              <a:buNone/>
            </a:pPr>
            <a:r>
              <a:rPr lang="fr-FR" dirty="0" smtClean="0"/>
              <a:t> </a:t>
            </a:r>
            <a:r>
              <a:rPr lang="fr-FR" b="1" dirty="0" smtClean="0"/>
              <a:t>&lt;h3&gt;</a:t>
            </a:r>
            <a:r>
              <a:rPr lang="fr-FR" dirty="0" smtClean="0"/>
              <a:t>Titre un peu moins important (sous-titre)</a:t>
            </a:r>
            <a:r>
              <a:rPr lang="fr-FR" b="1" dirty="0" smtClean="0"/>
              <a:t>&lt;/h3&gt;</a:t>
            </a:r>
          </a:p>
          <a:p>
            <a:pPr>
              <a:buNone/>
            </a:pPr>
            <a:r>
              <a:rPr lang="fr-FR" dirty="0" smtClean="0"/>
              <a:t> </a:t>
            </a:r>
            <a:r>
              <a:rPr lang="fr-FR" b="1" dirty="0" smtClean="0"/>
              <a:t>&lt;h4&gt;</a:t>
            </a:r>
            <a:r>
              <a:rPr lang="fr-FR" dirty="0" smtClean="0"/>
              <a:t>Titre pas trop important</a:t>
            </a:r>
            <a:r>
              <a:rPr lang="fr-FR" b="1" dirty="0" smtClean="0"/>
              <a:t>&lt;/h4&gt;</a:t>
            </a:r>
          </a:p>
          <a:p>
            <a:pPr>
              <a:buNone/>
            </a:pPr>
            <a:r>
              <a:rPr lang="fr-FR" dirty="0" smtClean="0"/>
              <a:t> </a:t>
            </a:r>
            <a:r>
              <a:rPr lang="fr-FR" b="1" dirty="0" smtClean="0"/>
              <a:t>&lt;h5&gt;</a:t>
            </a:r>
            <a:r>
              <a:rPr lang="fr-FR" dirty="0" smtClean="0"/>
              <a:t>Titre pas important</a:t>
            </a:r>
            <a:r>
              <a:rPr lang="fr-FR" b="1" dirty="0" smtClean="0"/>
              <a:t>&lt;/h5&gt;</a:t>
            </a:r>
            <a:r>
              <a:rPr lang="fr-FR" dirty="0" smtClean="0"/>
              <a:t> </a:t>
            </a:r>
          </a:p>
          <a:p>
            <a:pPr>
              <a:buNone/>
            </a:pPr>
            <a:r>
              <a:rPr lang="fr-FR" b="1" dirty="0" smtClean="0"/>
              <a:t>&lt;h6&gt;</a:t>
            </a:r>
            <a:r>
              <a:rPr lang="fr-FR" dirty="0" smtClean="0"/>
              <a:t>Titre vraiment pas important du tout</a:t>
            </a:r>
            <a:r>
              <a:rPr lang="fr-FR" b="1" dirty="0" smtClean="0"/>
              <a:t>&lt;/h6&gt;</a:t>
            </a:r>
            <a:r>
              <a:rPr lang="fr-FR" dirty="0" smtClean="0"/>
              <a:t> </a:t>
            </a:r>
          </a:p>
          <a:p>
            <a:pPr>
              <a:buNone/>
            </a:pPr>
            <a:r>
              <a:rPr lang="fr-FR" b="1" dirty="0" smtClean="0"/>
              <a:t>&lt;/body&gt;</a:t>
            </a:r>
          </a:p>
          <a:p>
            <a:pPr>
              <a:buNone/>
            </a:pPr>
            <a:r>
              <a:rPr lang="fr-FR" dirty="0" smtClean="0"/>
              <a:t> </a:t>
            </a:r>
            <a:r>
              <a:rPr lang="fr-FR" b="1" dirty="0" smtClean="0"/>
              <a:t>&lt;/html&gt;</a:t>
            </a:r>
            <a:endParaRPr lang="fr-FR" dirty="0"/>
          </a:p>
        </p:txBody>
      </p:sp>
      <p:sp>
        <p:nvSpPr>
          <p:cNvPr id="4" name="Espace réservé de la date 3"/>
          <p:cNvSpPr>
            <a:spLocks noGrp="1"/>
          </p:cNvSpPr>
          <p:nvPr>
            <p:ph type="dt" sz="half" idx="10"/>
          </p:nvPr>
        </p:nvSpPr>
        <p:spPr/>
        <p:txBody>
          <a:bodyPr/>
          <a:lstStyle/>
          <a:p>
            <a:fld id="{12468231-3875-4DDF-AC15-1DC609B4F11F}"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28</a:t>
            </a:fld>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La mise en valeur</a:t>
            </a:r>
            <a:endParaRPr lang="fr-FR" dirty="0"/>
          </a:p>
        </p:txBody>
      </p:sp>
      <p:sp>
        <p:nvSpPr>
          <p:cNvPr id="3" name="Espace réservé du contenu 2"/>
          <p:cNvSpPr>
            <a:spLocks noGrp="1"/>
          </p:cNvSpPr>
          <p:nvPr>
            <p:ph sz="quarter" idx="1"/>
          </p:nvPr>
        </p:nvSpPr>
        <p:spPr/>
        <p:txBody>
          <a:bodyPr>
            <a:normAutofit fontScale="92500" lnSpcReduction="20000"/>
          </a:bodyPr>
          <a:lstStyle/>
          <a:p>
            <a:pPr>
              <a:buNone/>
            </a:pPr>
            <a:r>
              <a:rPr lang="fr-FR" b="1" dirty="0" smtClean="0"/>
              <a:t>La mise en valeur: </a:t>
            </a:r>
            <a:r>
              <a:rPr lang="fr-FR" dirty="0" smtClean="0"/>
              <a:t>HTML vous propose différents moyens de mettre en valeur le texte de votre page.</a:t>
            </a:r>
          </a:p>
          <a:p>
            <a:r>
              <a:rPr lang="fr-FR" dirty="0" smtClean="0"/>
              <a:t>la balise </a:t>
            </a:r>
            <a:r>
              <a:rPr lang="fr-FR" b="1" dirty="0" smtClean="0"/>
              <a:t>&lt;</a:t>
            </a:r>
            <a:r>
              <a:rPr lang="fr-FR" b="1" dirty="0" err="1" smtClean="0"/>
              <a:t>em</a:t>
            </a:r>
            <a:r>
              <a:rPr lang="fr-FR" b="1" dirty="0" smtClean="0"/>
              <a:t>&gt;</a:t>
            </a:r>
            <a:r>
              <a:rPr lang="fr-FR" dirty="0" smtClean="0"/>
              <a:t> </a:t>
            </a:r>
            <a:r>
              <a:rPr lang="fr-FR" b="1" dirty="0" smtClean="0"/>
              <a:t>&lt;/</a:t>
            </a:r>
            <a:r>
              <a:rPr lang="fr-FR" b="1" dirty="0" err="1" smtClean="0"/>
              <a:t>em</a:t>
            </a:r>
            <a:r>
              <a:rPr lang="fr-FR" b="1" dirty="0" smtClean="0"/>
              <a:t>&gt;</a:t>
            </a:r>
            <a:r>
              <a:rPr lang="fr-FR" dirty="0" smtClean="0"/>
              <a:t>:encadrez les mots à mettre en valeur avec ces balises.</a:t>
            </a:r>
          </a:p>
          <a:p>
            <a:r>
              <a:rPr lang="fr-FR" b="1" dirty="0" smtClean="0"/>
              <a:t>&lt;</a:t>
            </a:r>
            <a:r>
              <a:rPr lang="fr-FR" b="1" dirty="0" err="1" smtClean="0"/>
              <a:t>strong</a:t>
            </a:r>
            <a:r>
              <a:rPr lang="fr-FR" b="1" dirty="0" smtClean="0"/>
              <a:t>&gt;</a:t>
            </a:r>
            <a:r>
              <a:rPr lang="fr-FR" dirty="0" smtClean="0"/>
              <a:t> qui signifie « fort », ou « important »</a:t>
            </a:r>
          </a:p>
          <a:p>
            <a:r>
              <a:rPr lang="fr-FR" b="1" dirty="0" smtClean="0"/>
              <a:t>&lt;mark&gt;</a:t>
            </a:r>
            <a:r>
              <a:rPr lang="fr-FR" dirty="0" smtClean="0"/>
              <a:t> permet de faire ressortir visuellement une portion de texte. L'extrait n'est pas forcément considéré comme important mais on veut qu'il se distingue bien du reste du texte.</a:t>
            </a:r>
          </a:p>
          <a:p>
            <a:pPr lvl="0"/>
            <a:r>
              <a:rPr lang="fr-CA" dirty="0"/>
              <a:t>formater  un texte barré</a:t>
            </a:r>
            <a:endParaRPr lang="en-US" dirty="0"/>
          </a:p>
          <a:p>
            <a:pPr lvl="0"/>
            <a:r>
              <a:rPr lang="fr-CA" dirty="0"/>
              <a:t>la commande :&lt;s&gt;….&lt;/s&gt; permet d’afficher un texte barré.</a:t>
            </a:r>
            <a:endParaRPr lang="en-US" dirty="0"/>
          </a:p>
          <a:p>
            <a:r>
              <a:rPr lang="fr-CA" b="1" dirty="0"/>
              <a:t>Exemple :</a:t>
            </a:r>
            <a:endParaRPr lang="en-US" dirty="0"/>
          </a:p>
          <a:p>
            <a:r>
              <a:rPr lang="fr-CA" dirty="0"/>
              <a:t>&lt;s&gt; texte barré&lt;/s&gt;</a:t>
            </a:r>
            <a:endParaRPr lang="en-US" dirty="0"/>
          </a:p>
          <a:p>
            <a:endParaRPr lang="fr-FR" dirty="0"/>
          </a:p>
        </p:txBody>
      </p:sp>
      <p:sp>
        <p:nvSpPr>
          <p:cNvPr id="4" name="Espace réservé de la date 3"/>
          <p:cNvSpPr>
            <a:spLocks noGrp="1"/>
          </p:cNvSpPr>
          <p:nvPr>
            <p:ph type="dt" sz="half" idx="10"/>
          </p:nvPr>
        </p:nvSpPr>
        <p:spPr/>
        <p:txBody>
          <a:bodyPr/>
          <a:lstStyle/>
          <a:p>
            <a:fld id="{3C2DE1E6-5A5F-45B6-AA38-BBC5C58209FE}"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29</a:t>
            </a:fld>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internet</a:t>
            </a:r>
            <a:endParaRPr lang="fr-FR" dirty="0"/>
          </a:p>
        </p:txBody>
      </p:sp>
      <p:sp>
        <p:nvSpPr>
          <p:cNvPr id="3" name="Espace réservé du texte 2"/>
          <p:cNvSpPr>
            <a:spLocks noGrp="1"/>
          </p:cNvSpPr>
          <p:nvPr>
            <p:ph type="body" idx="1"/>
          </p:nvPr>
        </p:nvSpPr>
        <p:spPr/>
        <p:txBody>
          <a:bodyPr/>
          <a:lstStyle/>
          <a:p>
            <a:pPr algn="r"/>
            <a:endParaRPr lang="fr-FR" dirty="0"/>
          </a:p>
        </p:txBody>
      </p:sp>
      <p:sp>
        <p:nvSpPr>
          <p:cNvPr id="4" name="Espace réservé de la date 3"/>
          <p:cNvSpPr>
            <a:spLocks noGrp="1"/>
          </p:cNvSpPr>
          <p:nvPr>
            <p:ph type="dt" sz="half" idx="10"/>
          </p:nvPr>
        </p:nvSpPr>
        <p:spPr/>
        <p:txBody>
          <a:bodyPr/>
          <a:lstStyle/>
          <a:p>
            <a:fld id="{806CD993-D7FE-48F5-842B-459D6D6083AA}"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3</a:t>
            </a:fld>
            <a:endParaRPr lang="fr-FR" dirty="0"/>
          </a:p>
        </p:txBody>
      </p:sp>
      <p:sp>
        <p:nvSpPr>
          <p:cNvPr id="6" name="Espace réservé du pied de page 5"/>
          <p:cNvSpPr>
            <a:spLocks noGrp="1"/>
          </p:cNvSpPr>
          <p:nvPr>
            <p:ph type="ftr" sz="quarter" idx="11"/>
          </p:nvPr>
        </p:nvSpPr>
        <p:spPr/>
        <p:txBody>
          <a:bodyPr/>
          <a:lstStyle/>
          <a:p>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u="sng" dirty="0"/>
              <a:t>Taille de la police</a:t>
            </a:r>
            <a:r>
              <a:rPr lang="en-US" dirty="0"/>
              <a:t/>
            </a:r>
            <a:br>
              <a:rPr lang="en-US" dirty="0"/>
            </a:br>
            <a:endParaRPr lang="ar-MA"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numéro de diapositive 3"/>
          <p:cNvSpPr>
            <a:spLocks noGrp="1"/>
          </p:cNvSpPr>
          <p:nvPr>
            <p:ph type="sldNum" sz="quarter" idx="12"/>
          </p:nvPr>
        </p:nvSpPr>
        <p:spPr/>
        <p:txBody>
          <a:bodyPr/>
          <a:lstStyle/>
          <a:p>
            <a:fld id="{B48EB106-8EEA-4FAC-ADA9-6A8872C70CB1}" type="slidenum">
              <a:rPr lang="fr-FR" smtClean="0"/>
              <a:pPr/>
              <a:t>30</a:t>
            </a:fld>
            <a:endParaRPr lang="fr-FR" dirty="0"/>
          </a:p>
        </p:txBody>
      </p:sp>
      <p:sp>
        <p:nvSpPr>
          <p:cNvPr id="5" name="Espace réservé du contenu 4"/>
          <p:cNvSpPr>
            <a:spLocks noGrp="1"/>
          </p:cNvSpPr>
          <p:nvPr>
            <p:ph sz="quarter" idx="1"/>
          </p:nvPr>
        </p:nvSpPr>
        <p:spPr/>
        <p:txBody>
          <a:bodyPr>
            <a:normAutofit fontScale="92500" lnSpcReduction="10000"/>
          </a:bodyPr>
          <a:lstStyle/>
          <a:p>
            <a:pPr lvl="0"/>
            <a:r>
              <a:rPr lang="fr-CA" dirty="0"/>
              <a:t>modifier la taille de texte</a:t>
            </a:r>
            <a:endParaRPr lang="en-US" dirty="0"/>
          </a:p>
          <a:p>
            <a:r>
              <a:rPr lang="fr-CA" u="sng" dirty="0"/>
              <a:t>   Taille de la police</a:t>
            </a:r>
            <a:endParaRPr lang="en-US" dirty="0"/>
          </a:p>
          <a:p>
            <a:r>
              <a:rPr lang="fr-CA" dirty="0"/>
              <a:t>Il existe 7 tailles de polices.</a:t>
            </a:r>
            <a:endParaRPr lang="en-US" dirty="0"/>
          </a:p>
          <a:p>
            <a:r>
              <a:rPr lang="fr-CA" dirty="0"/>
              <a:t>La commande : &lt;font size=n&gt; ….&lt;/font &gt;</a:t>
            </a:r>
            <a:endParaRPr lang="en-US" dirty="0"/>
          </a:p>
          <a:p>
            <a:r>
              <a:rPr lang="fr-CA" dirty="0"/>
              <a:t>Ou n prend les valeurs de 1 à 7</a:t>
            </a:r>
            <a:endParaRPr lang="en-US" dirty="0"/>
          </a:p>
          <a:p>
            <a:r>
              <a:rPr lang="fr-CA" dirty="0"/>
              <a:t>La police par défaut possède la taille </a:t>
            </a:r>
            <a:r>
              <a:rPr lang="fr-CA" dirty="0" smtClean="0"/>
              <a:t>3</a:t>
            </a:r>
          </a:p>
          <a:p>
            <a:pPr lvl="0"/>
            <a:r>
              <a:rPr lang="fr-CA" dirty="0"/>
              <a:t>modifier la police du texte</a:t>
            </a:r>
            <a:endParaRPr lang="en-US" dirty="0"/>
          </a:p>
          <a:p>
            <a:r>
              <a:rPr lang="fr-CA" dirty="0"/>
              <a:t>La commande &lt;font face="</a:t>
            </a:r>
            <a:r>
              <a:rPr lang="fr-CA" dirty="0" err="1"/>
              <a:t>nom_police</a:t>
            </a:r>
            <a:r>
              <a:rPr lang="fr-CA" dirty="0"/>
              <a:t>"&gt;….&lt;font&gt; permet définir la police du texte</a:t>
            </a:r>
            <a:endParaRPr lang="en-US" dirty="0"/>
          </a:p>
          <a:p>
            <a:r>
              <a:rPr lang="fr-CA" b="1" dirty="0"/>
              <a:t>Exemple</a:t>
            </a:r>
            <a:endParaRPr lang="en-US" dirty="0"/>
          </a:p>
          <a:p>
            <a:r>
              <a:rPr lang="fr-CA" dirty="0"/>
              <a:t>&lt;font face="Arial"&gt;texte en Arial&lt;font&gt;</a:t>
            </a:r>
            <a:endParaRPr lang="en-US" dirty="0"/>
          </a:p>
          <a:p>
            <a:pPr marL="0" indent="0">
              <a:buNone/>
            </a:pPr>
            <a:endParaRPr lang="ar-MA" dirty="0"/>
          </a:p>
        </p:txBody>
      </p:sp>
    </p:spTree>
    <p:extLst>
      <p:ext uri="{BB962C8B-B14F-4D97-AF65-F5344CB8AC3E}">
        <p14:creationId xmlns:p14="http://schemas.microsoft.com/office/powerpoint/2010/main" val="1924600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ar-MA"/>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numéro de diapositive 3"/>
          <p:cNvSpPr>
            <a:spLocks noGrp="1"/>
          </p:cNvSpPr>
          <p:nvPr>
            <p:ph type="sldNum" sz="quarter" idx="12"/>
          </p:nvPr>
        </p:nvSpPr>
        <p:spPr/>
        <p:txBody>
          <a:bodyPr/>
          <a:lstStyle/>
          <a:p>
            <a:fld id="{B48EB106-8EEA-4FAC-ADA9-6A8872C70CB1}" type="slidenum">
              <a:rPr lang="fr-FR" smtClean="0"/>
              <a:pPr/>
              <a:t>31</a:t>
            </a:fld>
            <a:endParaRPr lang="fr-FR" dirty="0"/>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2014850035"/>
              </p:ext>
            </p:extLst>
          </p:nvPr>
        </p:nvGraphicFramePr>
        <p:xfrm>
          <a:off x="467544" y="1772816"/>
          <a:ext cx="8064896" cy="3888433"/>
        </p:xfrm>
        <a:graphic>
          <a:graphicData uri="http://schemas.openxmlformats.org/drawingml/2006/table">
            <a:tbl>
              <a:tblPr firstRow="1" firstCol="1" bandRow="1">
                <a:tableStyleId>{5C22544A-7EE6-4342-B048-85BDC9FD1C3A}</a:tableStyleId>
              </a:tblPr>
              <a:tblGrid>
                <a:gridCol w="2642176"/>
                <a:gridCol w="3039396"/>
                <a:gridCol w="2383324"/>
              </a:tblGrid>
              <a:tr h="683680">
                <a:tc>
                  <a:txBody>
                    <a:bodyPr/>
                    <a:lstStyle/>
                    <a:p>
                      <a:pPr marL="457200" algn="just">
                        <a:spcAft>
                          <a:spcPts val="0"/>
                        </a:spcAft>
                      </a:pPr>
                      <a:r>
                        <a:rPr lang="fr-CA" sz="1600">
                          <a:effectLst/>
                        </a:rPr>
                        <a:t>balise</a:t>
                      </a:r>
                      <a:endParaRPr lang="en-US" sz="1000">
                        <a:effectLst/>
                        <a:latin typeface="Times New Roman"/>
                        <a:ea typeface="Times New Roman"/>
                        <a:cs typeface="Times New Roman"/>
                      </a:endParaRPr>
                    </a:p>
                  </a:txBody>
                  <a:tcPr marL="68580" marR="68580" marT="0" marB="0" anchor="ctr"/>
                </a:tc>
                <a:tc>
                  <a:txBody>
                    <a:bodyPr/>
                    <a:lstStyle/>
                    <a:p>
                      <a:pPr marL="457200" algn="just">
                        <a:spcAft>
                          <a:spcPts val="0"/>
                        </a:spcAft>
                      </a:pPr>
                      <a:r>
                        <a:rPr lang="fr-CA" sz="1600">
                          <a:effectLst/>
                        </a:rPr>
                        <a:t>signification</a:t>
                      </a:r>
                      <a:endParaRPr lang="en-US" sz="1000">
                        <a:effectLst/>
                        <a:latin typeface="Times New Roman"/>
                        <a:ea typeface="Times New Roman"/>
                        <a:cs typeface="Times New Roman"/>
                      </a:endParaRPr>
                    </a:p>
                  </a:txBody>
                  <a:tcPr marL="68580" marR="68580" marT="0" marB="0" anchor="ctr"/>
                </a:tc>
                <a:tc>
                  <a:txBody>
                    <a:bodyPr/>
                    <a:lstStyle/>
                    <a:p>
                      <a:pPr marL="457200" algn="just">
                        <a:spcAft>
                          <a:spcPts val="0"/>
                        </a:spcAft>
                      </a:pPr>
                      <a:r>
                        <a:rPr lang="fr-CA" sz="1600">
                          <a:effectLst/>
                        </a:rPr>
                        <a:t>effet</a:t>
                      </a:r>
                      <a:endParaRPr lang="en-US" sz="1000">
                        <a:effectLst/>
                        <a:latin typeface="Times New Roman"/>
                        <a:ea typeface="Times New Roman"/>
                        <a:cs typeface="Times New Roman"/>
                      </a:endParaRPr>
                    </a:p>
                  </a:txBody>
                  <a:tcPr marL="68580" marR="68580" marT="0" marB="0" anchor="ctr"/>
                </a:tc>
              </a:tr>
              <a:tr h="1068251">
                <a:tc>
                  <a:txBody>
                    <a:bodyPr/>
                    <a:lstStyle/>
                    <a:p>
                      <a:pPr marL="457200" algn="just">
                        <a:spcAft>
                          <a:spcPts val="0"/>
                        </a:spcAft>
                      </a:pPr>
                      <a:r>
                        <a:rPr lang="fr-CA" sz="1600">
                          <a:effectLst/>
                        </a:rPr>
                        <a:t>&lt;tt&gt;</a:t>
                      </a:r>
                      <a:endParaRPr lang="en-US" sz="1000">
                        <a:effectLst/>
                        <a:latin typeface="Times New Roman"/>
                        <a:ea typeface="Times New Roman"/>
                        <a:cs typeface="Times New Roman"/>
                      </a:endParaRPr>
                    </a:p>
                  </a:txBody>
                  <a:tcPr marL="68580" marR="68580" marT="0" marB="0" anchor="ctr"/>
                </a:tc>
                <a:tc>
                  <a:txBody>
                    <a:bodyPr/>
                    <a:lstStyle/>
                    <a:p>
                      <a:pPr marL="457200" algn="just">
                        <a:spcAft>
                          <a:spcPts val="0"/>
                        </a:spcAft>
                      </a:pPr>
                      <a:r>
                        <a:rPr lang="fr-CA" sz="1250">
                          <a:effectLst/>
                        </a:rPr>
                        <a:t>télétype : police à pas fixe</a:t>
                      </a:r>
                      <a:endParaRPr lang="en-US" sz="1000">
                        <a:effectLst/>
                        <a:latin typeface="Times New Roman"/>
                        <a:ea typeface="Times New Roman"/>
                        <a:cs typeface="Times New Roman"/>
                      </a:endParaRPr>
                    </a:p>
                  </a:txBody>
                  <a:tcPr marL="68580" marR="68580" marT="0" marB="0" anchor="ctr"/>
                </a:tc>
                <a:tc>
                  <a:txBody>
                    <a:bodyPr/>
                    <a:lstStyle/>
                    <a:p>
                      <a:pPr marL="457200" algn="just">
                        <a:spcAft>
                          <a:spcPts val="0"/>
                        </a:spcAft>
                      </a:pPr>
                      <a:endParaRPr lang="fr-CA" sz="1600">
                        <a:effectLst/>
                        <a:latin typeface="Times New Roman"/>
                        <a:ea typeface="Times New Roman"/>
                        <a:cs typeface="Times New Roman"/>
                      </a:endParaRPr>
                    </a:p>
                  </a:txBody>
                  <a:tcPr marL="68580" marR="68580" marT="0" marB="0" anchor="ctr"/>
                </a:tc>
              </a:tr>
              <a:tr h="1068251">
                <a:tc>
                  <a:txBody>
                    <a:bodyPr/>
                    <a:lstStyle/>
                    <a:p>
                      <a:pPr marL="457200" algn="just">
                        <a:spcAft>
                          <a:spcPts val="0"/>
                        </a:spcAft>
                      </a:pPr>
                      <a:r>
                        <a:rPr lang="fr-CA" sz="1600">
                          <a:effectLst/>
                        </a:rPr>
                        <a:t>&lt;big&gt;</a:t>
                      </a:r>
                      <a:endParaRPr lang="en-US" sz="1000">
                        <a:effectLst/>
                        <a:latin typeface="Times New Roman"/>
                        <a:ea typeface="Times New Roman"/>
                        <a:cs typeface="Times New Roman"/>
                      </a:endParaRPr>
                    </a:p>
                  </a:txBody>
                  <a:tcPr marL="68580" marR="68580" marT="0" marB="0" anchor="ctr"/>
                </a:tc>
                <a:tc>
                  <a:txBody>
                    <a:bodyPr/>
                    <a:lstStyle/>
                    <a:p>
                      <a:pPr marL="457200" algn="just">
                        <a:spcAft>
                          <a:spcPts val="0"/>
                        </a:spcAft>
                      </a:pPr>
                      <a:r>
                        <a:rPr lang="fr-CA" sz="1250">
                          <a:effectLst/>
                        </a:rPr>
                        <a:t>taille supérieure à la taille courante</a:t>
                      </a:r>
                      <a:endParaRPr lang="en-US" sz="1000">
                        <a:effectLst/>
                        <a:latin typeface="Times New Roman"/>
                        <a:ea typeface="Times New Roman"/>
                        <a:cs typeface="Times New Roman"/>
                      </a:endParaRPr>
                    </a:p>
                  </a:txBody>
                  <a:tcPr marL="68580" marR="68580" marT="0" marB="0" anchor="ctr"/>
                </a:tc>
                <a:tc>
                  <a:txBody>
                    <a:bodyPr/>
                    <a:lstStyle/>
                    <a:p>
                      <a:pPr marL="457200" algn="just">
                        <a:spcAft>
                          <a:spcPts val="0"/>
                        </a:spcAft>
                      </a:pPr>
                      <a:endParaRPr lang="fr-CA" sz="1600">
                        <a:effectLst/>
                        <a:latin typeface="Times New Roman"/>
                        <a:ea typeface="Times New Roman"/>
                        <a:cs typeface="Times New Roman"/>
                      </a:endParaRPr>
                    </a:p>
                  </a:txBody>
                  <a:tcPr marL="68580" marR="68580" marT="0" marB="0" anchor="ctr"/>
                </a:tc>
              </a:tr>
              <a:tr h="1068251">
                <a:tc>
                  <a:txBody>
                    <a:bodyPr/>
                    <a:lstStyle/>
                    <a:p>
                      <a:pPr marL="457200" algn="just">
                        <a:spcAft>
                          <a:spcPts val="0"/>
                        </a:spcAft>
                      </a:pPr>
                      <a:r>
                        <a:rPr lang="fr-CA" sz="1600">
                          <a:effectLst/>
                        </a:rPr>
                        <a:t>&lt;small&gt;</a:t>
                      </a:r>
                      <a:endParaRPr lang="en-US" sz="1000">
                        <a:effectLst/>
                        <a:latin typeface="Times New Roman"/>
                        <a:ea typeface="Times New Roman"/>
                        <a:cs typeface="Times New Roman"/>
                      </a:endParaRPr>
                    </a:p>
                  </a:txBody>
                  <a:tcPr marL="68580" marR="68580" marT="0" marB="0" anchor="ctr"/>
                </a:tc>
                <a:tc>
                  <a:txBody>
                    <a:bodyPr/>
                    <a:lstStyle/>
                    <a:p>
                      <a:pPr marL="457200" algn="just">
                        <a:spcAft>
                          <a:spcPts val="0"/>
                        </a:spcAft>
                      </a:pPr>
                      <a:r>
                        <a:rPr lang="fr-CA" sz="1250">
                          <a:effectLst/>
                        </a:rPr>
                        <a:t>taille inférieur à la taille courante</a:t>
                      </a:r>
                      <a:endParaRPr lang="en-US" sz="1000">
                        <a:effectLst/>
                        <a:latin typeface="Times New Roman"/>
                        <a:ea typeface="Times New Roman"/>
                        <a:cs typeface="Times New Roman"/>
                      </a:endParaRPr>
                    </a:p>
                  </a:txBody>
                  <a:tcPr marL="68580" marR="68580" marT="0" marB="0" anchor="ctr"/>
                </a:tc>
                <a:tc>
                  <a:txBody>
                    <a:bodyPr/>
                    <a:lstStyle/>
                    <a:p>
                      <a:pPr marL="457200" algn="just">
                        <a:spcAft>
                          <a:spcPts val="0"/>
                        </a:spcAft>
                      </a:pPr>
                      <a:endParaRPr lang="fr-CA" sz="1600" dirty="0">
                        <a:effectLst/>
                        <a:latin typeface="Times New Roman"/>
                        <a:ea typeface="Times New Roman"/>
                        <a:cs typeface="Times New Roman"/>
                      </a:endParaRPr>
                    </a:p>
                  </a:txBody>
                  <a:tcPr marL="68580" marR="68580" marT="0" marB="0" anchor="ctr"/>
                </a:tc>
              </a:tr>
            </a:tbl>
          </a:graphicData>
        </a:graphic>
      </p:graphicFrame>
      <p:pic>
        <p:nvPicPr>
          <p:cNvPr id="1027" name="Image 19"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528" y="2996952"/>
            <a:ext cx="15049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 22" descr="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925" y="4149080"/>
            <a:ext cx="128587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 25" descr="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0374" y="5139283"/>
            <a:ext cx="942975" cy="16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23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u contenu 2"/>
          <p:cNvSpPr>
            <a:spLocks noGrp="1"/>
          </p:cNvSpPr>
          <p:nvPr>
            <p:ph sz="quarter" idx="1"/>
          </p:nvPr>
        </p:nvSpPr>
        <p:spPr/>
        <p:txBody>
          <a:bodyPr/>
          <a:lstStyle/>
          <a:p>
            <a:r>
              <a:rPr lang="fr-FR" dirty="0" smtClean="0"/>
              <a:t>Reproduire fichier suivant:</a:t>
            </a:r>
          </a:p>
          <a:p>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611560" y="2060848"/>
            <a:ext cx="7715250" cy="4352925"/>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686FC3D3-AB39-447F-A86E-57489F8E2D19}"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32</a:t>
            </a:fld>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 importants</a:t>
            </a:r>
            <a:endParaRPr lang="fr-FR" dirty="0"/>
          </a:p>
        </p:txBody>
      </p:sp>
      <p:sp>
        <p:nvSpPr>
          <p:cNvPr id="3" name="Espace réservé du contenu 2"/>
          <p:cNvSpPr>
            <a:spLocks noGrp="1"/>
          </p:cNvSpPr>
          <p:nvPr>
            <p:ph sz="quarter" idx="1"/>
          </p:nvPr>
        </p:nvSpPr>
        <p:spPr/>
        <p:txBody>
          <a:bodyPr>
            <a:normAutofit/>
          </a:bodyPr>
          <a:lstStyle/>
          <a:p>
            <a:r>
              <a:rPr lang="fr-FR" dirty="0" smtClean="0"/>
              <a:t>Par défaut les balises suivante ont pour effet:</a:t>
            </a:r>
          </a:p>
          <a:p>
            <a:pPr lvl="1"/>
            <a:r>
              <a:rPr lang="fr-FR" dirty="0" smtClean="0"/>
              <a:t>&lt;</a:t>
            </a:r>
            <a:r>
              <a:rPr lang="fr-FR" dirty="0" err="1" smtClean="0"/>
              <a:t>em</a:t>
            </a:r>
            <a:r>
              <a:rPr lang="fr-FR" dirty="0" smtClean="0"/>
              <a:t>&gt;: a par défaut un effet italique sur la section</a:t>
            </a:r>
          </a:p>
          <a:p>
            <a:pPr lvl="1"/>
            <a:r>
              <a:rPr lang="fr-FR" dirty="0" smtClean="0"/>
              <a:t>&lt;</a:t>
            </a:r>
            <a:r>
              <a:rPr lang="fr-FR" dirty="0" err="1" smtClean="0"/>
              <a:t>strong</a:t>
            </a:r>
            <a:r>
              <a:rPr lang="fr-FR" dirty="0" smtClean="0"/>
              <a:t>&gt;: a par défaut un effet en gras</a:t>
            </a:r>
          </a:p>
          <a:p>
            <a:pPr lvl="1"/>
            <a:r>
              <a:rPr lang="fr-FR" dirty="0" smtClean="0"/>
              <a:t>&lt;mark&gt;: a par défaut un effet souligné</a:t>
            </a:r>
          </a:p>
          <a:p>
            <a:r>
              <a:rPr lang="fr-FR" dirty="0" smtClean="0"/>
              <a:t>Le rôle des balises est d'indiquer le </a:t>
            </a:r>
            <a:r>
              <a:rPr lang="fr-FR" i="1" dirty="0" smtClean="0"/>
              <a:t>sens</a:t>
            </a:r>
            <a:r>
              <a:rPr lang="fr-FR" dirty="0" smtClean="0"/>
              <a:t> du texte. Ainsi, </a:t>
            </a:r>
            <a:r>
              <a:rPr lang="fr-FR" b="1" dirty="0" smtClean="0"/>
              <a:t>&lt;</a:t>
            </a:r>
            <a:r>
              <a:rPr lang="fr-FR" b="1" dirty="0" err="1" smtClean="0"/>
              <a:t>strong</a:t>
            </a:r>
            <a:r>
              <a:rPr lang="fr-FR" b="1" dirty="0" smtClean="0"/>
              <a:t>&gt;</a:t>
            </a:r>
            <a:r>
              <a:rPr lang="fr-FR" dirty="0" smtClean="0"/>
              <a:t> indique à l'ordinateur « Ce texte est important ».  Non plus l’effet en gras</a:t>
            </a:r>
          </a:p>
          <a:p>
            <a:r>
              <a:rPr lang="fr-FR" dirty="0" smtClean="0"/>
              <a:t>C’est le navigateur qui est responsable de cette interprétation</a:t>
            </a:r>
          </a:p>
          <a:p>
            <a:r>
              <a:rPr lang="fr-FR" dirty="0" smtClean="0"/>
              <a:t>Pour changer on doit changer le fichier CSS correspondant</a:t>
            </a:r>
          </a:p>
          <a:p>
            <a:endParaRPr lang="fr-FR" dirty="0" smtClean="0"/>
          </a:p>
          <a:p>
            <a:pPr>
              <a:buNone/>
            </a:pPr>
            <a:endParaRPr lang="fr-FR" dirty="0"/>
          </a:p>
        </p:txBody>
      </p:sp>
      <p:sp>
        <p:nvSpPr>
          <p:cNvPr id="4" name="Espace réservé de la date 3"/>
          <p:cNvSpPr>
            <a:spLocks noGrp="1"/>
          </p:cNvSpPr>
          <p:nvPr>
            <p:ph type="dt" sz="half" idx="10"/>
          </p:nvPr>
        </p:nvSpPr>
        <p:spPr/>
        <p:txBody>
          <a:bodyPr/>
          <a:lstStyle/>
          <a:p>
            <a:fld id="{E0140E46-71BC-4EF3-A8BC-70AC20BB5B23}"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33</a:t>
            </a:fld>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 importants</a:t>
            </a:r>
            <a:endParaRPr lang="fr-FR" dirty="0"/>
          </a:p>
        </p:txBody>
      </p:sp>
      <p:sp>
        <p:nvSpPr>
          <p:cNvPr id="3" name="Espace réservé du contenu 2"/>
          <p:cNvSpPr>
            <a:spLocks noGrp="1"/>
          </p:cNvSpPr>
          <p:nvPr>
            <p:ph sz="quarter" idx="1"/>
          </p:nvPr>
        </p:nvSpPr>
        <p:spPr/>
        <p:txBody>
          <a:bodyPr/>
          <a:lstStyle/>
          <a:p>
            <a:r>
              <a:rPr lang="fr-FR" dirty="0" smtClean="0"/>
              <a:t> &lt;b&gt; et &lt;/b&gt; : écrit le texte en gras.</a:t>
            </a:r>
          </a:p>
          <a:p>
            <a:r>
              <a:rPr lang="fr-FR" dirty="0" smtClean="0"/>
              <a:t> &lt;i&gt; et &lt;/i&gt; : écrit du texte en italique. en gras.</a:t>
            </a:r>
          </a:p>
          <a:p>
            <a:r>
              <a:rPr lang="fr-FR" dirty="0" smtClean="0"/>
              <a:t> &lt;u&gt; et &lt;/u&gt; : souligne du texte. </a:t>
            </a:r>
          </a:p>
          <a:p>
            <a:r>
              <a:rPr lang="fr-FR" dirty="0" smtClean="0"/>
              <a:t>&lt;center&gt; et &lt;/center&gt; : centre le texte par rapport à l'écran.</a:t>
            </a:r>
          </a:p>
          <a:p>
            <a:r>
              <a:rPr lang="fr-FR" dirty="0" smtClean="0"/>
              <a:t>- &lt;!-- et --&gt; : Ces balises permettent de commenter votre code.</a:t>
            </a:r>
            <a:endParaRPr lang="fr-FR" dirty="0"/>
          </a:p>
        </p:txBody>
      </p:sp>
      <p:sp>
        <p:nvSpPr>
          <p:cNvPr id="4" name="Espace réservé de la date 3"/>
          <p:cNvSpPr>
            <a:spLocks noGrp="1"/>
          </p:cNvSpPr>
          <p:nvPr>
            <p:ph type="dt" sz="half" idx="10"/>
          </p:nvPr>
        </p:nvSpPr>
        <p:spPr/>
        <p:txBody>
          <a:bodyPr/>
          <a:lstStyle/>
          <a:p>
            <a:fld id="{0A8C042D-99D3-48FA-B6AC-D8322EEDD2B8}"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34</a:t>
            </a:fld>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Alignement </a:t>
            </a:r>
            <a:endParaRPr lang="fr-FR" dirty="0"/>
          </a:p>
        </p:txBody>
      </p:sp>
      <p:sp>
        <p:nvSpPr>
          <p:cNvPr id="3" name="Espace réservé du contenu 2"/>
          <p:cNvSpPr>
            <a:spLocks noGrp="1"/>
          </p:cNvSpPr>
          <p:nvPr>
            <p:ph sz="quarter" idx="1"/>
          </p:nvPr>
        </p:nvSpPr>
        <p:spPr/>
        <p:txBody>
          <a:bodyPr/>
          <a:lstStyle/>
          <a:p>
            <a:r>
              <a:rPr lang="fr-FR" dirty="0" smtClean="0"/>
              <a:t>&lt;P </a:t>
            </a:r>
            <a:r>
              <a:rPr lang="fr-FR" dirty="0" err="1" smtClean="0"/>
              <a:t>align</a:t>
            </a:r>
            <a:r>
              <a:rPr lang="fr-FR" dirty="0" smtClean="0"/>
              <a:t>="right"&gt;texte aligné à droite&lt;/P&gt; &lt;BR&gt;</a:t>
            </a:r>
          </a:p>
          <a:p>
            <a:r>
              <a:rPr lang="fr-FR" dirty="0" smtClean="0"/>
              <a:t>&lt;P </a:t>
            </a:r>
            <a:r>
              <a:rPr lang="fr-FR" dirty="0" err="1" smtClean="0"/>
              <a:t>align</a:t>
            </a:r>
            <a:r>
              <a:rPr lang="fr-FR" dirty="0" smtClean="0"/>
              <a:t>="center"&gt;texte aligné au centre&lt;/P&gt; &lt;BR&gt;</a:t>
            </a:r>
          </a:p>
          <a:p>
            <a:r>
              <a:rPr lang="fr-FR" dirty="0" smtClean="0"/>
              <a:t>&lt;P </a:t>
            </a:r>
            <a:r>
              <a:rPr lang="fr-FR" dirty="0" err="1" smtClean="0"/>
              <a:t>align</a:t>
            </a:r>
            <a:r>
              <a:rPr lang="fr-FR" dirty="0" smtClean="0"/>
              <a:t>="</a:t>
            </a:r>
            <a:r>
              <a:rPr lang="fr-FR" dirty="0" err="1" smtClean="0"/>
              <a:t>left</a:t>
            </a:r>
            <a:r>
              <a:rPr lang="fr-FR" dirty="0" smtClean="0"/>
              <a:t>"&gt;texte aligné à gauche&lt;/P&gt; &lt;BR&gt;</a:t>
            </a:r>
          </a:p>
          <a:p>
            <a:pPr algn="just"/>
            <a:r>
              <a:rPr lang="es-ES" dirty="0" smtClean="0"/>
              <a:t>&lt;P </a:t>
            </a:r>
            <a:r>
              <a:rPr lang="es-ES" dirty="0" err="1" smtClean="0"/>
              <a:t>align</a:t>
            </a:r>
            <a:r>
              <a:rPr lang="es-ES" dirty="0" smtClean="0"/>
              <a:t>="</a:t>
            </a:r>
            <a:r>
              <a:rPr lang="es-ES" dirty="0" err="1" smtClean="0"/>
              <a:t>justify</a:t>
            </a:r>
            <a:r>
              <a:rPr lang="es-ES" dirty="0" smtClean="0"/>
              <a:t>"&gt;</a:t>
            </a:r>
            <a:r>
              <a:rPr lang="es-ES" dirty="0" err="1" smtClean="0"/>
              <a:t>texte</a:t>
            </a:r>
            <a:r>
              <a:rPr lang="es-ES" dirty="0" smtClean="0"/>
              <a:t> </a:t>
            </a:r>
            <a:r>
              <a:rPr lang="es-ES" dirty="0" err="1" smtClean="0"/>
              <a:t>justifié</a:t>
            </a:r>
            <a:r>
              <a:rPr lang="es-ES" dirty="0" smtClean="0"/>
              <a:t> : </a:t>
            </a:r>
            <a:r>
              <a:rPr lang="es-ES" dirty="0" err="1" smtClean="0"/>
              <a:t>blablablablablablablablabla</a:t>
            </a:r>
            <a:r>
              <a:rPr lang="es-ES" dirty="0" smtClean="0"/>
              <a:t> </a:t>
            </a:r>
            <a:r>
              <a:rPr lang="es-ES" dirty="0" err="1" smtClean="0"/>
              <a:t>blablablablablablablablablablabla</a:t>
            </a:r>
            <a:r>
              <a:rPr lang="fr-FR" dirty="0" smtClean="0"/>
              <a:t>blablablablablablablablablablblablablablablablablablablablablablablablablablablablabla</a:t>
            </a:r>
            <a:r>
              <a:rPr lang="es-ES" dirty="0" smtClean="0"/>
              <a:t>blablabablablablablablablablablablablablablablablablablablablablablablablablablablablablabla&lt;/P&gt; &lt;BR&gt;&lt;BR&gt;</a:t>
            </a:r>
            <a:endParaRPr lang="fr-FR" dirty="0"/>
          </a:p>
        </p:txBody>
      </p:sp>
      <p:sp>
        <p:nvSpPr>
          <p:cNvPr id="4" name="Espace réservé de la date 3"/>
          <p:cNvSpPr>
            <a:spLocks noGrp="1"/>
          </p:cNvSpPr>
          <p:nvPr>
            <p:ph type="dt" sz="half" idx="10"/>
          </p:nvPr>
        </p:nvSpPr>
        <p:spPr/>
        <p:txBody>
          <a:bodyPr/>
          <a:lstStyle/>
          <a:p>
            <a:fld id="{474164AC-DD84-4019-B306-0C7DD9ADECCF}"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35</a:t>
            </a:fld>
            <a:endParaRPr lang="fr-F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u contenu 2"/>
          <p:cNvSpPr>
            <a:spLocks noGrp="1"/>
          </p:cNvSpPr>
          <p:nvPr>
            <p:ph sz="quarter" idx="1"/>
          </p:nvPr>
        </p:nvSpPr>
        <p:spPr/>
        <p:txBody>
          <a:bodyPr/>
          <a:lstStyle/>
          <a:p>
            <a:pPr>
              <a:buNone/>
            </a:pP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78743" y="1412776"/>
            <a:ext cx="8965257" cy="4536504"/>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B14850C6-6AD4-4C97-ADD3-2946621052B4}"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36</a:t>
            </a:fld>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listes</a:t>
            </a:r>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37</a:t>
            </a:fld>
            <a:endParaRPr lang="fr-FR" dirty="0"/>
          </a:p>
        </p:txBody>
      </p:sp>
      <p:sp>
        <p:nvSpPr>
          <p:cNvPr id="6" name="Espace réservé du contenu 5"/>
          <p:cNvSpPr>
            <a:spLocks noGrp="1"/>
          </p:cNvSpPr>
          <p:nvPr>
            <p:ph sz="quarter" idx="1"/>
          </p:nvPr>
        </p:nvSpPr>
        <p:spPr/>
        <p:txBody>
          <a:bodyPr/>
          <a:lstStyle/>
          <a:p>
            <a:r>
              <a:rPr lang="fr-FR" dirty="0" smtClean="0"/>
              <a:t>Les listes nous permettent souvent de mieux structurer notre texte et d'ordonner nos informations.</a:t>
            </a:r>
          </a:p>
          <a:p>
            <a:pPr lvl="1"/>
            <a:r>
              <a:rPr lang="fr-FR" dirty="0" smtClean="0"/>
              <a:t>Les listes non ordonnées ou listes à puces ;</a:t>
            </a:r>
          </a:p>
          <a:p>
            <a:pPr lvl="1"/>
            <a:r>
              <a:rPr lang="fr-FR" dirty="0" smtClean="0"/>
              <a:t>les listes ordonnées ou listes numérotées ou encore énumérations.</a:t>
            </a:r>
          </a:p>
          <a:p>
            <a:endParaRPr lang="fr-FR" dirty="0" smtClean="0"/>
          </a:p>
          <a:p>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Liste à puce:</a:t>
            </a:r>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38</a:t>
            </a:fld>
            <a:endParaRPr lang="fr-FR" dirty="0"/>
          </a:p>
        </p:txBody>
      </p:sp>
      <p:sp>
        <p:nvSpPr>
          <p:cNvPr id="6" name="Espace réservé du contenu 5"/>
          <p:cNvSpPr>
            <a:spLocks noGrp="1"/>
          </p:cNvSpPr>
          <p:nvPr>
            <p:ph sz="quarter" idx="1"/>
          </p:nvPr>
        </p:nvSpPr>
        <p:spPr/>
        <p:txBody>
          <a:bodyPr/>
          <a:lstStyle/>
          <a:p>
            <a:r>
              <a:rPr lang="fr-FR" b="1" dirty="0" smtClean="0"/>
              <a:t>Syntaxe: </a:t>
            </a:r>
          </a:p>
          <a:p>
            <a:pPr>
              <a:buNone/>
            </a:pPr>
            <a:r>
              <a:rPr lang="it-IT" b="1" dirty="0" smtClean="0"/>
              <a:t>&lt;ul&gt;</a:t>
            </a:r>
            <a:r>
              <a:rPr lang="it-IT" dirty="0" smtClean="0"/>
              <a:t> </a:t>
            </a:r>
          </a:p>
          <a:p>
            <a:pPr lvl="1">
              <a:buNone/>
            </a:pPr>
            <a:r>
              <a:rPr lang="it-IT" b="1" dirty="0" smtClean="0"/>
              <a:t>&lt;li&gt;</a:t>
            </a:r>
            <a:r>
              <a:rPr lang="it-IT" dirty="0" smtClean="0"/>
              <a:t>TDI</a:t>
            </a:r>
            <a:r>
              <a:rPr lang="it-IT" b="1" dirty="0" smtClean="0"/>
              <a:t>&lt;/li&gt;</a:t>
            </a:r>
          </a:p>
          <a:p>
            <a:pPr lvl="1">
              <a:buNone/>
            </a:pPr>
            <a:r>
              <a:rPr lang="it-IT" dirty="0" smtClean="0"/>
              <a:t> </a:t>
            </a:r>
            <a:r>
              <a:rPr lang="it-IT" b="1" dirty="0" smtClean="0"/>
              <a:t>&lt;li&gt;</a:t>
            </a:r>
            <a:r>
              <a:rPr lang="it-IT" dirty="0" smtClean="0"/>
              <a:t>TDM</a:t>
            </a:r>
            <a:r>
              <a:rPr lang="it-IT" b="1" dirty="0" smtClean="0"/>
              <a:t>&lt;/li&gt;</a:t>
            </a:r>
          </a:p>
          <a:p>
            <a:pPr lvl="1">
              <a:buNone/>
            </a:pPr>
            <a:r>
              <a:rPr lang="it-IT" dirty="0" smtClean="0"/>
              <a:t> </a:t>
            </a:r>
            <a:r>
              <a:rPr lang="it-IT" b="1" dirty="0" smtClean="0"/>
              <a:t>&lt;li&gt;</a:t>
            </a:r>
            <a:r>
              <a:rPr lang="it-IT" dirty="0" smtClean="0"/>
              <a:t>TRI</a:t>
            </a:r>
            <a:r>
              <a:rPr lang="it-IT" b="1" dirty="0" smtClean="0"/>
              <a:t>&lt;/li&gt;</a:t>
            </a:r>
            <a:endParaRPr lang="it-IT" dirty="0" smtClean="0"/>
          </a:p>
          <a:p>
            <a:pPr>
              <a:buNone/>
            </a:pPr>
            <a:r>
              <a:rPr lang="it-IT" b="1" dirty="0" smtClean="0"/>
              <a:t>&lt;/ul&gt;</a:t>
            </a:r>
          </a:p>
          <a:p>
            <a:r>
              <a:rPr lang="it-IT" b="1" dirty="0" smtClean="0">
                <a:solidFill>
                  <a:srgbClr val="FF0000"/>
                </a:solidFill>
              </a:rPr>
              <a:t>Notez bien que</a:t>
            </a:r>
          </a:p>
          <a:p>
            <a:pPr lvl="1"/>
            <a:r>
              <a:rPr lang="fr-FR" b="1" dirty="0" smtClean="0"/>
              <a:t>&lt;</a:t>
            </a:r>
            <a:r>
              <a:rPr lang="fr-FR" b="1" dirty="0" err="1" smtClean="0"/>
              <a:t>ul</a:t>
            </a:r>
            <a:r>
              <a:rPr lang="fr-FR" b="1" dirty="0" smtClean="0"/>
              <a:t>&gt;&lt;/</a:t>
            </a:r>
            <a:r>
              <a:rPr lang="fr-FR" b="1" dirty="0" err="1" smtClean="0"/>
              <a:t>ul</a:t>
            </a:r>
            <a:r>
              <a:rPr lang="fr-FR" b="1" dirty="0" smtClean="0"/>
              <a:t>&gt;</a:t>
            </a:r>
            <a:r>
              <a:rPr lang="fr-FR" dirty="0" smtClean="0"/>
              <a:t> délimite toute la liste ;</a:t>
            </a:r>
          </a:p>
          <a:p>
            <a:pPr lvl="1"/>
            <a:r>
              <a:rPr lang="fr-FR" b="1" dirty="0" smtClean="0"/>
              <a:t>&lt;li&gt;&lt;/li&gt;</a:t>
            </a:r>
            <a:r>
              <a:rPr lang="fr-FR" dirty="0" smtClean="0"/>
              <a:t> délimite un élément de la liste (une puce).</a:t>
            </a:r>
          </a:p>
          <a:p>
            <a:endParaRPr lang="fr-FR" dirty="0"/>
          </a:p>
        </p:txBody>
      </p:sp>
      <p:graphicFrame>
        <p:nvGraphicFramePr>
          <p:cNvPr id="7" name="Tableau 6"/>
          <p:cNvGraphicFramePr>
            <a:graphicFrameLocks noGrp="1"/>
          </p:cNvGraphicFramePr>
          <p:nvPr/>
        </p:nvGraphicFramePr>
        <p:xfrm>
          <a:off x="876300" y="2019300"/>
          <a:ext cx="4191000" cy="2114550"/>
        </p:xfrm>
        <a:graphic>
          <a:graphicData uri="http://schemas.openxmlformats.org/drawingml/2006/table">
            <a:tbl>
              <a:tblPr/>
              <a:tblGrid>
                <a:gridCol w="4191000"/>
              </a:tblGrid>
              <a:tr h="2114550">
                <a:tc>
                  <a:txBody>
                    <a:bodyPr/>
                    <a:lstStyle/>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Liste ordonnées:</a:t>
            </a:r>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39</a:t>
            </a:fld>
            <a:endParaRPr lang="fr-FR" dirty="0"/>
          </a:p>
        </p:txBody>
      </p:sp>
      <p:sp>
        <p:nvSpPr>
          <p:cNvPr id="6" name="Espace réservé du contenu 5"/>
          <p:cNvSpPr>
            <a:spLocks noGrp="1"/>
          </p:cNvSpPr>
          <p:nvPr>
            <p:ph sz="quarter" idx="1"/>
          </p:nvPr>
        </p:nvSpPr>
        <p:spPr/>
        <p:txBody>
          <a:bodyPr/>
          <a:lstStyle/>
          <a:p>
            <a:pPr>
              <a:buNone/>
            </a:pPr>
            <a:r>
              <a:rPr lang="fr-FR" b="1" dirty="0" smtClean="0"/>
              <a:t>&lt;</a:t>
            </a:r>
            <a:r>
              <a:rPr lang="fr-FR" b="1" dirty="0" err="1" smtClean="0"/>
              <a:t>ol</a:t>
            </a:r>
            <a:r>
              <a:rPr lang="fr-FR" b="1" dirty="0" smtClean="0"/>
              <a:t>&gt;</a:t>
            </a:r>
            <a:r>
              <a:rPr lang="fr-FR" dirty="0" smtClean="0"/>
              <a:t> </a:t>
            </a:r>
          </a:p>
          <a:p>
            <a:pPr>
              <a:buNone/>
            </a:pPr>
            <a:r>
              <a:rPr lang="fr-FR" b="1" dirty="0" smtClean="0"/>
              <a:t>&lt;li&gt;</a:t>
            </a:r>
            <a:r>
              <a:rPr lang="fr-FR" dirty="0" smtClean="0"/>
              <a:t>TDI&lt;</a:t>
            </a:r>
            <a:r>
              <a:rPr lang="fr-FR" b="1" dirty="0" smtClean="0"/>
              <a:t>li&gt;</a:t>
            </a:r>
          </a:p>
          <a:p>
            <a:pPr>
              <a:buNone/>
            </a:pPr>
            <a:r>
              <a:rPr lang="fr-FR" dirty="0" smtClean="0"/>
              <a:t> </a:t>
            </a:r>
            <a:r>
              <a:rPr lang="fr-FR" b="1" dirty="0" smtClean="0"/>
              <a:t>&lt;li&gt;</a:t>
            </a:r>
            <a:r>
              <a:rPr lang="fr-FR" dirty="0" smtClean="0"/>
              <a:t>TDM&lt;</a:t>
            </a:r>
            <a:r>
              <a:rPr lang="fr-FR" b="1" dirty="0" smtClean="0"/>
              <a:t>li&gt;</a:t>
            </a:r>
            <a:r>
              <a:rPr lang="fr-FR" dirty="0" smtClean="0"/>
              <a:t> </a:t>
            </a:r>
          </a:p>
          <a:p>
            <a:pPr>
              <a:buNone/>
            </a:pPr>
            <a:r>
              <a:rPr lang="fr-FR" b="1" dirty="0" smtClean="0"/>
              <a:t>&lt;li&gt;</a:t>
            </a:r>
            <a:r>
              <a:rPr lang="fr-FR" dirty="0" smtClean="0"/>
              <a:t>TRI.</a:t>
            </a:r>
            <a:r>
              <a:rPr lang="fr-FR" b="1" dirty="0" smtClean="0"/>
              <a:t>&lt;/li&gt;</a:t>
            </a:r>
          </a:p>
          <a:p>
            <a:pPr>
              <a:buNone/>
            </a:pPr>
            <a:r>
              <a:rPr lang="fr-FR" dirty="0" smtClean="0"/>
              <a:t> </a:t>
            </a:r>
            <a:r>
              <a:rPr lang="fr-FR" b="1" dirty="0" smtClean="0"/>
              <a:t>&lt;/</a:t>
            </a:r>
            <a:r>
              <a:rPr lang="fr-FR" b="1" dirty="0" err="1" smtClean="0"/>
              <a:t>ol</a:t>
            </a:r>
            <a:r>
              <a:rPr lang="fr-FR" b="1" dirty="0" smtClean="0"/>
              <a:t>&gt;</a:t>
            </a:r>
            <a:endParaRPr lang="fr-FR" dirty="0"/>
          </a:p>
        </p:txBody>
      </p:sp>
      <p:graphicFrame>
        <p:nvGraphicFramePr>
          <p:cNvPr id="7" name="Tableau 6"/>
          <p:cNvGraphicFramePr>
            <a:graphicFrameLocks noGrp="1"/>
          </p:cNvGraphicFramePr>
          <p:nvPr/>
        </p:nvGraphicFramePr>
        <p:xfrm>
          <a:off x="895350" y="1357298"/>
          <a:ext cx="5734050" cy="2967052"/>
        </p:xfrm>
        <a:graphic>
          <a:graphicData uri="http://schemas.openxmlformats.org/drawingml/2006/table">
            <a:tbl>
              <a:tblPr/>
              <a:tblGrid>
                <a:gridCol w="5734050"/>
              </a:tblGrid>
              <a:tr h="2967052">
                <a:tc>
                  <a:txBody>
                    <a:bodyPr/>
                    <a:lstStyle/>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Définitions </a:t>
            </a:r>
            <a:endParaRPr lang="fr-FR" dirty="0"/>
          </a:p>
        </p:txBody>
      </p:sp>
      <p:sp>
        <p:nvSpPr>
          <p:cNvPr id="3" name="Espace réservé du contenu 2"/>
          <p:cNvSpPr>
            <a:spLocks noGrp="1"/>
          </p:cNvSpPr>
          <p:nvPr>
            <p:ph sz="quarter" idx="1"/>
          </p:nvPr>
        </p:nvSpPr>
        <p:spPr/>
        <p:txBody>
          <a:bodyPr/>
          <a:lstStyle/>
          <a:p>
            <a:r>
              <a:rPr lang="fr-FR" dirty="0" smtClean="0"/>
              <a:t>L'</a:t>
            </a:r>
            <a:r>
              <a:rPr lang="fr-FR" b="1" dirty="0" smtClean="0"/>
              <a:t>internet</a:t>
            </a:r>
            <a:r>
              <a:rPr lang="fr-FR" dirty="0" smtClean="0"/>
              <a:t> est un système d'interconnexion de machines et constitue un réseau informatique mondial, utilisant un ensemble de protocole de transfert de données.</a:t>
            </a:r>
          </a:p>
          <a:p>
            <a:r>
              <a:rPr lang="fr-FR" dirty="0" smtClean="0"/>
              <a:t> L'internet transporte un large spectre d</a:t>
            </a:r>
            <a:r>
              <a:rPr lang="fr-FR" dirty="0" smtClean="0">
                <a:hlinkClick r:id="rId2" tooltip="Information"/>
              </a:rPr>
              <a:t>‘</a:t>
            </a:r>
            <a:r>
              <a:rPr lang="fr-FR" dirty="0" smtClean="0"/>
              <a:t>information et permet l'élaboration d'applications et de services variés comme le courrier électronique, la messagerie instantanée et le World </a:t>
            </a:r>
            <a:r>
              <a:rPr lang="fr-FR" sz="2800" dirty="0" err="1" smtClean="0"/>
              <a:t>Wide</a:t>
            </a:r>
            <a:r>
              <a:rPr lang="fr-FR" dirty="0" smtClean="0"/>
              <a:t> Web.</a:t>
            </a:r>
          </a:p>
          <a:p>
            <a:r>
              <a:rPr lang="fr-FR" dirty="0" smtClean="0"/>
              <a:t>World </a:t>
            </a:r>
            <a:r>
              <a:rPr lang="fr-FR" sz="2800" dirty="0" err="1" smtClean="0"/>
              <a:t>Wide</a:t>
            </a:r>
            <a:r>
              <a:rPr lang="fr-FR" dirty="0" smtClean="0"/>
              <a:t> Web  est un système  public fonctionnant sur internet qui permet de consulter, avec un navigateur, des pages accessibles sur des sites.</a:t>
            </a:r>
          </a:p>
        </p:txBody>
      </p:sp>
      <p:sp>
        <p:nvSpPr>
          <p:cNvPr id="4" name="Espace réservé de la date 3"/>
          <p:cNvSpPr>
            <a:spLocks noGrp="1"/>
          </p:cNvSpPr>
          <p:nvPr>
            <p:ph type="dt" sz="half" idx="10"/>
          </p:nvPr>
        </p:nvSpPr>
        <p:spPr/>
        <p:txBody>
          <a:bodyPr/>
          <a:lstStyle/>
          <a:p>
            <a:fld id="{CD4BB7DC-B087-462A-932C-57BF9B52CCE2}"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a:t>
            </a:fld>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40</a:t>
            </a:fld>
            <a:endParaRPr lang="fr-FR" dirty="0"/>
          </a:p>
        </p:txBody>
      </p:sp>
      <p:sp>
        <p:nvSpPr>
          <p:cNvPr id="6" name="Espace réservé du contenu 5"/>
          <p:cNvSpPr>
            <a:spLocks noGrp="1"/>
          </p:cNvSpPr>
          <p:nvPr>
            <p:ph sz="quarter" idx="1"/>
          </p:nvPr>
        </p:nvSpPr>
        <p:spPr/>
        <p:txBody>
          <a:bodyPr/>
          <a:lstStyle/>
          <a:p>
            <a:r>
              <a:rPr lang="fr-FR" dirty="0" smtClean="0"/>
              <a:t>Testez les deux types de listes:</a:t>
            </a:r>
          </a:p>
          <a:p>
            <a:pPr marL="0" indent="0">
              <a:buNone/>
            </a:pPr>
            <a:r>
              <a:rPr lang="pt-BR"/>
              <a:t>&lt;p&gt;&lt;h1&gt;Liste de definition&lt;/h1&gt;&lt;/p&gt;</a:t>
            </a:r>
            <a:endParaRPr lang="fr-FR" dirty="0" smtClean="0"/>
          </a:p>
          <a:p>
            <a:pPr marL="0" indent="0">
              <a:buNone/>
            </a:pPr>
            <a:r>
              <a:rPr lang="fr-FR" dirty="0"/>
              <a:t>&lt;DL&gt;</a:t>
            </a:r>
          </a:p>
          <a:p>
            <a:pPr marL="0" indent="0">
              <a:buNone/>
            </a:pPr>
            <a:r>
              <a:rPr lang="fr-FR" dirty="0"/>
              <a:t>&lt;DT&gt; 1TDI&lt;/DT&gt;</a:t>
            </a:r>
          </a:p>
          <a:p>
            <a:pPr marL="0" indent="0">
              <a:buNone/>
            </a:pPr>
            <a:r>
              <a:rPr lang="fr-FR" dirty="0"/>
              <a:t>&lt;DD&gt; BD &lt;/DD&gt;</a:t>
            </a:r>
          </a:p>
          <a:p>
            <a:pPr marL="0" indent="0">
              <a:buNone/>
            </a:pPr>
            <a:r>
              <a:rPr lang="fr-FR" dirty="0"/>
              <a:t>&lt;DD&gt; SGBD 1 &lt;/DD&gt;</a:t>
            </a:r>
          </a:p>
          <a:p>
            <a:pPr marL="0" indent="0">
              <a:buNone/>
            </a:pPr>
            <a:r>
              <a:rPr lang="fr-FR" dirty="0"/>
              <a:t>&lt;DD&gt; SGBD 2&lt;/DD&gt;</a:t>
            </a:r>
          </a:p>
          <a:p>
            <a:pPr marL="0" indent="0">
              <a:buNone/>
            </a:pPr>
            <a:r>
              <a:rPr lang="fr-FR" dirty="0"/>
              <a:t>&lt;DD&gt; ADO.NET &lt;/DD&gt;</a:t>
            </a:r>
          </a:p>
          <a:p>
            <a:pPr marL="0" indent="0">
              <a:buNone/>
            </a:pPr>
            <a:r>
              <a:rPr lang="fr-FR" dirty="0"/>
              <a:t>&lt;/DL&gt;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Liens Hypertextes</a:t>
            </a:r>
            <a:endParaRPr lang="fr-FR" dirty="0"/>
          </a:p>
        </p:txBody>
      </p:sp>
      <p:sp>
        <p:nvSpPr>
          <p:cNvPr id="4" name="Espace réservé de la date 3"/>
          <p:cNvSpPr>
            <a:spLocks noGrp="1"/>
          </p:cNvSpPr>
          <p:nvPr>
            <p:ph type="dt" sz="half" idx="10"/>
          </p:nvPr>
        </p:nvSpPr>
        <p:spPr/>
        <p:txBody>
          <a:bodyPr/>
          <a:lstStyle/>
          <a:p>
            <a:fld id="{B05E291D-F064-4019-BC2F-6D2C0348D05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41</a:t>
            </a:fld>
            <a:endParaRPr lang="fr-FR" dirty="0"/>
          </a:p>
        </p:txBody>
      </p:sp>
      <p:sp>
        <p:nvSpPr>
          <p:cNvPr id="7" name="Espace réservé du texte 6"/>
          <p:cNvSpPr>
            <a:spLocks noGrp="1"/>
          </p:cNvSpPr>
          <p:nvPr>
            <p:ph type="body" idx="1"/>
          </p:nvPr>
        </p:nvSpPr>
        <p:spPr/>
        <p:txBody>
          <a:bodyPr/>
          <a:lstStyle/>
          <a:p>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u contenu 2"/>
          <p:cNvSpPr>
            <a:spLocks noGrp="1"/>
          </p:cNvSpPr>
          <p:nvPr>
            <p:ph sz="quarter" idx="1"/>
          </p:nvPr>
        </p:nvSpPr>
        <p:spPr/>
        <p:txBody>
          <a:bodyPr>
            <a:normAutofit/>
          </a:bodyPr>
          <a:lstStyle/>
          <a:p>
            <a:r>
              <a:rPr lang="fr-FR" dirty="0" smtClean="0"/>
              <a:t>Les liens portent bien leur nom. Ils permettent de faire la liaison entre les pages web. </a:t>
            </a:r>
          </a:p>
          <a:p>
            <a:r>
              <a:rPr lang="fr-FR" dirty="0" smtClean="0"/>
              <a:t>Pour changer de page, il faut cliquer sur un lien, le navigateur chargera alors la nouvelle page.</a:t>
            </a:r>
          </a:p>
          <a:p>
            <a:r>
              <a:rPr lang="fr-FR" dirty="0" smtClean="0"/>
              <a:t>Il y a 3 types de liens :</a:t>
            </a:r>
          </a:p>
          <a:p>
            <a:pPr>
              <a:buNone/>
            </a:pPr>
            <a:r>
              <a:rPr lang="fr-FR" dirty="0" smtClean="0"/>
              <a:t>	- Les liens internes à un site (=&gt; utilisation très fréquente des chemins relatifs car plus court à taper).</a:t>
            </a:r>
          </a:p>
          <a:p>
            <a:pPr>
              <a:buNone/>
            </a:pPr>
            <a:r>
              <a:rPr lang="fr-FR" dirty="0" smtClean="0"/>
              <a:t>	- Les liens internes à une page (ou ancre) (=&gt; utilisation de chemins absolus ou relatifs).</a:t>
            </a:r>
          </a:p>
          <a:p>
            <a:pPr>
              <a:buNone/>
            </a:pPr>
            <a:r>
              <a:rPr lang="fr-FR" dirty="0" smtClean="0"/>
              <a:t>	- Les liens externes (=&gt; uniquement des chemins absolus !)</a:t>
            </a:r>
          </a:p>
          <a:p>
            <a:endParaRPr lang="fr-FR" dirty="0"/>
          </a:p>
        </p:txBody>
      </p:sp>
      <p:sp>
        <p:nvSpPr>
          <p:cNvPr id="4" name="Espace réservé de la date 3"/>
          <p:cNvSpPr>
            <a:spLocks noGrp="1"/>
          </p:cNvSpPr>
          <p:nvPr>
            <p:ph type="dt" sz="half" idx="10"/>
          </p:nvPr>
        </p:nvSpPr>
        <p:spPr/>
        <p:txBody>
          <a:bodyPr/>
          <a:lstStyle/>
          <a:p>
            <a:fld id="{9EC5E556-CC05-4F40-A802-1C2A3DFC6B92}"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42</a:t>
            </a:fld>
            <a:endParaRPr lang="fr-F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un lien vers une page web</a:t>
            </a:r>
            <a:endParaRPr lang="fr-FR" dirty="0"/>
          </a:p>
        </p:txBody>
      </p:sp>
      <p:sp>
        <p:nvSpPr>
          <p:cNvPr id="3" name="Espace réservé du contenu 2"/>
          <p:cNvSpPr>
            <a:spLocks noGrp="1"/>
          </p:cNvSpPr>
          <p:nvPr>
            <p:ph sz="quarter" idx="1"/>
          </p:nvPr>
        </p:nvSpPr>
        <p:spPr/>
        <p:txBody>
          <a:bodyPr/>
          <a:lstStyle/>
          <a:p>
            <a:r>
              <a:rPr lang="fr-FR" dirty="0" smtClean="0"/>
              <a:t>La syntaxe est: </a:t>
            </a:r>
          </a:p>
          <a:p>
            <a:pPr>
              <a:buNone/>
            </a:pPr>
            <a:r>
              <a:rPr lang="fr-FR" b="1" dirty="0" smtClean="0"/>
              <a:t>&lt;a</a:t>
            </a:r>
            <a:r>
              <a:rPr lang="fr-FR" dirty="0" smtClean="0"/>
              <a:t> </a:t>
            </a:r>
            <a:r>
              <a:rPr lang="fr-FR" dirty="0" err="1" smtClean="0"/>
              <a:t>href</a:t>
            </a:r>
            <a:r>
              <a:rPr lang="fr-FR" dirty="0" smtClean="0"/>
              <a:t>="http://www.OFPPT.ma"</a:t>
            </a:r>
            <a:r>
              <a:rPr lang="fr-FR" b="1" dirty="0" smtClean="0"/>
              <a:t>&gt;</a:t>
            </a:r>
            <a:r>
              <a:rPr lang="fr-FR" dirty="0" smtClean="0"/>
              <a:t>OFPPT</a:t>
            </a:r>
            <a:r>
              <a:rPr lang="fr-FR" b="1" dirty="0" smtClean="0"/>
              <a:t>&lt;/a&gt;</a:t>
            </a:r>
          </a:p>
          <a:p>
            <a:r>
              <a:rPr lang="fr-FR" b="1" dirty="0" smtClean="0"/>
              <a:t>NOTE: </a:t>
            </a:r>
            <a:r>
              <a:rPr lang="fr-FR" dirty="0" smtClean="0"/>
              <a:t>Par défaut, le lien s'affiche en bleu souligné. Si vous avez déjà ouvert la page, le lien s'affiche en violet. Pour le changer il faut utiliser le fichier CSS.</a:t>
            </a:r>
            <a:endParaRPr lang="fr-FR" dirty="0"/>
          </a:p>
        </p:txBody>
      </p:sp>
      <p:sp>
        <p:nvSpPr>
          <p:cNvPr id="4" name="Espace réservé de la date 3"/>
          <p:cNvSpPr>
            <a:spLocks noGrp="1"/>
          </p:cNvSpPr>
          <p:nvPr>
            <p:ph type="dt" sz="half" idx="10"/>
          </p:nvPr>
        </p:nvSpPr>
        <p:spPr/>
        <p:txBody>
          <a:bodyPr/>
          <a:lstStyle/>
          <a:p>
            <a:fld id="{FD821704-3AAD-4291-9F6B-05F368524196}"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43</a:t>
            </a:fld>
            <a:endParaRPr lang="fr-F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un lien vers un ancre</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Une  </a:t>
            </a:r>
            <a:r>
              <a:rPr lang="fr-FR" b="1" dirty="0" smtClean="0"/>
              <a:t>ancre</a:t>
            </a:r>
            <a:r>
              <a:rPr lang="fr-FR" dirty="0" smtClean="0"/>
              <a:t> est une sorte de point de repère que vous pouvez mettre dans vos pages HTML lorsqu'elles sont très longues.</a:t>
            </a:r>
          </a:p>
          <a:p>
            <a:r>
              <a:rPr lang="fr-FR" dirty="0" smtClean="0"/>
              <a:t>Il peut alors être utile de faire un lien amenant plus bas dans la même page pour que le visiteur puisse sauter directement à la partie qui l'intéresse.</a:t>
            </a:r>
          </a:p>
          <a:p>
            <a:r>
              <a:rPr lang="fr-FR" dirty="0" smtClean="0"/>
              <a:t>Pour créer une ancre, il suffit de rajouter l'attribut id à une balise qui va alors servir de repère. Ce peut être n'importe quelle balise, un titre par exemple.</a:t>
            </a:r>
            <a:br>
              <a:rPr lang="fr-FR" dirty="0" smtClean="0"/>
            </a:br>
            <a:r>
              <a:rPr lang="fr-FR" dirty="0" smtClean="0"/>
              <a:t>Utilisez l'attribut id pour donner un nom à l'ancre. Cela nous servira ensuite pour faire un lien vers cette ancre</a:t>
            </a:r>
            <a:endParaRPr lang="fr-FR" dirty="0"/>
          </a:p>
        </p:txBody>
      </p:sp>
      <p:sp>
        <p:nvSpPr>
          <p:cNvPr id="4" name="Espace réservé de la date 3"/>
          <p:cNvSpPr>
            <a:spLocks noGrp="1"/>
          </p:cNvSpPr>
          <p:nvPr>
            <p:ph type="dt" sz="half" idx="10"/>
          </p:nvPr>
        </p:nvSpPr>
        <p:spPr/>
        <p:txBody>
          <a:bodyPr/>
          <a:lstStyle/>
          <a:p>
            <a:fld id="{8EE35B79-F409-4876-AFFA-0466CA716370}"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44</a:t>
            </a:fld>
            <a:endParaRPr lang="fr-F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un lien vers un ancre</a:t>
            </a:r>
            <a:endParaRPr lang="fr-FR" dirty="0"/>
          </a:p>
        </p:txBody>
      </p:sp>
      <p:sp>
        <p:nvSpPr>
          <p:cNvPr id="3" name="Espace réservé du contenu 2"/>
          <p:cNvSpPr>
            <a:spLocks noGrp="1"/>
          </p:cNvSpPr>
          <p:nvPr>
            <p:ph sz="quarter" idx="1"/>
          </p:nvPr>
        </p:nvSpPr>
        <p:spPr/>
        <p:txBody>
          <a:bodyPr>
            <a:normAutofit/>
          </a:bodyPr>
          <a:lstStyle/>
          <a:p>
            <a:r>
              <a:rPr lang="fr-FR" dirty="0" smtClean="0"/>
              <a:t>Exemple :</a:t>
            </a:r>
          </a:p>
          <a:p>
            <a:pPr>
              <a:buNone/>
            </a:pPr>
            <a:r>
              <a:rPr lang="fr-FR" b="1" dirty="0" smtClean="0"/>
              <a:t>&lt;h2</a:t>
            </a:r>
            <a:r>
              <a:rPr lang="fr-FR" dirty="0" smtClean="0"/>
              <a:t> id="</a:t>
            </a:r>
            <a:r>
              <a:rPr lang="fr-FR" dirty="0" err="1" smtClean="0"/>
              <a:t>mon_ancre</a:t>
            </a:r>
            <a:r>
              <a:rPr lang="fr-FR" dirty="0" smtClean="0"/>
              <a:t>"</a:t>
            </a:r>
            <a:r>
              <a:rPr lang="fr-FR" b="1" dirty="0" smtClean="0"/>
              <a:t>&gt;</a:t>
            </a:r>
            <a:r>
              <a:rPr lang="fr-FR" dirty="0" smtClean="0"/>
              <a:t>Titre</a:t>
            </a:r>
            <a:r>
              <a:rPr lang="fr-FR" b="1" dirty="0" smtClean="0"/>
              <a:t>&lt;/h2&gt;</a:t>
            </a:r>
            <a:r>
              <a:rPr lang="fr-FR" dirty="0" smtClean="0"/>
              <a:t> </a:t>
            </a:r>
          </a:p>
          <a:p>
            <a:r>
              <a:rPr lang="fr-FR" dirty="0" smtClean="0"/>
              <a:t>Ensuite, il suffit de créer un lien comme d'habitude, mais cette fois l'attribut </a:t>
            </a:r>
            <a:r>
              <a:rPr lang="fr-FR" dirty="0" err="1" smtClean="0"/>
              <a:t>href</a:t>
            </a:r>
            <a:r>
              <a:rPr lang="fr-FR" dirty="0" smtClean="0"/>
              <a:t> contiendra un dièse (#) suivi du nom de l'ancre. Exemple :</a:t>
            </a:r>
            <a:br>
              <a:rPr lang="fr-FR" dirty="0" smtClean="0"/>
            </a:br>
            <a:r>
              <a:rPr lang="fr-FR" dirty="0" smtClean="0"/>
              <a:t/>
            </a:r>
            <a:br>
              <a:rPr lang="fr-FR" dirty="0" smtClean="0"/>
            </a:br>
            <a:endParaRPr lang="fr-FR" dirty="0" smtClean="0"/>
          </a:p>
          <a:p>
            <a:r>
              <a:rPr lang="fr-FR" b="1" dirty="0" smtClean="0"/>
              <a:t>&lt;a</a:t>
            </a:r>
            <a:r>
              <a:rPr lang="fr-FR" dirty="0" smtClean="0"/>
              <a:t> </a:t>
            </a:r>
            <a:r>
              <a:rPr lang="fr-FR" dirty="0" err="1" smtClean="0"/>
              <a:t>href</a:t>
            </a:r>
            <a:r>
              <a:rPr lang="fr-FR" dirty="0" smtClean="0"/>
              <a:t>="#</a:t>
            </a:r>
            <a:r>
              <a:rPr lang="fr-FR" dirty="0" err="1" smtClean="0"/>
              <a:t>mon_ancre</a:t>
            </a:r>
            <a:r>
              <a:rPr lang="fr-FR" dirty="0" smtClean="0"/>
              <a:t>"</a:t>
            </a:r>
            <a:r>
              <a:rPr lang="fr-FR" b="1" dirty="0" smtClean="0"/>
              <a:t>&gt;</a:t>
            </a:r>
            <a:r>
              <a:rPr lang="fr-FR" dirty="0" smtClean="0"/>
              <a:t>Aller vers l'ancre</a:t>
            </a:r>
            <a:r>
              <a:rPr lang="fr-FR" b="1" dirty="0" smtClean="0"/>
              <a:t>&lt;/a&gt;</a:t>
            </a:r>
            <a:r>
              <a:rPr lang="fr-FR" dirty="0" smtClean="0"/>
              <a:t> </a:t>
            </a:r>
          </a:p>
          <a:p>
            <a:endParaRPr lang="fr-FR" dirty="0" smtClean="0"/>
          </a:p>
          <a:p>
            <a:endParaRPr lang="fr-FR" dirty="0"/>
          </a:p>
        </p:txBody>
      </p:sp>
      <p:sp>
        <p:nvSpPr>
          <p:cNvPr id="4" name="Espace réservé de la date 3"/>
          <p:cNvSpPr>
            <a:spLocks noGrp="1"/>
          </p:cNvSpPr>
          <p:nvPr>
            <p:ph type="dt" sz="half" idx="10"/>
          </p:nvPr>
        </p:nvSpPr>
        <p:spPr/>
        <p:txBody>
          <a:bodyPr/>
          <a:lstStyle/>
          <a:p>
            <a:fld id="{A247AA57-9C31-48ED-8BD2-3058D3190BE6}"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45</a:t>
            </a:fld>
            <a:endParaRPr lang="fr-F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pratiques de liens</a:t>
            </a:r>
            <a:endParaRPr lang="fr-FR" dirty="0"/>
          </a:p>
        </p:txBody>
      </p:sp>
      <p:sp>
        <p:nvSpPr>
          <p:cNvPr id="3" name="Espace réservé du contenu 2"/>
          <p:cNvSpPr>
            <a:spLocks noGrp="1"/>
          </p:cNvSpPr>
          <p:nvPr>
            <p:ph sz="quarter" idx="1"/>
          </p:nvPr>
        </p:nvSpPr>
        <p:spPr/>
        <p:txBody>
          <a:bodyPr>
            <a:normAutofit/>
          </a:bodyPr>
          <a:lstStyle/>
          <a:p>
            <a:r>
              <a:rPr lang="fr-FR" b="1" dirty="0" smtClean="0"/>
              <a:t>Un lien qui affiche une </a:t>
            </a:r>
            <a:r>
              <a:rPr lang="fr-FR" b="1" dirty="0" err="1" smtClean="0"/>
              <a:t>infobulle</a:t>
            </a:r>
            <a:r>
              <a:rPr lang="fr-FR" b="1" dirty="0" smtClean="0"/>
              <a:t> au survol</a:t>
            </a:r>
          </a:p>
          <a:p>
            <a:pPr lvl="1"/>
            <a:r>
              <a:rPr lang="fr-FR" dirty="0" smtClean="0"/>
              <a:t>Utiliser l’attribut </a:t>
            </a:r>
            <a:r>
              <a:rPr lang="fr-FR" dirty="0" err="1" smtClean="0"/>
              <a:t>title</a:t>
            </a:r>
            <a:endParaRPr lang="fr-FR" dirty="0" smtClean="0"/>
          </a:p>
          <a:p>
            <a:pPr lvl="1"/>
            <a:r>
              <a:rPr lang="fr-FR" b="1" dirty="0" smtClean="0"/>
              <a:t>&lt;p&gt;</a:t>
            </a:r>
            <a:r>
              <a:rPr lang="fr-FR" dirty="0" smtClean="0"/>
              <a:t>Bonjour. Souhaitez-vous visiter le </a:t>
            </a:r>
            <a:r>
              <a:rPr lang="fr-FR" b="1" dirty="0" smtClean="0"/>
              <a:t>&lt;a</a:t>
            </a:r>
            <a:r>
              <a:rPr lang="fr-FR" dirty="0" smtClean="0"/>
              <a:t> </a:t>
            </a:r>
            <a:r>
              <a:rPr lang="fr-FR" dirty="0" err="1" smtClean="0"/>
              <a:t>href</a:t>
            </a:r>
            <a:r>
              <a:rPr lang="fr-FR" dirty="0" smtClean="0"/>
              <a:t>="http://www.siteduzero.com" </a:t>
            </a:r>
            <a:r>
              <a:rPr lang="fr-FR" dirty="0" err="1" smtClean="0"/>
              <a:t>title</a:t>
            </a:r>
            <a:r>
              <a:rPr lang="fr-FR" dirty="0" smtClean="0"/>
              <a:t>="Réservé aux débutants"</a:t>
            </a:r>
            <a:r>
              <a:rPr lang="fr-FR" b="1" dirty="0" smtClean="0"/>
              <a:t>&gt;</a:t>
            </a:r>
            <a:r>
              <a:rPr lang="fr-FR" dirty="0" smtClean="0"/>
              <a:t>Site du Zéro</a:t>
            </a:r>
            <a:r>
              <a:rPr lang="fr-FR" b="1" dirty="0" smtClean="0"/>
              <a:t>&lt;/a&gt;</a:t>
            </a:r>
            <a:r>
              <a:rPr lang="fr-FR" dirty="0" smtClean="0"/>
              <a:t> ?</a:t>
            </a:r>
            <a:r>
              <a:rPr lang="fr-FR" b="1" dirty="0" smtClean="0"/>
              <a:t>&lt;/p&gt;</a:t>
            </a:r>
            <a:r>
              <a:rPr lang="fr-FR" dirty="0" smtClean="0"/>
              <a:t> </a:t>
            </a:r>
          </a:p>
          <a:p>
            <a:r>
              <a:rPr lang="fr-FR" b="1" dirty="0" smtClean="0"/>
              <a:t>Un lien qui ouvre une nouvelle fenêtre</a:t>
            </a:r>
          </a:p>
          <a:p>
            <a:pPr lvl="1"/>
            <a:r>
              <a:rPr lang="fr-FR" dirty="0" smtClean="0"/>
              <a:t>On rajoutera </a:t>
            </a:r>
            <a:r>
              <a:rPr lang="fr-FR" dirty="0" err="1" smtClean="0"/>
              <a:t>target</a:t>
            </a:r>
            <a:r>
              <a:rPr lang="fr-FR" dirty="0" smtClean="0"/>
              <a:t>="</a:t>
            </a:r>
            <a:r>
              <a:rPr lang="fr-FR" dirty="0" err="1" smtClean="0"/>
              <a:t>_blank</a:t>
            </a:r>
            <a:r>
              <a:rPr lang="fr-FR" dirty="0" smtClean="0"/>
              <a:t>" à la balise </a:t>
            </a:r>
            <a:r>
              <a:rPr lang="fr-FR" b="1" dirty="0" smtClean="0"/>
              <a:t>&lt;a&gt;</a:t>
            </a:r>
            <a:r>
              <a:rPr lang="fr-FR" dirty="0" smtClean="0"/>
              <a:t> </a:t>
            </a:r>
          </a:p>
          <a:p>
            <a:pPr lvl="1"/>
            <a:r>
              <a:rPr lang="fr-FR" b="1" dirty="0" smtClean="0"/>
              <a:t>&lt;p&gt;</a:t>
            </a:r>
            <a:r>
              <a:rPr lang="fr-FR" dirty="0" smtClean="0"/>
              <a:t>Bonjour. Souhaitez-vous visiter le </a:t>
            </a:r>
            <a:r>
              <a:rPr lang="fr-FR" b="1" dirty="0" smtClean="0"/>
              <a:t>&lt;a</a:t>
            </a:r>
            <a:r>
              <a:rPr lang="fr-FR" dirty="0" smtClean="0"/>
              <a:t> </a:t>
            </a:r>
            <a:r>
              <a:rPr lang="fr-FR" dirty="0" err="1" smtClean="0"/>
              <a:t>href</a:t>
            </a:r>
            <a:r>
              <a:rPr lang="fr-FR" dirty="0" smtClean="0"/>
              <a:t>="http://www.siteduzero.com" </a:t>
            </a:r>
            <a:r>
              <a:rPr lang="fr-FR" dirty="0" err="1" smtClean="0"/>
              <a:t>target</a:t>
            </a:r>
            <a:r>
              <a:rPr lang="fr-FR" dirty="0" smtClean="0"/>
              <a:t>="</a:t>
            </a:r>
            <a:r>
              <a:rPr lang="fr-FR" dirty="0" err="1" smtClean="0"/>
              <a:t>_blank</a:t>
            </a:r>
            <a:r>
              <a:rPr lang="fr-FR" dirty="0" smtClean="0"/>
              <a:t>"</a:t>
            </a:r>
            <a:r>
              <a:rPr lang="fr-FR" b="1" dirty="0" smtClean="0"/>
              <a:t>&gt;</a:t>
            </a:r>
            <a:r>
              <a:rPr lang="fr-FR" dirty="0" smtClean="0"/>
              <a:t>Site du Zéro</a:t>
            </a:r>
            <a:r>
              <a:rPr lang="fr-FR" b="1" dirty="0" smtClean="0"/>
              <a:t>&lt;/a&gt;</a:t>
            </a:r>
            <a:r>
              <a:rPr lang="fr-FR" dirty="0" smtClean="0"/>
              <a:t> ?</a:t>
            </a:r>
            <a:r>
              <a:rPr lang="fr-FR" b="1" dirty="0" smtClean="0"/>
              <a:t>&lt;</a:t>
            </a:r>
            <a:r>
              <a:rPr lang="fr-FR" b="1" dirty="0" err="1" smtClean="0"/>
              <a:t>br</a:t>
            </a:r>
            <a:r>
              <a:rPr lang="fr-FR" dirty="0" smtClean="0"/>
              <a:t> </a:t>
            </a:r>
            <a:r>
              <a:rPr lang="fr-FR" b="1" dirty="0" smtClean="0"/>
              <a:t>/&gt;</a:t>
            </a:r>
            <a:r>
              <a:rPr lang="fr-FR" dirty="0" smtClean="0"/>
              <a:t> Le site s'affichera dans une autre fenêtre.</a:t>
            </a:r>
            <a:r>
              <a:rPr lang="fr-FR" b="1" dirty="0" smtClean="0"/>
              <a:t>&lt;/p&gt;</a:t>
            </a:r>
            <a:endParaRPr lang="fr-FR" dirty="0" smtClean="0"/>
          </a:p>
          <a:p>
            <a:endParaRPr lang="fr-FR" b="1" dirty="0" smtClean="0"/>
          </a:p>
          <a:p>
            <a:endParaRPr lang="fr-FR" b="1" dirty="0" smtClean="0"/>
          </a:p>
          <a:p>
            <a:pPr lvl="1"/>
            <a:endParaRPr lang="fr-FR" dirty="0" smtClean="0"/>
          </a:p>
          <a:p>
            <a:endParaRPr lang="fr-FR" dirty="0"/>
          </a:p>
        </p:txBody>
      </p:sp>
      <p:sp>
        <p:nvSpPr>
          <p:cNvPr id="4" name="Espace réservé de la date 3"/>
          <p:cNvSpPr>
            <a:spLocks noGrp="1"/>
          </p:cNvSpPr>
          <p:nvPr>
            <p:ph type="dt" sz="half" idx="10"/>
          </p:nvPr>
        </p:nvSpPr>
        <p:spPr/>
        <p:txBody>
          <a:bodyPr/>
          <a:lstStyle/>
          <a:p>
            <a:fld id="{0D907DFC-56B8-4A66-B295-82DD0BEC47E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46</a:t>
            </a:fld>
            <a:endParaRPr lang="fr-F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pratiques de liens</a:t>
            </a:r>
            <a:endParaRPr lang="fr-FR" dirty="0"/>
          </a:p>
        </p:txBody>
      </p:sp>
      <p:sp>
        <p:nvSpPr>
          <p:cNvPr id="3" name="Espace réservé du contenu 2"/>
          <p:cNvSpPr>
            <a:spLocks noGrp="1"/>
          </p:cNvSpPr>
          <p:nvPr>
            <p:ph sz="quarter" idx="1"/>
          </p:nvPr>
        </p:nvSpPr>
        <p:spPr/>
        <p:txBody>
          <a:bodyPr/>
          <a:lstStyle/>
          <a:p>
            <a:r>
              <a:rPr lang="fr-FR" b="1" dirty="0" smtClean="0"/>
              <a:t>Un lien pour envoyer un e-mail</a:t>
            </a:r>
          </a:p>
          <a:p>
            <a:pPr lvl="1"/>
            <a:r>
              <a:rPr lang="fr-FR" dirty="0" smtClean="0"/>
              <a:t>On doit utiliser des liens de type </a:t>
            </a:r>
            <a:r>
              <a:rPr lang="fr-FR" dirty="0" err="1" smtClean="0"/>
              <a:t>mailto</a:t>
            </a:r>
            <a:r>
              <a:rPr lang="fr-FR" dirty="0" smtClean="0"/>
              <a:t>. </a:t>
            </a:r>
          </a:p>
          <a:p>
            <a:pPr lvl="1"/>
            <a:r>
              <a:rPr lang="it-IT" b="1" dirty="0" smtClean="0"/>
              <a:t>&lt;p&gt;&lt;a</a:t>
            </a:r>
            <a:r>
              <a:rPr lang="it-IT" dirty="0" smtClean="0"/>
              <a:t> href="mailto:adresse mail"</a:t>
            </a:r>
            <a:r>
              <a:rPr lang="it-IT" b="1" dirty="0" smtClean="0"/>
              <a:t>&gt;</a:t>
            </a:r>
            <a:r>
              <a:rPr lang="it-IT" dirty="0" smtClean="0"/>
              <a:t>Envoyez-moi un e-mail !</a:t>
            </a:r>
            <a:r>
              <a:rPr lang="it-IT" b="1" dirty="0" smtClean="0"/>
              <a:t>&lt;/a&gt;&lt;/p&gt;</a:t>
            </a:r>
            <a:endParaRPr lang="fr-FR" b="1" dirty="0" smtClean="0"/>
          </a:p>
          <a:p>
            <a:r>
              <a:rPr lang="fr-FR" b="1" dirty="0" smtClean="0"/>
              <a:t>Un lien pour télécharger un fichier</a:t>
            </a:r>
          </a:p>
          <a:p>
            <a:pPr lvl="1"/>
            <a:r>
              <a:rPr lang="fr-FR" dirty="0" smtClean="0"/>
              <a:t>Il faut placer le fichier dans le même dossier des pages web(chemin relatif) ou utiliser un chemin absolu</a:t>
            </a:r>
          </a:p>
          <a:p>
            <a:pPr lvl="1"/>
            <a:r>
              <a:rPr lang="fr-FR" dirty="0" smtClean="0"/>
              <a:t>Exemple: </a:t>
            </a:r>
            <a:r>
              <a:rPr lang="fr-FR" b="1" dirty="0" smtClean="0"/>
              <a:t/>
            </a:r>
            <a:br>
              <a:rPr lang="fr-FR" b="1" dirty="0" smtClean="0"/>
            </a:br>
            <a:r>
              <a:rPr lang="fr-FR" b="1" dirty="0" smtClean="0"/>
              <a:t>&lt;p&gt;&lt;a</a:t>
            </a:r>
            <a:r>
              <a:rPr lang="fr-FR" dirty="0" smtClean="0"/>
              <a:t> </a:t>
            </a:r>
            <a:r>
              <a:rPr lang="fr-FR" dirty="0" err="1" smtClean="0"/>
              <a:t>href</a:t>
            </a:r>
            <a:r>
              <a:rPr lang="fr-FR" dirty="0" smtClean="0"/>
              <a:t>="monfichier.zip"</a:t>
            </a:r>
            <a:r>
              <a:rPr lang="fr-FR" b="1" dirty="0" smtClean="0"/>
              <a:t>&gt;</a:t>
            </a:r>
            <a:r>
              <a:rPr lang="fr-FR" dirty="0" smtClean="0"/>
              <a:t>Télécharger le fichier</a:t>
            </a:r>
            <a:r>
              <a:rPr lang="fr-FR" b="1" dirty="0" smtClean="0"/>
              <a:t>&lt;/a&gt;&lt;/p&gt;</a:t>
            </a:r>
            <a:endParaRPr lang="fr-FR" dirty="0" smtClean="0"/>
          </a:p>
          <a:p>
            <a:endParaRPr lang="fr-FR" dirty="0" smtClean="0"/>
          </a:p>
          <a:p>
            <a:endParaRPr lang="fr-FR" dirty="0"/>
          </a:p>
        </p:txBody>
      </p:sp>
      <p:sp>
        <p:nvSpPr>
          <p:cNvPr id="4" name="Espace réservé de la date 3"/>
          <p:cNvSpPr>
            <a:spLocks noGrp="1"/>
          </p:cNvSpPr>
          <p:nvPr>
            <p:ph type="dt" sz="half" idx="10"/>
          </p:nvPr>
        </p:nvSpPr>
        <p:spPr/>
        <p:txBody>
          <a:bodyPr/>
          <a:lstStyle/>
          <a:p>
            <a:fld id="{DC9AAE36-FE62-4C7C-A3F7-C00E64DF22A3}"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47</a:t>
            </a:fld>
            <a:endParaRPr lang="fr-F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pratiques de liens</a:t>
            </a:r>
            <a:endParaRPr lang="fr-FR" dirty="0"/>
          </a:p>
        </p:txBody>
      </p:sp>
      <p:sp>
        <p:nvSpPr>
          <p:cNvPr id="3" name="Espace réservé du contenu 2"/>
          <p:cNvSpPr>
            <a:spLocks noGrp="1"/>
          </p:cNvSpPr>
          <p:nvPr>
            <p:ph sz="quarter" idx="1"/>
          </p:nvPr>
        </p:nvSpPr>
        <p:spPr/>
        <p:txBody>
          <a:bodyPr/>
          <a:lstStyle/>
          <a:p>
            <a:r>
              <a:rPr lang="fr-FR" dirty="0" smtClean="0"/>
              <a:t>Exercice :</a:t>
            </a:r>
            <a:endParaRPr lang="fr-FR" dirty="0"/>
          </a:p>
        </p:txBody>
      </p:sp>
      <p:pic>
        <p:nvPicPr>
          <p:cNvPr id="3076" name="Picture 4"/>
          <p:cNvPicPr>
            <a:picLocks noChangeAspect="1" noChangeArrowheads="1"/>
          </p:cNvPicPr>
          <p:nvPr/>
        </p:nvPicPr>
        <p:blipFill>
          <a:blip r:embed="rId2" cstate="print"/>
          <a:srcRect/>
          <a:stretch>
            <a:fillRect/>
          </a:stretch>
        </p:blipFill>
        <p:spPr bwMode="auto">
          <a:xfrm>
            <a:off x="251520" y="1844824"/>
            <a:ext cx="8614742" cy="4824536"/>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91CA93FE-8268-4C59-AC2F-930F0F45827D}"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48</a:t>
            </a:fld>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images</a:t>
            </a:r>
            <a:endParaRPr lang="fr-FR" dirty="0"/>
          </a:p>
        </p:txBody>
      </p:sp>
      <p:sp>
        <p:nvSpPr>
          <p:cNvPr id="3" name="Espace réservé du contenu 2"/>
          <p:cNvSpPr>
            <a:spLocks noGrp="1"/>
          </p:cNvSpPr>
          <p:nvPr>
            <p:ph sz="quarter" idx="1"/>
          </p:nvPr>
        </p:nvSpPr>
        <p:spPr/>
        <p:txBody>
          <a:bodyPr>
            <a:normAutofit fontScale="92500"/>
          </a:bodyPr>
          <a:lstStyle/>
          <a:p>
            <a:r>
              <a:rPr lang="fr-FR" dirty="0" smtClean="0"/>
              <a:t>La balise  </a:t>
            </a:r>
            <a:r>
              <a:rPr lang="fr-FR" b="1" dirty="0" smtClean="0"/>
              <a:t>&lt;</a:t>
            </a:r>
            <a:r>
              <a:rPr lang="fr-FR" b="1" dirty="0" err="1" smtClean="0"/>
              <a:t>img</a:t>
            </a:r>
            <a:r>
              <a:rPr lang="fr-FR" dirty="0" smtClean="0"/>
              <a:t> </a:t>
            </a:r>
            <a:r>
              <a:rPr lang="fr-FR" b="1" dirty="0" smtClean="0"/>
              <a:t>/&gt;</a:t>
            </a:r>
            <a:r>
              <a:rPr lang="fr-FR" dirty="0" smtClean="0"/>
              <a:t> </a:t>
            </a:r>
          </a:p>
          <a:p>
            <a:pPr>
              <a:buNone/>
            </a:pPr>
            <a:r>
              <a:rPr lang="fr-FR" dirty="0" smtClean="0"/>
              <a:t>La balise doit être accompagnée de deux attributs obligatoires:</a:t>
            </a:r>
          </a:p>
          <a:p>
            <a:pPr lvl="1"/>
            <a:r>
              <a:rPr lang="fr-FR" dirty="0" err="1" smtClean="0"/>
              <a:t>src</a:t>
            </a:r>
            <a:r>
              <a:rPr lang="fr-FR" dirty="0" smtClean="0"/>
              <a:t> : il permet d'indiquer où se trouve l'image que l'on veut insérer</a:t>
            </a:r>
          </a:p>
          <a:p>
            <a:pPr lvl="1"/>
            <a:r>
              <a:rPr lang="fr-FR" dirty="0" err="1" smtClean="0"/>
              <a:t>alt</a:t>
            </a:r>
            <a:r>
              <a:rPr lang="fr-FR" dirty="0" smtClean="0"/>
              <a:t> : cela signifie « texte alternatif ». On doit </a:t>
            </a:r>
            <a:r>
              <a:rPr lang="fr-FR" i="1" dirty="0" smtClean="0"/>
              <a:t>toujours</a:t>
            </a:r>
            <a:r>
              <a:rPr lang="fr-FR" dirty="0" smtClean="0"/>
              <a:t> indiquer un texte alternatif à l'image, c'est-à-dire un court texte qui décrit ce que contient l'image. Ce texte sera affiché à la place de l'image si celle-ci ne peut pas être téléchargée (cela arrive), ou dans les navigateurs de personnes handicapées (non-voyants) qui ne peuvent malheureusement pas « voir » l'image. Cela aide aussi les robots des moteurs de recherche pour les recherches d'images. </a:t>
            </a:r>
          </a:p>
          <a:p>
            <a:r>
              <a:rPr lang="fr-FR" dirty="0" smtClean="0"/>
              <a:t>Les images doivent se trouver obligatoirement à l'intérieur d'un paragraphe (</a:t>
            </a:r>
            <a:r>
              <a:rPr lang="fr-FR" b="1" dirty="0" smtClean="0"/>
              <a:t>&lt;p&gt;&lt;/p&gt;</a:t>
            </a:r>
            <a:r>
              <a:rPr lang="fr-FR" dirty="0" smtClean="0"/>
              <a:t>). </a:t>
            </a:r>
            <a:endParaRPr lang="fr-FR" dirty="0"/>
          </a:p>
        </p:txBody>
      </p:sp>
      <p:sp>
        <p:nvSpPr>
          <p:cNvPr id="4" name="Espace réservé de la date 3"/>
          <p:cNvSpPr>
            <a:spLocks noGrp="1"/>
          </p:cNvSpPr>
          <p:nvPr>
            <p:ph type="dt" sz="half" idx="10"/>
          </p:nvPr>
        </p:nvSpPr>
        <p:spPr/>
        <p:txBody>
          <a:bodyPr/>
          <a:lstStyle/>
          <a:p>
            <a:fld id="{28AADE9F-F730-402D-87F9-550D86660A1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49</a:t>
            </a:fld>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Protocoles </a:t>
            </a:r>
            <a:endParaRPr lang="fr-FR" dirty="0"/>
          </a:p>
        </p:txBody>
      </p:sp>
      <p:sp>
        <p:nvSpPr>
          <p:cNvPr id="3" name="Espace réservé du contenu 2"/>
          <p:cNvSpPr>
            <a:spLocks noGrp="1"/>
          </p:cNvSpPr>
          <p:nvPr>
            <p:ph sz="quarter" idx="1"/>
          </p:nvPr>
        </p:nvSpPr>
        <p:spPr/>
        <p:txBody>
          <a:bodyPr/>
          <a:lstStyle/>
          <a:p>
            <a:r>
              <a:rPr lang="fr-FR" dirty="0" smtClean="0"/>
              <a:t>Les protocoles logiciels utilisés sur internet sont les conventions structurant les échanges d'informations nécessaires au transfert des contenus applicatifs pour l'usager final.</a:t>
            </a:r>
          </a:p>
          <a:p>
            <a:r>
              <a:rPr lang="fr-FR" dirty="0" smtClean="0"/>
              <a:t> Ils permettent notamment d'identifier les interfaces (et donc les machines), de s'assurer de la réception des données envoyées, et de l'interopérabilité.</a:t>
            </a:r>
            <a:endParaRPr lang="fr-FR" dirty="0"/>
          </a:p>
        </p:txBody>
      </p:sp>
      <p:sp>
        <p:nvSpPr>
          <p:cNvPr id="4" name="Espace réservé de la date 3"/>
          <p:cNvSpPr>
            <a:spLocks noGrp="1"/>
          </p:cNvSpPr>
          <p:nvPr>
            <p:ph type="dt" sz="half" idx="10"/>
          </p:nvPr>
        </p:nvSpPr>
        <p:spPr/>
        <p:txBody>
          <a:bodyPr/>
          <a:lstStyle/>
          <a:p>
            <a:fld id="{158A332A-8B69-4F9B-BA30-D2004D5D3776}"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a:t>
            </a:fld>
            <a:endParaRPr lang="fr-F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Images </a:t>
            </a:r>
            <a:endParaRPr lang="fr-FR" dirty="0"/>
          </a:p>
        </p:txBody>
      </p:sp>
      <p:sp>
        <p:nvSpPr>
          <p:cNvPr id="3" name="Espace réservé du contenu 2"/>
          <p:cNvSpPr>
            <a:spLocks noGrp="1"/>
          </p:cNvSpPr>
          <p:nvPr>
            <p:ph sz="quarter" idx="1"/>
          </p:nvPr>
        </p:nvSpPr>
        <p:spPr/>
        <p:txBody>
          <a:bodyPr/>
          <a:lstStyle/>
          <a:p>
            <a:r>
              <a:rPr lang="fr-FR" dirty="0" smtClean="0"/>
              <a:t>Exemple: </a:t>
            </a:r>
          </a:p>
          <a:p>
            <a:pPr>
              <a:buNone/>
            </a:pPr>
            <a:endParaRPr lang="fr-FR" dirty="0" smtClean="0"/>
          </a:p>
          <a:p>
            <a:pPr>
              <a:buNone/>
            </a:pPr>
            <a:r>
              <a:rPr lang="fr-FR" b="1" dirty="0" smtClean="0"/>
              <a:t>&lt;p&gt;</a:t>
            </a:r>
            <a:r>
              <a:rPr lang="fr-FR" dirty="0" smtClean="0"/>
              <a:t> votre texte</a:t>
            </a:r>
            <a:r>
              <a:rPr lang="fr-FR" b="1" dirty="0" smtClean="0"/>
              <a:t>&lt;</a:t>
            </a:r>
            <a:r>
              <a:rPr lang="fr-FR" b="1" dirty="0" err="1" smtClean="0"/>
              <a:t>br</a:t>
            </a:r>
            <a:r>
              <a:rPr lang="fr-FR" dirty="0" smtClean="0"/>
              <a:t> </a:t>
            </a:r>
            <a:r>
              <a:rPr lang="fr-FR" b="1" dirty="0" smtClean="0"/>
              <a:t>/&gt;</a:t>
            </a:r>
            <a:r>
              <a:rPr lang="fr-FR" dirty="0" smtClean="0"/>
              <a:t> </a:t>
            </a:r>
            <a:r>
              <a:rPr lang="fr-FR" b="1" dirty="0" smtClean="0"/>
              <a:t>&lt;</a:t>
            </a:r>
            <a:r>
              <a:rPr lang="fr-FR" b="1" dirty="0" err="1" smtClean="0"/>
              <a:t>img</a:t>
            </a:r>
            <a:r>
              <a:rPr lang="fr-FR" dirty="0" smtClean="0"/>
              <a:t> </a:t>
            </a:r>
            <a:r>
              <a:rPr lang="fr-FR" dirty="0" err="1" smtClean="0"/>
              <a:t>src</a:t>
            </a:r>
            <a:r>
              <a:rPr lang="fr-FR" dirty="0" smtClean="0"/>
              <a:t>=« chemin et nom de votre image.jpg" </a:t>
            </a:r>
            <a:r>
              <a:rPr lang="fr-FR" dirty="0" err="1" smtClean="0"/>
              <a:t>alt</a:t>
            </a:r>
            <a:r>
              <a:rPr lang="fr-FR" dirty="0" smtClean="0"/>
              <a:t>=« description de l’image" </a:t>
            </a:r>
            <a:r>
              <a:rPr lang="fr-FR" b="1" dirty="0" smtClean="0"/>
              <a:t>/&gt;</a:t>
            </a:r>
            <a:r>
              <a:rPr lang="fr-FR" dirty="0" smtClean="0"/>
              <a:t> </a:t>
            </a:r>
            <a:r>
              <a:rPr lang="fr-FR" b="1" dirty="0" smtClean="0"/>
              <a:t>&lt;/p&gt;</a:t>
            </a:r>
          </a:p>
          <a:p>
            <a:endParaRPr lang="fr-FR" dirty="0" smtClean="0"/>
          </a:p>
          <a:p>
            <a:r>
              <a:rPr lang="fr-FR" dirty="0" smtClean="0"/>
              <a:t>Insérer une </a:t>
            </a:r>
            <a:r>
              <a:rPr lang="fr-FR" dirty="0" err="1" smtClean="0"/>
              <a:t>infobulle</a:t>
            </a:r>
            <a:r>
              <a:rPr lang="fr-FR" dirty="0" smtClean="0"/>
              <a:t>: l’attribut </a:t>
            </a:r>
            <a:r>
              <a:rPr lang="fr-FR" dirty="0" err="1" smtClean="0"/>
              <a:t>title</a:t>
            </a:r>
            <a:endParaRPr lang="fr-FR" dirty="0"/>
          </a:p>
        </p:txBody>
      </p:sp>
      <p:sp>
        <p:nvSpPr>
          <p:cNvPr id="4" name="Espace réservé de la date 3"/>
          <p:cNvSpPr>
            <a:spLocks noGrp="1"/>
          </p:cNvSpPr>
          <p:nvPr>
            <p:ph type="dt" sz="half" idx="10"/>
          </p:nvPr>
        </p:nvSpPr>
        <p:spPr/>
        <p:txBody>
          <a:bodyPr/>
          <a:lstStyle/>
          <a:p>
            <a:fld id="{6F7C80BC-B3D0-45F5-A8AE-F654AEDDD9F3}"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50</a:t>
            </a:fld>
            <a:endParaRPr lang="fr-FR" dirty="0"/>
          </a:p>
        </p:txBody>
      </p:sp>
      <p:graphicFrame>
        <p:nvGraphicFramePr>
          <p:cNvPr id="6" name="Tableau 5"/>
          <p:cNvGraphicFramePr>
            <a:graphicFrameLocks noGrp="1"/>
          </p:cNvGraphicFramePr>
          <p:nvPr/>
        </p:nvGraphicFramePr>
        <p:xfrm>
          <a:off x="785786" y="2071678"/>
          <a:ext cx="7829550" cy="1285884"/>
        </p:xfrm>
        <a:graphic>
          <a:graphicData uri="http://schemas.openxmlformats.org/drawingml/2006/table">
            <a:tbl>
              <a:tblPr/>
              <a:tblGrid>
                <a:gridCol w="7829550"/>
              </a:tblGrid>
              <a:tr h="1285884">
                <a:tc>
                  <a:txBody>
                    <a:bodyPr/>
                    <a:lstStyle/>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Images </a:t>
            </a:r>
            <a:endParaRPr lang="fr-FR" dirty="0"/>
          </a:p>
        </p:txBody>
      </p:sp>
      <p:sp>
        <p:nvSpPr>
          <p:cNvPr id="3" name="Espace réservé du contenu 2"/>
          <p:cNvSpPr>
            <a:spLocks noGrp="1"/>
          </p:cNvSpPr>
          <p:nvPr>
            <p:ph sz="quarter" idx="1"/>
          </p:nvPr>
        </p:nvSpPr>
        <p:spPr/>
        <p:txBody>
          <a:bodyPr/>
          <a:lstStyle/>
          <a:p>
            <a:r>
              <a:rPr lang="fr-FR" dirty="0" smtClean="0"/>
              <a:t>Exercice:</a:t>
            </a:r>
          </a:p>
          <a:p>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400050" y="2132856"/>
            <a:ext cx="8743950" cy="4238401"/>
          </a:xfrm>
          <a:prstGeom prst="rect">
            <a:avLst/>
          </a:prstGeom>
          <a:noFill/>
          <a:ln w="9525">
            <a:noFill/>
            <a:miter lim="800000"/>
            <a:headEnd/>
            <a:tailEnd/>
          </a:ln>
        </p:spPr>
      </p:pic>
      <p:sp>
        <p:nvSpPr>
          <p:cNvPr id="6" name="ZoneTexte 5"/>
          <p:cNvSpPr txBox="1"/>
          <p:nvPr/>
        </p:nvSpPr>
        <p:spPr>
          <a:xfrm>
            <a:off x="4499992" y="3429000"/>
            <a:ext cx="4392488" cy="523220"/>
          </a:xfrm>
          <a:prstGeom prst="rect">
            <a:avLst/>
          </a:prstGeom>
          <a:noFill/>
        </p:spPr>
        <p:txBody>
          <a:bodyPr wrap="square" rtlCol="0">
            <a:spAutoFit/>
          </a:bodyPr>
          <a:lstStyle/>
          <a:p>
            <a:r>
              <a:rPr lang="fr-FR" sz="2800" b="1" dirty="0" smtClean="0">
                <a:solidFill>
                  <a:srgbClr val="FF0000"/>
                </a:solidFill>
              </a:rPr>
              <a:t>QUE REMARQUEZ VOUS?</a:t>
            </a:r>
            <a:endParaRPr lang="fr-FR" sz="2800" b="1" dirty="0">
              <a:solidFill>
                <a:srgbClr val="FF0000"/>
              </a:solidFill>
            </a:endParaRPr>
          </a:p>
        </p:txBody>
      </p:sp>
      <p:sp>
        <p:nvSpPr>
          <p:cNvPr id="7" name="Espace réservé de la date 6"/>
          <p:cNvSpPr>
            <a:spLocks noGrp="1"/>
          </p:cNvSpPr>
          <p:nvPr>
            <p:ph type="dt" sz="half" idx="10"/>
          </p:nvPr>
        </p:nvSpPr>
        <p:spPr/>
        <p:txBody>
          <a:bodyPr/>
          <a:lstStyle/>
          <a:p>
            <a:fld id="{9BB127C1-68D4-49AD-8B77-EFD1C46025F0}" type="datetime1">
              <a:rPr lang="fr-FR" smtClean="0"/>
              <a:pPr/>
              <a:t>14/10/2019</a:t>
            </a:fld>
            <a:endParaRPr lang="fr-FR" dirty="0"/>
          </a:p>
        </p:txBody>
      </p:sp>
      <p:sp>
        <p:nvSpPr>
          <p:cNvPr id="8" name="Espace réservé du numéro de diapositive 7"/>
          <p:cNvSpPr>
            <a:spLocks noGrp="1"/>
          </p:cNvSpPr>
          <p:nvPr>
            <p:ph type="sldNum" sz="quarter" idx="12"/>
          </p:nvPr>
        </p:nvSpPr>
        <p:spPr/>
        <p:txBody>
          <a:bodyPr/>
          <a:lstStyle/>
          <a:p>
            <a:fld id="{B48EB106-8EEA-4FAC-ADA9-6A8872C70CB1}" type="slidenum">
              <a:rPr lang="fr-FR" smtClean="0"/>
              <a:pPr/>
              <a:t>51</a:t>
            </a:fld>
            <a:endParaRPr lang="fr-F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 </a:t>
            </a:r>
            <a:endParaRPr lang="fr-FR" dirty="0"/>
          </a:p>
        </p:txBody>
      </p:sp>
      <p:sp>
        <p:nvSpPr>
          <p:cNvPr id="3" name="Espace réservé du contenu 2"/>
          <p:cNvSpPr>
            <a:spLocks noGrp="1"/>
          </p:cNvSpPr>
          <p:nvPr>
            <p:ph sz="quarter" idx="1"/>
          </p:nvPr>
        </p:nvSpPr>
        <p:spPr/>
        <p:txBody>
          <a:bodyPr>
            <a:normAutofit/>
          </a:bodyPr>
          <a:lstStyle/>
          <a:p>
            <a:r>
              <a:rPr lang="fr-FR" dirty="0" smtClean="0"/>
              <a:t>Les tableaux sont très pratiques pour faire de la mise en page. </a:t>
            </a:r>
          </a:p>
          <a:p>
            <a:r>
              <a:rPr lang="fr-FR" dirty="0" smtClean="0"/>
              <a:t>Ils permettent d'aligner des éléments (textes, images,...). Mais ce n'est pas leur unique fonction...</a:t>
            </a:r>
          </a:p>
          <a:p>
            <a:pPr>
              <a:buNone/>
            </a:pPr>
            <a:endParaRPr lang="fr-FR" b="1" dirty="0" smtClean="0"/>
          </a:p>
        </p:txBody>
      </p:sp>
      <p:sp>
        <p:nvSpPr>
          <p:cNvPr id="4" name="Espace réservé de la date 3"/>
          <p:cNvSpPr>
            <a:spLocks noGrp="1"/>
          </p:cNvSpPr>
          <p:nvPr>
            <p:ph type="dt" sz="half" idx="10"/>
          </p:nvPr>
        </p:nvSpPr>
        <p:spPr/>
        <p:txBody>
          <a:bodyPr/>
          <a:lstStyle/>
          <a:p>
            <a:fld id="{42D22D49-D8D4-4E47-B04D-559A21AAC27E}"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52</a:t>
            </a:fld>
            <a:endParaRPr lang="fr-F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53</a:t>
            </a:fld>
            <a:endParaRPr lang="fr-FR" dirty="0"/>
          </a:p>
        </p:txBody>
      </p:sp>
      <p:sp>
        <p:nvSpPr>
          <p:cNvPr id="6" name="Espace réservé du contenu 5"/>
          <p:cNvSpPr>
            <a:spLocks noGrp="1"/>
          </p:cNvSpPr>
          <p:nvPr>
            <p:ph sz="quarter" idx="1"/>
          </p:nvPr>
        </p:nvSpPr>
        <p:spPr/>
        <p:txBody>
          <a:bodyPr>
            <a:normAutofit/>
          </a:bodyPr>
          <a:lstStyle/>
          <a:p>
            <a:r>
              <a:rPr lang="fr-FR" dirty="0" smtClean="0"/>
              <a:t>Balises des tableaux:</a:t>
            </a:r>
          </a:p>
          <a:p>
            <a:pPr lvl="1"/>
            <a:r>
              <a:rPr lang="fr-FR" b="1" dirty="0" smtClean="0"/>
              <a:t>&lt;table&gt; et &lt;/table&gt; </a:t>
            </a:r>
            <a:r>
              <a:rPr lang="fr-FR" dirty="0" smtClean="0"/>
              <a:t>: création d'un tableau. On peut utiliser l'attribut "border" (0 par défaut), qui désigne la taille de la bordure autour des cellules de notre tableau. (la balise de fin est obligatoire !)</a:t>
            </a:r>
          </a:p>
          <a:p>
            <a:pPr lvl="1"/>
            <a:r>
              <a:rPr lang="fr-FR" smtClean="0"/>
              <a:t> </a:t>
            </a:r>
            <a:r>
              <a:rPr lang="fr-FR" b="1" dirty="0" smtClean="0"/>
              <a:t>&lt;tr&gt; : </a:t>
            </a:r>
            <a:r>
              <a:rPr lang="fr-FR" dirty="0" smtClean="0"/>
              <a:t>débute une nouvelle ligne dans la tableau. La balise de fin (&lt;/TR&gt;) n'est pas obligatoire. Chaque fois que le navigateur tombera sur une balise &lt;TR&gt;, il considérera que la ligne précédente est terminée et commencera une nouvelle. Toutes les lignes d'un même tableau doivent contenir le même nombre de </a:t>
            </a:r>
            <a:r>
              <a:rPr lang="fr-FR" dirty="0" err="1" smtClean="0"/>
              <a:t>celulles</a:t>
            </a:r>
            <a:endParaRPr lang="fr-F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54</a:t>
            </a:fld>
            <a:endParaRPr lang="fr-FR" dirty="0"/>
          </a:p>
        </p:txBody>
      </p:sp>
      <p:sp>
        <p:nvSpPr>
          <p:cNvPr id="6" name="Espace réservé du contenu 5"/>
          <p:cNvSpPr>
            <a:spLocks noGrp="1"/>
          </p:cNvSpPr>
          <p:nvPr>
            <p:ph sz="quarter" idx="1"/>
          </p:nvPr>
        </p:nvSpPr>
        <p:spPr/>
        <p:txBody>
          <a:bodyPr>
            <a:normAutofit/>
          </a:bodyPr>
          <a:lstStyle/>
          <a:p>
            <a:r>
              <a:rPr lang="fr-FR" b="1" dirty="0" smtClean="0"/>
              <a:t>- &lt;td&gt; : </a:t>
            </a:r>
            <a:r>
              <a:rPr lang="fr-FR" dirty="0" smtClean="0"/>
              <a:t>crée une nouvelle </a:t>
            </a:r>
            <a:r>
              <a:rPr lang="fr-FR" dirty="0" err="1" smtClean="0"/>
              <a:t>celulle</a:t>
            </a:r>
            <a:r>
              <a:rPr lang="fr-FR" dirty="0" smtClean="0"/>
              <a:t> dans un tableau. </a:t>
            </a:r>
          </a:p>
          <a:p>
            <a:pPr lvl="1"/>
            <a:r>
              <a:rPr lang="fr-FR" dirty="0" smtClean="0"/>
              <a:t>Cette </a:t>
            </a:r>
            <a:r>
              <a:rPr lang="fr-FR" dirty="0" err="1" smtClean="0"/>
              <a:t>celulle</a:t>
            </a:r>
            <a:r>
              <a:rPr lang="fr-FR" dirty="0" smtClean="0"/>
              <a:t> doit être contenue dans une ligne et donc une balise "TR" doit être déjà ouverte... </a:t>
            </a:r>
          </a:p>
          <a:p>
            <a:pPr lvl="1"/>
            <a:r>
              <a:rPr lang="fr-FR" dirty="0" smtClean="0"/>
              <a:t>Une </a:t>
            </a:r>
            <a:r>
              <a:rPr lang="fr-FR" dirty="0" err="1" smtClean="0"/>
              <a:t>celulle</a:t>
            </a:r>
            <a:r>
              <a:rPr lang="fr-FR" dirty="0" smtClean="0"/>
              <a:t> peut contenir du texte, des images,...</a:t>
            </a:r>
          </a:p>
          <a:p>
            <a:pPr lvl="1"/>
            <a:r>
              <a:rPr lang="fr-FR" dirty="0" smtClean="0"/>
              <a:t> La cellule va s'adapter automatiquement aussi bien en largeur qu'en hauteur au contenu le plus haut et le plus large. </a:t>
            </a:r>
          </a:p>
          <a:p>
            <a:pPr lvl="1"/>
            <a:r>
              <a:rPr lang="fr-FR" dirty="0" smtClean="0"/>
              <a:t>les </a:t>
            </a:r>
            <a:r>
              <a:rPr lang="fr-FR" dirty="0" err="1" smtClean="0"/>
              <a:t>celulles</a:t>
            </a:r>
            <a:r>
              <a:rPr lang="fr-FR" dirty="0" smtClean="0"/>
              <a:t> d'une même colonne ont la même largeur (celle de la </a:t>
            </a:r>
            <a:r>
              <a:rPr lang="fr-FR" dirty="0" err="1" smtClean="0"/>
              <a:t>celulle</a:t>
            </a:r>
            <a:r>
              <a:rPr lang="fr-FR" dirty="0" smtClean="0"/>
              <a:t> la plus large), idem pour la hauteur des </a:t>
            </a:r>
            <a:r>
              <a:rPr lang="fr-FR" dirty="0" err="1" smtClean="0"/>
              <a:t>celulles</a:t>
            </a:r>
            <a:r>
              <a:rPr lang="fr-FR" dirty="0" smtClean="0"/>
              <a:t> d'une même ligne. </a:t>
            </a:r>
          </a:p>
          <a:p>
            <a:pPr lvl="1"/>
            <a:r>
              <a:rPr lang="fr-FR" dirty="0" smtClean="0"/>
              <a:t>Comme pour "TR", la balise de fin (&lt;/TD&gt;) est optionnelle.</a:t>
            </a:r>
          </a:p>
          <a:p>
            <a:endParaRPr lang="fr-FR" dirty="0" smtClean="0"/>
          </a:p>
          <a:p>
            <a:endParaRPr lang="fr-F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55</a:t>
            </a:fld>
            <a:endParaRPr lang="fr-FR" dirty="0"/>
          </a:p>
        </p:txBody>
      </p:sp>
      <p:sp>
        <p:nvSpPr>
          <p:cNvPr id="6" name="Espace réservé du contenu 5"/>
          <p:cNvSpPr>
            <a:spLocks noGrp="1"/>
          </p:cNvSpPr>
          <p:nvPr>
            <p:ph sz="quarter" idx="1"/>
          </p:nvPr>
        </p:nvSpPr>
        <p:spPr/>
        <p:txBody>
          <a:bodyPr>
            <a:normAutofit fontScale="85000" lnSpcReduction="20000"/>
          </a:bodyPr>
          <a:lstStyle/>
          <a:p>
            <a:r>
              <a:rPr lang="fr-FR" dirty="0" smtClean="0"/>
              <a:t>Exercice : donnez le résultat de ce fichier html (sans exécution)</a:t>
            </a:r>
          </a:p>
          <a:p>
            <a:pPr>
              <a:buNone/>
            </a:pPr>
            <a:r>
              <a:rPr lang="fr-FR" b="1" i="1" dirty="0" smtClean="0"/>
              <a:t>&lt;BODY&gt;</a:t>
            </a:r>
          </a:p>
          <a:p>
            <a:pPr>
              <a:buNone/>
            </a:pPr>
            <a:r>
              <a:rPr lang="fr-FR" b="1" i="1" dirty="0" smtClean="0"/>
              <a:t>	Voici notre premier tableau avec un bord de 1 : &lt;BR&gt;&lt;BR&gt;</a:t>
            </a:r>
          </a:p>
          <a:p>
            <a:pPr>
              <a:buNone/>
            </a:pPr>
            <a:r>
              <a:rPr lang="fr-FR" b="1" i="1" dirty="0" smtClean="0"/>
              <a:t>&lt;TABLE border=1&gt;</a:t>
            </a:r>
          </a:p>
          <a:p>
            <a:pPr>
              <a:buNone/>
            </a:pPr>
            <a:r>
              <a:rPr lang="fr-FR" b="1" i="1" dirty="0" smtClean="0"/>
              <a:t>	&lt;TR&gt;</a:t>
            </a:r>
          </a:p>
          <a:p>
            <a:pPr>
              <a:buNone/>
            </a:pPr>
            <a:r>
              <a:rPr lang="fr-FR" b="1" i="1" dirty="0" smtClean="0"/>
              <a:t>		&lt;TD&gt;cellule 1&lt;/TD&gt;</a:t>
            </a:r>
          </a:p>
          <a:p>
            <a:pPr>
              <a:buNone/>
            </a:pPr>
            <a:r>
              <a:rPr lang="fr-FR" b="1" i="1" dirty="0" smtClean="0"/>
              <a:t>		&lt;TD&gt;cellule 2&lt;/TD&gt;</a:t>
            </a:r>
          </a:p>
          <a:p>
            <a:pPr>
              <a:buNone/>
            </a:pPr>
            <a:r>
              <a:rPr lang="fr-FR" b="1" i="1" dirty="0" smtClean="0"/>
              <a:t>	&lt;/TR&gt;</a:t>
            </a:r>
          </a:p>
          <a:p>
            <a:pPr>
              <a:buNone/>
            </a:pPr>
            <a:r>
              <a:rPr lang="fr-FR" b="1" i="1" dirty="0" smtClean="0"/>
              <a:t>	&lt;TR&gt;</a:t>
            </a:r>
          </a:p>
          <a:p>
            <a:pPr>
              <a:buNone/>
            </a:pPr>
            <a:r>
              <a:rPr lang="fr-FR" b="1" i="1" dirty="0" smtClean="0"/>
              <a:t>		&lt;TD&gt;</a:t>
            </a:r>
            <a:r>
              <a:rPr lang="fr-FR" b="1" i="1" dirty="0" err="1" smtClean="0"/>
              <a:t>Celulle</a:t>
            </a:r>
            <a:r>
              <a:rPr lang="fr-FR" b="1" i="1" dirty="0" smtClean="0"/>
              <a:t> 3&lt;/TD&gt;</a:t>
            </a:r>
          </a:p>
          <a:p>
            <a:pPr>
              <a:buNone/>
            </a:pPr>
            <a:r>
              <a:rPr lang="fr-FR" b="1" i="1" dirty="0" smtClean="0"/>
              <a:t>		&lt;TD&gt;</a:t>
            </a:r>
            <a:r>
              <a:rPr lang="fr-FR" b="1" i="1" dirty="0" err="1" smtClean="0"/>
              <a:t>Celulle</a:t>
            </a:r>
            <a:r>
              <a:rPr lang="fr-FR" b="1" i="1" dirty="0" smtClean="0"/>
              <a:t> 4&lt;/TD&gt;</a:t>
            </a:r>
          </a:p>
          <a:p>
            <a:pPr>
              <a:buNone/>
            </a:pPr>
            <a:r>
              <a:rPr lang="fr-FR" b="1" i="1" dirty="0" smtClean="0"/>
              <a:t>	&lt;/TR&gt;</a:t>
            </a:r>
          </a:p>
          <a:p>
            <a:pPr>
              <a:buNone/>
            </a:pPr>
            <a:r>
              <a:rPr lang="fr-FR" b="1" i="1" dirty="0" smtClean="0"/>
              <a:t>&lt;/TABLE&gt;</a:t>
            </a:r>
          </a:p>
          <a:p>
            <a:pPr>
              <a:buNone/>
            </a:pPr>
            <a:endParaRPr lang="fr-FR" dirty="0" smtClean="0"/>
          </a:p>
          <a:p>
            <a:endParaRPr lang="fr-FR" dirty="0" smtClean="0"/>
          </a:p>
        </p:txBody>
      </p:sp>
      <p:graphicFrame>
        <p:nvGraphicFramePr>
          <p:cNvPr id="7" name="Tableau 6"/>
          <p:cNvGraphicFramePr>
            <a:graphicFrameLocks noGrp="1"/>
          </p:cNvGraphicFramePr>
          <p:nvPr/>
        </p:nvGraphicFramePr>
        <p:xfrm>
          <a:off x="642910" y="1785926"/>
          <a:ext cx="7181850" cy="4614876"/>
        </p:xfrm>
        <a:graphic>
          <a:graphicData uri="http://schemas.openxmlformats.org/drawingml/2006/table">
            <a:tbl>
              <a:tblPr/>
              <a:tblGrid>
                <a:gridCol w="7181850"/>
              </a:tblGrid>
              <a:tr h="4614876">
                <a:tc>
                  <a:txBody>
                    <a:bodyPr/>
                    <a:lstStyle/>
                    <a:p>
                      <a:endParaRPr lang="fr-FR" dirty="0" smtClean="0"/>
                    </a:p>
                    <a:p>
                      <a:endParaRPr lang="fr-FR" dirty="0" smtClean="0"/>
                    </a:p>
                    <a:p>
                      <a:endParaRPr lang="fr-FR" dirty="0" smtClean="0"/>
                    </a:p>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56</a:t>
            </a:fld>
            <a:endParaRPr lang="fr-FR" dirty="0"/>
          </a:p>
        </p:txBody>
      </p:sp>
      <p:sp>
        <p:nvSpPr>
          <p:cNvPr id="6" name="Espace réservé du contenu 5"/>
          <p:cNvSpPr>
            <a:spLocks noGrp="1"/>
          </p:cNvSpPr>
          <p:nvPr>
            <p:ph sz="quarter" idx="1"/>
          </p:nvPr>
        </p:nvSpPr>
        <p:spPr/>
        <p:txBody>
          <a:bodyPr>
            <a:normAutofit lnSpcReduction="10000"/>
          </a:bodyPr>
          <a:lstStyle/>
          <a:p>
            <a:pPr>
              <a:buNone/>
            </a:pPr>
            <a:r>
              <a:rPr lang="fr-FR" b="1" i="1" dirty="0" smtClean="0"/>
              <a:t>&lt;BR&gt;&lt;BR&gt;</a:t>
            </a:r>
          </a:p>
          <a:p>
            <a:pPr>
              <a:buNone/>
            </a:pPr>
            <a:r>
              <a:rPr lang="fr-FR" b="1" i="1" dirty="0" smtClean="0"/>
              <a:t>Taille des </a:t>
            </a:r>
            <a:r>
              <a:rPr lang="fr-FR" b="1" i="1" dirty="0" err="1" smtClean="0"/>
              <a:t>celulles</a:t>
            </a:r>
            <a:r>
              <a:rPr lang="fr-FR" b="1" i="1" dirty="0" smtClean="0"/>
              <a:t> en pixel :</a:t>
            </a:r>
          </a:p>
          <a:p>
            <a:pPr>
              <a:buNone/>
            </a:pPr>
            <a:r>
              <a:rPr lang="fr-FR" b="1" i="1" dirty="0" smtClean="0"/>
              <a:t>&lt;BR&gt;&lt;BR&gt;</a:t>
            </a:r>
          </a:p>
          <a:p>
            <a:pPr>
              <a:buNone/>
            </a:pPr>
            <a:r>
              <a:rPr lang="fr-FR" b="1" i="1" dirty="0" smtClean="0"/>
              <a:t>&lt;TABLE </a:t>
            </a:r>
            <a:r>
              <a:rPr lang="fr-FR" b="1" i="1" dirty="0" err="1" smtClean="0"/>
              <a:t>width</a:t>
            </a:r>
            <a:r>
              <a:rPr lang="fr-FR" b="1" i="1" dirty="0" smtClean="0"/>
              <a:t>=300 border=1&gt;</a:t>
            </a:r>
          </a:p>
          <a:p>
            <a:pPr>
              <a:buNone/>
            </a:pPr>
            <a:r>
              <a:rPr lang="fr-FR" b="1" i="1" dirty="0" smtClean="0"/>
              <a:t>	&lt;TR&gt;</a:t>
            </a:r>
          </a:p>
          <a:p>
            <a:pPr>
              <a:buNone/>
            </a:pPr>
            <a:r>
              <a:rPr lang="fr-FR" b="1" i="1" dirty="0" smtClean="0"/>
              <a:t>		&lt;TD </a:t>
            </a:r>
            <a:r>
              <a:rPr lang="fr-FR" b="1" i="1" dirty="0" err="1" smtClean="0"/>
              <a:t>width</a:t>
            </a:r>
            <a:r>
              <a:rPr lang="fr-FR" b="1" i="1" dirty="0" smtClean="0"/>
              <a:t>=100&gt;100&lt;/TD&gt;</a:t>
            </a:r>
          </a:p>
          <a:p>
            <a:pPr>
              <a:buNone/>
            </a:pPr>
            <a:r>
              <a:rPr lang="fr-FR" b="1" i="1" dirty="0" smtClean="0"/>
              <a:t>		&lt;TD </a:t>
            </a:r>
            <a:r>
              <a:rPr lang="fr-FR" b="1" i="1" dirty="0" err="1" smtClean="0"/>
              <a:t>width</a:t>
            </a:r>
            <a:r>
              <a:rPr lang="fr-FR" b="1" i="1" dirty="0" smtClean="0"/>
              <a:t>=100&gt;100&lt;/TD&gt;</a:t>
            </a:r>
          </a:p>
          <a:p>
            <a:pPr>
              <a:buNone/>
            </a:pPr>
            <a:r>
              <a:rPr lang="fr-FR" b="1" i="1" dirty="0" smtClean="0"/>
              <a:t>		&lt;TD </a:t>
            </a:r>
            <a:r>
              <a:rPr lang="fr-FR" b="1" i="1" dirty="0" err="1" smtClean="0"/>
              <a:t>width</a:t>
            </a:r>
            <a:r>
              <a:rPr lang="fr-FR" b="1" i="1" dirty="0" smtClean="0"/>
              <a:t>=100&gt;100&lt;/TD&gt;</a:t>
            </a:r>
          </a:p>
          <a:p>
            <a:pPr>
              <a:buNone/>
            </a:pPr>
            <a:r>
              <a:rPr lang="fr-FR" b="1" i="1" dirty="0" smtClean="0"/>
              <a:t>	&lt;/TR&gt;</a:t>
            </a:r>
          </a:p>
          <a:p>
            <a:pPr>
              <a:buNone/>
            </a:pPr>
            <a:r>
              <a:rPr lang="fr-FR" b="1" i="1" dirty="0" smtClean="0"/>
              <a:t>&lt;/TABLE&gt;</a:t>
            </a:r>
            <a:endParaRPr lang="fr-FR" b="1" i="1" dirty="0"/>
          </a:p>
        </p:txBody>
      </p:sp>
      <p:graphicFrame>
        <p:nvGraphicFramePr>
          <p:cNvPr id="7" name="Tableau 6"/>
          <p:cNvGraphicFramePr>
            <a:graphicFrameLocks noGrp="1"/>
          </p:cNvGraphicFramePr>
          <p:nvPr/>
        </p:nvGraphicFramePr>
        <p:xfrm>
          <a:off x="895350" y="1504950"/>
          <a:ext cx="6076950" cy="4514850"/>
        </p:xfrm>
        <a:graphic>
          <a:graphicData uri="http://schemas.openxmlformats.org/drawingml/2006/table">
            <a:tbl>
              <a:tblPr/>
              <a:tblGrid>
                <a:gridCol w="6076950"/>
              </a:tblGrid>
              <a:tr h="4514850">
                <a:tc>
                  <a:txBody>
                    <a:bodyPr/>
                    <a:lstStyle/>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57</a:t>
            </a:fld>
            <a:endParaRPr lang="fr-FR" dirty="0"/>
          </a:p>
        </p:txBody>
      </p:sp>
      <p:sp>
        <p:nvSpPr>
          <p:cNvPr id="6" name="Espace réservé du contenu 5"/>
          <p:cNvSpPr>
            <a:spLocks noGrp="1"/>
          </p:cNvSpPr>
          <p:nvPr>
            <p:ph sz="quarter" idx="1"/>
          </p:nvPr>
        </p:nvSpPr>
        <p:spPr/>
        <p:txBody>
          <a:bodyPr>
            <a:normAutofit fontScale="92500" lnSpcReduction="10000"/>
          </a:bodyPr>
          <a:lstStyle/>
          <a:p>
            <a:pPr>
              <a:buNone/>
            </a:pPr>
            <a:r>
              <a:rPr lang="fr-FR" b="1" i="1" dirty="0" smtClean="0"/>
              <a:t>&lt;BR&gt;&lt;BR&gt;</a:t>
            </a:r>
          </a:p>
          <a:p>
            <a:pPr>
              <a:buNone/>
            </a:pPr>
            <a:r>
              <a:rPr lang="fr-FR" b="1" i="1" dirty="0" smtClean="0"/>
              <a:t>Taille des </a:t>
            </a:r>
            <a:r>
              <a:rPr lang="fr-FR" b="1" i="1" dirty="0" err="1" smtClean="0"/>
              <a:t>celulles</a:t>
            </a:r>
            <a:r>
              <a:rPr lang="fr-FR" b="1" i="1" dirty="0" smtClean="0"/>
              <a:t> en pourcentage :</a:t>
            </a:r>
          </a:p>
          <a:p>
            <a:pPr>
              <a:buNone/>
            </a:pPr>
            <a:r>
              <a:rPr lang="fr-FR" b="1" i="1" dirty="0" smtClean="0"/>
              <a:t>&lt;BR&gt;&lt;BR&gt;</a:t>
            </a:r>
          </a:p>
          <a:p>
            <a:pPr>
              <a:buNone/>
            </a:pPr>
            <a:r>
              <a:rPr lang="fr-FR" b="1" i="1" dirty="0" smtClean="0"/>
              <a:t>&lt;TABLE </a:t>
            </a:r>
            <a:r>
              <a:rPr lang="fr-FR" b="1" i="1" dirty="0" err="1" smtClean="0"/>
              <a:t>width</a:t>
            </a:r>
            <a:r>
              <a:rPr lang="fr-FR" b="1" i="1" dirty="0" smtClean="0"/>
              <a:t>="60%" border=1&gt;</a:t>
            </a:r>
          </a:p>
          <a:p>
            <a:pPr>
              <a:buNone/>
            </a:pPr>
            <a:r>
              <a:rPr lang="fr-FR" b="1" i="1" dirty="0" smtClean="0"/>
              <a:t>	&lt;TR&gt;</a:t>
            </a:r>
          </a:p>
          <a:p>
            <a:pPr>
              <a:buNone/>
            </a:pPr>
            <a:r>
              <a:rPr lang="fr-FR" b="1" i="1" dirty="0" smtClean="0"/>
              <a:t>		&lt;TD </a:t>
            </a:r>
            <a:r>
              <a:rPr lang="fr-FR" b="1" i="1" dirty="0" err="1" smtClean="0"/>
              <a:t>width</a:t>
            </a:r>
            <a:r>
              <a:rPr lang="fr-FR" b="1" i="1" dirty="0" smtClean="0"/>
              <a:t>="33%"&gt;33%&lt;/TD&gt;</a:t>
            </a:r>
          </a:p>
          <a:p>
            <a:pPr>
              <a:buNone/>
            </a:pPr>
            <a:r>
              <a:rPr lang="fr-FR" b="1" i="1" dirty="0" smtClean="0"/>
              <a:t>		&lt;TD </a:t>
            </a:r>
            <a:r>
              <a:rPr lang="fr-FR" b="1" i="1" dirty="0" err="1" smtClean="0"/>
              <a:t>width</a:t>
            </a:r>
            <a:r>
              <a:rPr lang="fr-FR" b="1" i="1" dirty="0" smtClean="0"/>
              <a:t>=34%&gt;34%&lt;/TD&gt;</a:t>
            </a:r>
          </a:p>
          <a:p>
            <a:pPr>
              <a:buNone/>
            </a:pPr>
            <a:r>
              <a:rPr lang="fr-FR" b="1" i="1" dirty="0" smtClean="0"/>
              <a:t>		&lt;TD </a:t>
            </a:r>
            <a:r>
              <a:rPr lang="fr-FR" b="1" i="1" dirty="0" err="1" smtClean="0"/>
              <a:t>width</a:t>
            </a:r>
            <a:r>
              <a:rPr lang="fr-FR" b="1" i="1" dirty="0" smtClean="0"/>
              <a:t>=33%&gt;33%&lt;/TD&gt;</a:t>
            </a:r>
          </a:p>
          <a:p>
            <a:pPr>
              <a:buNone/>
            </a:pPr>
            <a:r>
              <a:rPr lang="fr-FR" b="1" i="1" dirty="0" smtClean="0"/>
              <a:t>	&lt;/TR&gt;</a:t>
            </a:r>
          </a:p>
          <a:p>
            <a:pPr>
              <a:buNone/>
            </a:pPr>
            <a:r>
              <a:rPr lang="fr-FR" b="1" i="1" dirty="0" smtClean="0"/>
              <a:t>&lt;/TABLE&gt;</a:t>
            </a:r>
          </a:p>
          <a:p>
            <a:pPr>
              <a:buNone/>
            </a:pPr>
            <a:r>
              <a:rPr lang="fr-FR" b="1" i="1" dirty="0" smtClean="0"/>
              <a:t>&lt;/BODY&gt;</a:t>
            </a:r>
          </a:p>
        </p:txBody>
      </p:sp>
      <p:graphicFrame>
        <p:nvGraphicFramePr>
          <p:cNvPr id="7" name="Tableau 6"/>
          <p:cNvGraphicFramePr>
            <a:graphicFrameLocks noGrp="1"/>
          </p:cNvGraphicFramePr>
          <p:nvPr/>
        </p:nvGraphicFramePr>
        <p:xfrm>
          <a:off x="704850" y="1371600"/>
          <a:ext cx="7429500" cy="4552950"/>
        </p:xfrm>
        <a:graphic>
          <a:graphicData uri="http://schemas.openxmlformats.org/drawingml/2006/table">
            <a:tbl>
              <a:tblPr/>
              <a:tblGrid>
                <a:gridCol w="7429500"/>
              </a:tblGrid>
              <a:tr h="4552950">
                <a:tc>
                  <a:txBody>
                    <a:bodyPr/>
                    <a:lstStyle/>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58</a:t>
            </a:fld>
            <a:endParaRPr lang="fr-FR" dirty="0"/>
          </a:p>
        </p:txBody>
      </p:sp>
      <p:sp>
        <p:nvSpPr>
          <p:cNvPr id="6" name="Espace réservé du contenu 5"/>
          <p:cNvSpPr>
            <a:spLocks noGrp="1"/>
          </p:cNvSpPr>
          <p:nvPr>
            <p:ph sz="quarter" idx="1"/>
          </p:nvPr>
        </p:nvSpPr>
        <p:spPr/>
        <p:txBody>
          <a:bodyPr>
            <a:normAutofit fontScale="92500" lnSpcReduction="20000"/>
          </a:bodyPr>
          <a:lstStyle/>
          <a:p>
            <a:r>
              <a:rPr lang="fr-FR" dirty="0" smtClean="0"/>
              <a:t>D’autre balises:</a:t>
            </a:r>
          </a:p>
          <a:p>
            <a:pPr>
              <a:buNone/>
            </a:pPr>
            <a:r>
              <a:rPr lang="fr-FR" dirty="0" smtClean="0"/>
              <a:t>-"</a:t>
            </a:r>
            <a:r>
              <a:rPr lang="fr-FR" dirty="0" err="1" smtClean="0"/>
              <a:t>bgcolor</a:t>
            </a:r>
            <a:r>
              <a:rPr lang="fr-FR" dirty="0" smtClean="0"/>
              <a:t>" permet de donner un fond de couleur à un tableau ou à une </a:t>
            </a:r>
            <a:r>
              <a:rPr lang="fr-FR" dirty="0" err="1" smtClean="0"/>
              <a:t>celulle</a:t>
            </a:r>
            <a:r>
              <a:rPr lang="fr-FR" dirty="0" smtClean="0"/>
              <a:t>. Comme toujours la couleur peut être précisée soit par </a:t>
            </a:r>
            <a:r>
              <a:rPr lang="fr-FR" dirty="0" err="1" smtClean="0"/>
              <a:t>som</a:t>
            </a:r>
            <a:r>
              <a:rPr lang="fr-FR" dirty="0" smtClean="0"/>
              <a:t> nom (en anglais) soit par son code Hexa (le blanc soit #FFFFFF est la couleur par défaut).</a:t>
            </a:r>
          </a:p>
          <a:p>
            <a:pPr>
              <a:buNone/>
            </a:pPr>
            <a:r>
              <a:rPr lang="fr-FR" dirty="0" smtClean="0"/>
              <a:t>- "</a:t>
            </a:r>
            <a:r>
              <a:rPr lang="fr-FR" dirty="0" err="1" smtClean="0"/>
              <a:t>width</a:t>
            </a:r>
            <a:r>
              <a:rPr lang="fr-FR" dirty="0" smtClean="0"/>
              <a:t>" permet de préciser la largeur d'un tableau ou d'une </a:t>
            </a:r>
            <a:r>
              <a:rPr lang="fr-FR" dirty="0" err="1" smtClean="0"/>
              <a:t>celulle</a:t>
            </a:r>
            <a:r>
              <a:rPr lang="fr-FR" dirty="0" smtClean="0"/>
              <a:t>. La largeur peut être donnée en pixel ou en pourcentage.</a:t>
            </a:r>
          </a:p>
          <a:p>
            <a:pPr>
              <a:buNone/>
            </a:pPr>
            <a:r>
              <a:rPr lang="fr-FR" dirty="0" smtClean="0"/>
              <a:t>- "</a:t>
            </a:r>
            <a:r>
              <a:rPr lang="fr-FR" dirty="0" err="1" smtClean="0"/>
              <a:t>height</a:t>
            </a:r>
            <a:r>
              <a:rPr lang="fr-FR" dirty="0" smtClean="0"/>
              <a:t>" permet de donner la hauteur d'une </a:t>
            </a:r>
            <a:r>
              <a:rPr lang="fr-FR" dirty="0" err="1" smtClean="0"/>
              <a:t>celulle</a:t>
            </a:r>
            <a:r>
              <a:rPr lang="fr-FR" dirty="0" smtClean="0"/>
              <a:t>. Il n'est pas possible de préciser la hauteur d'un tableau.</a:t>
            </a:r>
          </a:p>
          <a:p>
            <a:pPr>
              <a:buNone/>
            </a:pPr>
            <a:r>
              <a:rPr lang="fr-FR" dirty="0" smtClean="0"/>
              <a:t>Attention, si vous donnez une certaine hauteur X à une </a:t>
            </a:r>
            <a:r>
              <a:rPr lang="fr-FR" dirty="0" err="1" smtClean="0"/>
              <a:t>celulle</a:t>
            </a:r>
            <a:r>
              <a:rPr lang="fr-FR" dirty="0" smtClean="0"/>
              <a:t> et que vous placez par exemple une image dont la hauteur est plus grande, la </a:t>
            </a:r>
            <a:r>
              <a:rPr lang="fr-FR" dirty="0" err="1" smtClean="0"/>
              <a:t>celulle</a:t>
            </a:r>
            <a:r>
              <a:rPr lang="fr-FR" dirty="0" smtClean="0"/>
              <a:t> s'adaptera à la taille de l'image en "oubliant" son attribut hauteur ! (idem en largeur).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59</a:t>
            </a:fld>
            <a:endParaRPr lang="fr-FR" dirty="0"/>
          </a:p>
        </p:txBody>
      </p:sp>
      <p:sp>
        <p:nvSpPr>
          <p:cNvPr id="6" name="Espace réservé du contenu 5"/>
          <p:cNvSpPr>
            <a:spLocks noGrp="1"/>
          </p:cNvSpPr>
          <p:nvPr>
            <p:ph sz="quarter" idx="1"/>
          </p:nvPr>
        </p:nvSpPr>
        <p:spPr/>
        <p:txBody>
          <a:bodyPr>
            <a:normAutofit fontScale="92500" lnSpcReduction="20000"/>
          </a:bodyPr>
          <a:lstStyle/>
          <a:p>
            <a:pPr>
              <a:buNone/>
            </a:pPr>
            <a:r>
              <a:rPr lang="fr-FR" dirty="0" smtClean="0"/>
              <a:t>- "</a:t>
            </a:r>
            <a:r>
              <a:rPr lang="fr-FR" dirty="0" err="1" smtClean="0"/>
              <a:t>cellpadding</a:t>
            </a:r>
            <a:r>
              <a:rPr lang="fr-FR" dirty="0" smtClean="0"/>
              <a:t>" définit l'espace en pixel entre le bord d'une </a:t>
            </a:r>
            <a:r>
              <a:rPr lang="fr-FR" dirty="0" err="1" smtClean="0"/>
              <a:t>celulle</a:t>
            </a:r>
            <a:r>
              <a:rPr lang="fr-FR" dirty="0" smtClean="0"/>
              <a:t> et son contenu. (1 par défaut).</a:t>
            </a:r>
          </a:p>
          <a:p>
            <a:pPr>
              <a:buNone/>
            </a:pPr>
            <a:r>
              <a:rPr lang="fr-FR" dirty="0" smtClean="0"/>
              <a:t>- "</a:t>
            </a:r>
            <a:r>
              <a:rPr lang="fr-FR" dirty="0" err="1" smtClean="0"/>
              <a:t>cellspacing</a:t>
            </a:r>
            <a:r>
              <a:rPr lang="fr-FR" dirty="0" smtClean="0"/>
              <a:t>" définit l'espace entre les </a:t>
            </a:r>
            <a:r>
              <a:rPr lang="fr-FR" dirty="0" err="1" smtClean="0"/>
              <a:t>celulles</a:t>
            </a:r>
            <a:r>
              <a:rPr lang="fr-FR" dirty="0" smtClean="0"/>
              <a:t> du tableau. (1 par défaut).</a:t>
            </a:r>
          </a:p>
          <a:p>
            <a:pPr>
              <a:buNone/>
            </a:pPr>
            <a:r>
              <a:rPr lang="fr-FR" dirty="0" smtClean="0"/>
              <a:t>- "</a:t>
            </a:r>
            <a:r>
              <a:rPr lang="fr-FR" dirty="0" err="1" smtClean="0"/>
              <a:t>colspan</a:t>
            </a:r>
            <a:r>
              <a:rPr lang="fr-FR" dirty="0" smtClean="0"/>
              <a:t>" permet de faire fusionner des </a:t>
            </a:r>
            <a:r>
              <a:rPr lang="fr-FR" dirty="0" err="1" smtClean="0"/>
              <a:t>celulles</a:t>
            </a:r>
            <a:r>
              <a:rPr lang="fr-FR" dirty="0" smtClean="0"/>
              <a:t> d'une même ligne.  Il faut y préciser le nombre de </a:t>
            </a:r>
            <a:r>
              <a:rPr lang="fr-FR" dirty="0" err="1" smtClean="0"/>
              <a:t>celulles</a:t>
            </a:r>
            <a:r>
              <a:rPr lang="fr-FR" dirty="0" smtClean="0"/>
              <a:t> à fusionner.</a:t>
            </a:r>
          </a:p>
          <a:p>
            <a:pPr>
              <a:buNone/>
            </a:pPr>
            <a:r>
              <a:rPr lang="fr-FR" dirty="0" smtClean="0"/>
              <a:t>- "</a:t>
            </a:r>
            <a:r>
              <a:rPr lang="fr-FR" dirty="0" err="1" smtClean="0"/>
              <a:t>rowspan</a:t>
            </a:r>
            <a:r>
              <a:rPr lang="fr-FR" dirty="0" smtClean="0"/>
              <a:t>" permet de faire fusionner des cellules d'un même colonne. Il faut y préciser le nombre de </a:t>
            </a:r>
            <a:r>
              <a:rPr lang="fr-FR" dirty="0" err="1" smtClean="0"/>
              <a:t>celulles</a:t>
            </a:r>
            <a:r>
              <a:rPr lang="fr-FR" dirty="0" smtClean="0"/>
              <a:t>.</a:t>
            </a:r>
          </a:p>
          <a:p>
            <a:pPr>
              <a:buNone/>
            </a:pPr>
            <a:r>
              <a:rPr lang="fr-FR" dirty="0" smtClean="0"/>
              <a:t>- "</a:t>
            </a:r>
            <a:r>
              <a:rPr lang="fr-FR" dirty="0" err="1" smtClean="0"/>
              <a:t>align</a:t>
            </a:r>
            <a:r>
              <a:rPr lang="fr-FR" dirty="0" smtClean="0"/>
              <a:t>" précise l'alignement sur un axe horizontal du tableau ou du contenu de la </a:t>
            </a:r>
            <a:r>
              <a:rPr lang="fr-FR" dirty="0" err="1" smtClean="0"/>
              <a:t>celulle</a:t>
            </a:r>
            <a:r>
              <a:rPr lang="fr-FR" dirty="0" smtClean="0"/>
              <a:t>. (valeur possible : "</a:t>
            </a:r>
            <a:r>
              <a:rPr lang="fr-FR" dirty="0" err="1" smtClean="0"/>
              <a:t>left"par</a:t>
            </a:r>
            <a:r>
              <a:rPr lang="fr-FR" dirty="0" smtClean="0"/>
              <a:t> défaut, "right", "center").</a:t>
            </a:r>
          </a:p>
          <a:p>
            <a:pPr>
              <a:buNone/>
            </a:pPr>
            <a:r>
              <a:rPr lang="fr-FR" dirty="0" smtClean="0"/>
              <a:t>- "</a:t>
            </a:r>
            <a:r>
              <a:rPr lang="fr-FR" dirty="0" err="1" smtClean="0"/>
              <a:t>valign</a:t>
            </a:r>
            <a:r>
              <a:rPr lang="fr-FR" dirty="0" smtClean="0"/>
              <a:t>" précise l'alignement du contenu des </a:t>
            </a:r>
            <a:r>
              <a:rPr lang="fr-FR" dirty="0" err="1" smtClean="0"/>
              <a:t>celulles</a:t>
            </a:r>
            <a:r>
              <a:rPr lang="fr-FR" dirty="0" smtClean="0"/>
              <a:t> sur un axe vertical. (valeur possible : "middle", "</a:t>
            </a:r>
            <a:r>
              <a:rPr lang="fr-FR" dirty="0" err="1" smtClean="0"/>
              <a:t>bottom</a:t>
            </a:r>
            <a:r>
              <a:rPr lang="fr-FR" dirty="0" smtClean="0"/>
              <a:t>", "top").</a:t>
            </a:r>
          </a:p>
          <a:p>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Protocoles </a:t>
            </a:r>
            <a:endParaRPr lang="fr-FR" dirty="0"/>
          </a:p>
        </p:txBody>
      </p:sp>
      <p:sp>
        <p:nvSpPr>
          <p:cNvPr id="3" name="Espace réservé du contenu 2"/>
          <p:cNvSpPr>
            <a:spLocks noGrp="1"/>
          </p:cNvSpPr>
          <p:nvPr>
            <p:ph sz="quarter" idx="1"/>
          </p:nvPr>
        </p:nvSpPr>
        <p:spPr/>
        <p:txBody>
          <a:bodyPr>
            <a:normAutofit/>
          </a:bodyPr>
          <a:lstStyle/>
          <a:p>
            <a:r>
              <a:rPr lang="fr-FR" dirty="0" smtClean="0"/>
              <a:t>Exemples </a:t>
            </a:r>
          </a:p>
          <a:p>
            <a:pPr lvl="1"/>
            <a:r>
              <a:rPr lang="fr-FR" dirty="0" smtClean="0"/>
              <a:t>HTTP (</a:t>
            </a:r>
            <a:r>
              <a:rPr lang="fr-FR" i="1" dirty="0" smtClean="0"/>
              <a:t>HyperText Transfer Protocol</a:t>
            </a:r>
            <a:r>
              <a:rPr lang="fr-FR" dirty="0" smtClean="0"/>
              <a:t>) : protocole mis en œuvre pour le chargement des pages web</a:t>
            </a:r>
          </a:p>
          <a:p>
            <a:pPr lvl="1"/>
            <a:r>
              <a:rPr lang="fr-FR" dirty="0" smtClean="0"/>
              <a:t>HTTPS : HTTP sécurisé il est utilisé pour l’échange de données crypté</a:t>
            </a:r>
          </a:p>
          <a:p>
            <a:pPr lvl="1"/>
            <a:r>
              <a:rPr lang="fr-FR" dirty="0" smtClean="0"/>
              <a:t>FTP (</a:t>
            </a:r>
            <a:r>
              <a:rPr lang="fr-FR" i="1" dirty="0" smtClean="0"/>
              <a:t>File Transfer Protocol</a:t>
            </a:r>
            <a:r>
              <a:rPr lang="fr-FR" dirty="0" smtClean="0"/>
              <a:t>) : protocole utilisé pour le transfert de fichiers sur Internet.</a:t>
            </a:r>
          </a:p>
          <a:p>
            <a:pPr lvl="1"/>
            <a:r>
              <a:rPr lang="fr-FR" dirty="0" smtClean="0"/>
              <a:t>SMTP (</a:t>
            </a:r>
            <a:r>
              <a:rPr lang="fr-FR" i="1" dirty="0" smtClean="0"/>
              <a:t>Simple Mail Transfer Protocol</a:t>
            </a:r>
            <a:r>
              <a:rPr lang="fr-FR" dirty="0" smtClean="0"/>
              <a:t>) : mode d'échange du courrier électronique en envoi.</a:t>
            </a:r>
          </a:p>
          <a:p>
            <a:pPr lvl="1"/>
            <a:r>
              <a:rPr lang="fr-FR" dirty="0" smtClean="0"/>
              <a:t>POP3 (</a:t>
            </a:r>
            <a:r>
              <a:rPr lang="fr-FR" i="1" dirty="0" smtClean="0"/>
              <a:t>Post Office Protocol</a:t>
            </a:r>
            <a:r>
              <a:rPr lang="fr-FR" dirty="0" smtClean="0"/>
              <a:t> version 3) : mode d'échange du courrier électronique en réception.</a:t>
            </a:r>
          </a:p>
        </p:txBody>
      </p:sp>
      <p:sp>
        <p:nvSpPr>
          <p:cNvPr id="4" name="Espace réservé de la date 3"/>
          <p:cNvSpPr>
            <a:spLocks noGrp="1"/>
          </p:cNvSpPr>
          <p:nvPr>
            <p:ph type="dt" sz="half" idx="10"/>
          </p:nvPr>
        </p:nvSpPr>
        <p:spPr/>
        <p:txBody>
          <a:bodyPr/>
          <a:lstStyle/>
          <a:p>
            <a:fld id="{4B3461BB-638E-404B-8F6F-24CFDE7EC1D4}"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a:t>
            </a:fld>
            <a:endParaRPr lang="fr-F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60</a:t>
            </a:fld>
            <a:endParaRPr lang="fr-FR" dirty="0"/>
          </a:p>
        </p:txBody>
      </p:sp>
      <p:sp>
        <p:nvSpPr>
          <p:cNvPr id="6" name="Espace réservé du contenu 5"/>
          <p:cNvSpPr>
            <a:spLocks noGrp="1"/>
          </p:cNvSpPr>
          <p:nvPr>
            <p:ph sz="quarter" idx="1"/>
          </p:nvPr>
        </p:nvSpPr>
        <p:spPr/>
        <p:txBody>
          <a:bodyPr/>
          <a:lstStyle/>
          <a:p>
            <a:pPr>
              <a:buNone/>
            </a:pPr>
            <a:r>
              <a:rPr lang="fr-FR" dirty="0" smtClean="0"/>
              <a:t>Exercice 1 :</a:t>
            </a:r>
          </a:p>
          <a:p>
            <a:r>
              <a:rPr lang="fr-FR" dirty="0" smtClean="0"/>
              <a:t>Créez le tableau suivant sachant que :</a:t>
            </a:r>
          </a:p>
          <a:p>
            <a:pPr>
              <a:buNone/>
            </a:pPr>
            <a:r>
              <a:rPr lang="fr-FR" dirty="0" smtClean="0"/>
              <a:t>- le tableau s’étend sur la totalité de la largeur de la fenêtre</a:t>
            </a:r>
          </a:p>
          <a:p>
            <a:pPr>
              <a:buNone/>
            </a:pPr>
            <a:r>
              <a:rPr lang="fr-FR" dirty="0" smtClean="0"/>
              <a:t>- la bordure du tableau fait 2 pixels de large</a:t>
            </a:r>
          </a:p>
          <a:p>
            <a:pPr>
              <a:buFontTx/>
              <a:buChar char="-"/>
            </a:pPr>
            <a:r>
              <a:rPr lang="fr-FR" dirty="0" smtClean="0"/>
              <a:t>la première ligne est une ligne d’en-tête 16</a:t>
            </a:r>
          </a:p>
          <a:p>
            <a:pPr>
              <a:buFontTx/>
              <a:buChar char="-"/>
            </a:pPr>
            <a:endParaRPr lang="fr-FR" dirty="0"/>
          </a:p>
        </p:txBody>
      </p:sp>
      <p:graphicFrame>
        <p:nvGraphicFramePr>
          <p:cNvPr id="7" name="Tableau 6"/>
          <p:cNvGraphicFramePr>
            <a:graphicFrameLocks noGrp="1"/>
          </p:cNvGraphicFramePr>
          <p:nvPr/>
        </p:nvGraphicFramePr>
        <p:xfrm>
          <a:off x="1979712" y="4437112"/>
          <a:ext cx="6096000" cy="1584177"/>
        </p:xfrm>
        <a:graphic>
          <a:graphicData uri="http://schemas.openxmlformats.org/drawingml/2006/table">
            <a:tbl>
              <a:tblPr firstRow="1" bandRow="1">
                <a:tableStyleId>{5940675A-B579-460E-94D1-54222C63F5DA}</a:tableStyleId>
              </a:tblPr>
              <a:tblGrid>
                <a:gridCol w="3048000"/>
                <a:gridCol w="3048000"/>
              </a:tblGrid>
              <a:tr h="528059">
                <a:tc>
                  <a:txBody>
                    <a:bodyPr/>
                    <a:lstStyle/>
                    <a:p>
                      <a:pPr algn="ctr"/>
                      <a:r>
                        <a:rPr lang="fr-FR" b="1" dirty="0" smtClean="0"/>
                        <a:t>Pair </a:t>
                      </a:r>
                      <a:endParaRPr lang="fr-FR" b="1" dirty="0"/>
                    </a:p>
                  </a:txBody>
                  <a:tcPr/>
                </a:tc>
                <a:tc>
                  <a:txBody>
                    <a:bodyPr/>
                    <a:lstStyle/>
                    <a:p>
                      <a:pPr algn="ctr"/>
                      <a:r>
                        <a:rPr lang="fr-FR" b="1" dirty="0" smtClean="0"/>
                        <a:t>Impair </a:t>
                      </a:r>
                      <a:endParaRPr lang="fr-FR" b="1" dirty="0"/>
                    </a:p>
                  </a:txBody>
                  <a:tcPr/>
                </a:tc>
              </a:tr>
              <a:tr h="528059">
                <a:tc>
                  <a:txBody>
                    <a:bodyPr/>
                    <a:lstStyle/>
                    <a:p>
                      <a:pPr algn="ctr"/>
                      <a:r>
                        <a:rPr lang="fr-FR" dirty="0" smtClean="0"/>
                        <a:t>4</a:t>
                      </a:r>
                      <a:endParaRPr lang="fr-FR" dirty="0"/>
                    </a:p>
                  </a:txBody>
                  <a:tcPr/>
                </a:tc>
                <a:tc>
                  <a:txBody>
                    <a:bodyPr/>
                    <a:lstStyle/>
                    <a:p>
                      <a:pPr algn="ctr"/>
                      <a:r>
                        <a:rPr lang="fr-FR" dirty="0" smtClean="0"/>
                        <a:t>7</a:t>
                      </a:r>
                      <a:endParaRPr lang="fr-FR" dirty="0"/>
                    </a:p>
                  </a:txBody>
                  <a:tcPr/>
                </a:tc>
              </a:tr>
              <a:tr h="528059">
                <a:tc>
                  <a:txBody>
                    <a:bodyPr/>
                    <a:lstStyle/>
                    <a:p>
                      <a:pPr algn="ctr"/>
                      <a:r>
                        <a:rPr lang="fr-FR" dirty="0" smtClean="0"/>
                        <a:t>2</a:t>
                      </a:r>
                      <a:endParaRPr lang="fr-FR" dirty="0"/>
                    </a:p>
                  </a:txBody>
                  <a:tcPr/>
                </a:tc>
                <a:tc>
                  <a:txBody>
                    <a:bodyPr/>
                    <a:lstStyle/>
                    <a:p>
                      <a:pPr algn="ctr"/>
                      <a:r>
                        <a:rPr lang="fr-FR" dirty="0" smtClean="0"/>
                        <a:t>3</a:t>
                      </a:r>
                      <a:endParaRPr lang="fr-FR" dirty="0"/>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Tableaux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61</a:t>
            </a:fld>
            <a:endParaRPr lang="fr-FR" dirty="0"/>
          </a:p>
        </p:txBody>
      </p:sp>
      <p:sp>
        <p:nvSpPr>
          <p:cNvPr id="6" name="Espace réservé du contenu 5"/>
          <p:cNvSpPr>
            <a:spLocks noGrp="1"/>
          </p:cNvSpPr>
          <p:nvPr>
            <p:ph sz="quarter" idx="1"/>
          </p:nvPr>
        </p:nvSpPr>
        <p:spPr/>
        <p:txBody>
          <a:bodyPr/>
          <a:lstStyle/>
          <a:p>
            <a:pPr>
              <a:buNone/>
            </a:pPr>
            <a:r>
              <a:rPr lang="fr-FR" dirty="0" smtClean="0"/>
              <a:t>EXERCICE 2:</a:t>
            </a:r>
          </a:p>
          <a:p>
            <a:r>
              <a:rPr lang="fr-FR" dirty="0" smtClean="0"/>
              <a:t>Reproduisez le tableau ci contre en respectant les alignements</a:t>
            </a:r>
          </a:p>
          <a:p>
            <a:endParaRPr lang="fr-FR" dirty="0"/>
          </a:p>
        </p:txBody>
      </p:sp>
      <p:graphicFrame>
        <p:nvGraphicFramePr>
          <p:cNvPr id="7" name="Tableau 6"/>
          <p:cNvGraphicFramePr>
            <a:graphicFrameLocks noGrp="1"/>
          </p:cNvGraphicFramePr>
          <p:nvPr/>
        </p:nvGraphicFramePr>
        <p:xfrm>
          <a:off x="1619672" y="3501008"/>
          <a:ext cx="6096000" cy="2304255"/>
        </p:xfrm>
        <a:graphic>
          <a:graphicData uri="http://schemas.openxmlformats.org/drawingml/2006/table">
            <a:tbl>
              <a:tblPr firstRow="1" bandRow="1">
                <a:tableStyleId>{5940675A-B579-460E-94D1-54222C63F5DA}</a:tableStyleId>
              </a:tblPr>
              <a:tblGrid>
                <a:gridCol w="3048000"/>
                <a:gridCol w="3048000"/>
              </a:tblGrid>
              <a:tr h="768085">
                <a:tc gridSpan="2">
                  <a:txBody>
                    <a:bodyPr/>
                    <a:lstStyle/>
                    <a:p>
                      <a:pPr algn="ctr"/>
                      <a:endParaRPr lang="fr-FR" dirty="0" smtClean="0"/>
                    </a:p>
                    <a:p>
                      <a:pPr algn="ctr"/>
                      <a:r>
                        <a:rPr lang="fr-FR" dirty="0" smtClean="0"/>
                        <a:t>A</a:t>
                      </a:r>
                      <a:endParaRPr lang="fr-FR" dirty="0"/>
                    </a:p>
                  </a:txBody>
                  <a:tcPr/>
                </a:tc>
                <a:tc hMerge="1">
                  <a:txBody>
                    <a:bodyPr/>
                    <a:lstStyle/>
                    <a:p>
                      <a:endParaRPr lang="fr-FR" dirty="0"/>
                    </a:p>
                  </a:txBody>
                  <a:tcPr/>
                </a:tc>
              </a:tr>
              <a:tr h="768085">
                <a:tc>
                  <a:txBody>
                    <a:bodyPr/>
                    <a:lstStyle/>
                    <a:p>
                      <a:pPr algn="ctr"/>
                      <a:endParaRPr lang="fr-FR" dirty="0" smtClean="0"/>
                    </a:p>
                    <a:p>
                      <a:pPr algn="ctr"/>
                      <a:r>
                        <a:rPr lang="fr-FR" dirty="0" smtClean="0"/>
                        <a:t>B</a:t>
                      </a:r>
                      <a:endParaRPr lang="fr-FR" dirty="0"/>
                    </a:p>
                  </a:txBody>
                  <a:tcPr/>
                </a:tc>
                <a:tc rowSpan="2">
                  <a:txBody>
                    <a:bodyPr/>
                    <a:lstStyle/>
                    <a:p>
                      <a:endParaRPr lang="fr-FR" dirty="0" smtClean="0"/>
                    </a:p>
                    <a:p>
                      <a:endParaRPr lang="fr-FR" dirty="0" smtClean="0"/>
                    </a:p>
                    <a:p>
                      <a:endParaRPr lang="fr-FR" dirty="0" smtClean="0"/>
                    </a:p>
                    <a:p>
                      <a:endParaRPr lang="fr-FR" dirty="0" smtClean="0"/>
                    </a:p>
                    <a:p>
                      <a:r>
                        <a:rPr lang="fr-FR" dirty="0" smtClean="0"/>
                        <a:t>D</a:t>
                      </a:r>
                      <a:endParaRPr lang="fr-FR" dirty="0"/>
                    </a:p>
                  </a:txBody>
                  <a:tcPr/>
                </a:tc>
              </a:tr>
              <a:tr h="768085">
                <a:tc>
                  <a:txBody>
                    <a:bodyPr/>
                    <a:lstStyle/>
                    <a:p>
                      <a:pPr algn="ctr"/>
                      <a:endParaRPr lang="fr-FR" dirty="0" smtClean="0"/>
                    </a:p>
                    <a:p>
                      <a:pPr algn="ctr"/>
                      <a:r>
                        <a:rPr lang="fr-FR" dirty="0" smtClean="0"/>
                        <a:t>C</a:t>
                      </a:r>
                      <a:endParaRPr lang="fr-FR" dirty="0"/>
                    </a:p>
                  </a:txBody>
                  <a:tcPr/>
                </a:tc>
                <a:tc vMerge="1">
                  <a:txBody>
                    <a:bodyPr/>
                    <a:lstStyle/>
                    <a:p>
                      <a:endParaRPr lang="fr-FR" dirty="0"/>
                    </a:p>
                  </a:txBody>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Formulaires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62</a:t>
            </a:fld>
            <a:endParaRPr lang="fr-FR" dirty="0"/>
          </a:p>
        </p:txBody>
      </p:sp>
      <p:sp>
        <p:nvSpPr>
          <p:cNvPr id="6" name="Espace réservé du contenu 5"/>
          <p:cNvSpPr>
            <a:spLocks noGrp="1"/>
          </p:cNvSpPr>
          <p:nvPr>
            <p:ph sz="quarter" idx="1"/>
          </p:nvPr>
        </p:nvSpPr>
        <p:spPr/>
        <p:txBody>
          <a:bodyPr>
            <a:normAutofit/>
          </a:bodyPr>
          <a:lstStyle/>
          <a:p>
            <a:r>
              <a:rPr lang="fr-FR" dirty="0" smtClean="0"/>
              <a:t>Les formulaires permettent de récupérer des informations auprès des visiteurs. </a:t>
            </a:r>
          </a:p>
          <a:p>
            <a:r>
              <a:rPr lang="fr-FR" dirty="0" smtClean="0"/>
              <a:t>Ils permettent de créer une certaine interactivité avec les utilisateurs.</a:t>
            </a:r>
          </a:p>
          <a:p>
            <a:r>
              <a:rPr lang="fr-FR" dirty="0" smtClean="0"/>
              <a:t>Il faut utiliser la balise &lt;</a:t>
            </a:r>
            <a:r>
              <a:rPr lang="fr-FR" dirty="0" err="1" smtClean="0"/>
              <a:t>form</a:t>
            </a:r>
            <a:r>
              <a:rPr lang="fr-FR" dirty="0" smtClean="0"/>
              <a:t>&gt;&lt;/</a:t>
            </a:r>
            <a:r>
              <a:rPr lang="fr-FR" dirty="0" err="1" smtClean="0"/>
              <a:t>form</a:t>
            </a:r>
            <a:r>
              <a:rPr lang="fr-FR" dirty="0" smtClean="0"/>
              <a:t>&gt;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Formulaires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63</a:t>
            </a:fld>
            <a:endParaRPr lang="fr-FR" dirty="0"/>
          </a:p>
        </p:txBody>
      </p:sp>
      <p:sp>
        <p:nvSpPr>
          <p:cNvPr id="6" name="Espace réservé du contenu 5"/>
          <p:cNvSpPr>
            <a:spLocks noGrp="1"/>
          </p:cNvSpPr>
          <p:nvPr>
            <p:ph sz="quarter" idx="1"/>
          </p:nvPr>
        </p:nvSpPr>
        <p:spPr/>
        <p:txBody>
          <a:bodyPr/>
          <a:lstStyle/>
          <a:p>
            <a:r>
              <a:rPr lang="fr-FR" b="1" dirty="0" smtClean="0"/>
              <a:t>Problèmes à résoudre</a:t>
            </a:r>
          </a:p>
          <a:p>
            <a:pPr lvl="1"/>
            <a:r>
              <a:rPr lang="fr-FR" i="1" u="sng" dirty="0" smtClean="0"/>
              <a:t>Problème n°1</a:t>
            </a:r>
            <a:r>
              <a:rPr lang="fr-FR" i="1" dirty="0" smtClean="0"/>
              <a:t> </a:t>
            </a:r>
            <a:r>
              <a:rPr lang="fr-FR" dirty="0" smtClean="0"/>
              <a:t>: comment envoyer le texte saisi par le visiteur ? Par quel moyen ? </a:t>
            </a:r>
          </a:p>
          <a:p>
            <a:pPr lvl="1"/>
            <a:r>
              <a:rPr lang="fr-FR" i="1" u="sng" dirty="0" smtClean="0"/>
              <a:t>Problème n°2</a:t>
            </a:r>
            <a:r>
              <a:rPr lang="fr-FR" dirty="0" smtClean="0"/>
              <a:t> : une fois que les données ont été envoyées, comment les traiter ? Souhaitez-vous recevoir le message automatiquement par mail ou préférez-vous qu'un programme se charge de l'enregistrer quelque part, puis de l'afficher sur une page visible par tout le monde ?</a:t>
            </a:r>
          </a:p>
          <a:p>
            <a:endParaRPr lang="fr-FR" dirty="0" smtClean="0"/>
          </a:p>
          <a:p>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Formulaires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64</a:t>
            </a:fld>
            <a:endParaRPr lang="fr-FR" dirty="0"/>
          </a:p>
        </p:txBody>
      </p:sp>
      <p:sp>
        <p:nvSpPr>
          <p:cNvPr id="6" name="Espace réservé du contenu 5"/>
          <p:cNvSpPr>
            <a:spLocks noGrp="1"/>
          </p:cNvSpPr>
          <p:nvPr>
            <p:ph sz="quarter" idx="1"/>
          </p:nvPr>
        </p:nvSpPr>
        <p:spPr/>
        <p:txBody>
          <a:bodyPr>
            <a:normAutofit fontScale="92500"/>
          </a:bodyPr>
          <a:lstStyle/>
          <a:p>
            <a:pPr>
              <a:buNone/>
            </a:pPr>
            <a:r>
              <a:rPr lang="fr-FR" b="1" dirty="0" smtClean="0"/>
              <a:t>Ajouter des attribut de la balise </a:t>
            </a:r>
            <a:r>
              <a:rPr lang="fr-FR" b="1" dirty="0" err="1" smtClean="0"/>
              <a:t>form</a:t>
            </a:r>
            <a:r>
              <a:rPr lang="fr-FR" b="1" dirty="0" smtClean="0"/>
              <a:t>:</a:t>
            </a:r>
          </a:p>
          <a:p>
            <a:r>
              <a:rPr lang="fr-FR" dirty="0" err="1" smtClean="0"/>
              <a:t>method</a:t>
            </a:r>
            <a:r>
              <a:rPr lang="fr-FR" dirty="0" smtClean="0"/>
              <a:t> : cet attribut indique par quel moyen les données vont être envoyées. Il existe deux solutions pour envoyer des données sur le Web:</a:t>
            </a:r>
          </a:p>
          <a:p>
            <a:pPr lvl="1"/>
            <a:r>
              <a:rPr lang="fr-FR" dirty="0" err="1" smtClean="0"/>
              <a:t>method</a:t>
            </a:r>
            <a:r>
              <a:rPr lang="fr-FR" dirty="0" smtClean="0"/>
              <a:t>="</a:t>
            </a:r>
            <a:r>
              <a:rPr lang="fr-FR" dirty="0" err="1" smtClean="0"/>
              <a:t>get</a:t>
            </a:r>
            <a:r>
              <a:rPr lang="fr-FR" dirty="0" smtClean="0"/>
              <a:t>" : c'est une méthode en général assez peu adaptée car elle est limitée à 255 caractères. La particularité vient du fait que les informations seront envoyées dans l'adresse de la page (http://…), je vous recommande d'utiliser l'autre méthode :post. </a:t>
            </a:r>
          </a:p>
          <a:p>
            <a:pPr lvl="1"/>
            <a:r>
              <a:rPr lang="fr-FR" dirty="0" err="1" smtClean="0"/>
              <a:t>method</a:t>
            </a:r>
            <a:r>
              <a:rPr lang="fr-FR" dirty="0" smtClean="0"/>
              <a:t>="post" : c'est la méthode la plus utilisée pour les formulaires car elle permet d'envoyer un grand nombre d'informations. Les données saisies dans le formulaire ne transitent pas par la barre d'adresse.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Formulaires</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65</a:t>
            </a:fld>
            <a:endParaRPr lang="fr-FR" dirty="0"/>
          </a:p>
        </p:txBody>
      </p:sp>
      <p:sp>
        <p:nvSpPr>
          <p:cNvPr id="6" name="Espace réservé du contenu 5"/>
          <p:cNvSpPr>
            <a:spLocks noGrp="1"/>
          </p:cNvSpPr>
          <p:nvPr>
            <p:ph sz="quarter" idx="1"/>
          </p:nvPr>
        </p:nvSpPr>
        <p:spPr/>
        <p:txBody>
          <a:bodyPr/>
          <a:lstStyle/>
          <a:p>
            <a:r>
              <a:rPr lang="fr-FR" dirty="0" smtClean="0"/>
              <a:t>action</a:t>
            </a:r>
            <a:r>
              <a:rPr lang="fr-FR" b="1" dirty="0" smtClean="0"/>
              <a:t> </a:t>
            </a:r>
            <a:r>
              <a:rPr lang="fr-FR" dirty="0" smtClean="0"/>
              <a:t>: c'est l'adresse de la page ou du programme qui va traiter les informations. Cette page se chargera de vous envoyer un e-mail avec le message si c'est ce que vous voulez, ou bien d'enregistrer le message avec tous les autres dans une base de données. </a:t>
            </a:r>
          </a:p>
          <a:p>
            <a:r>
              <a:rPr lang="fr-FR" b="1" dirty="0" smtClean="0"/>
              <a:t>Exemple:</a:t>
            </a:r>
          </a:p>
          <a:p>
            <a:pPr>
              <a:buNone/>
            </a:pPr>
            <a:r>
              <a:rPr lang="fr-FR" b="1" dirty="0" smtClean="0"/>
              <a:t>&lt;</a:t>
            </a:r>
            <a:r>
              <a:rPr lang="fr-FR" b="1" dirty="0" err="1" smtClean="0"/>
              <a:t>form</a:t>
            </a:r>
            <a:r>
              <a:rPr lang="fr-FR" dirty="0" smtClean="0"/>
              <a:t> </a:t>
            </a:r>
            <a:r>
              <a:rPr lang="fr-FR" dirty="0" err="1" smtClean="0"/>
              <a:t>method</a:t>
            </a:r>
            <a:r>
              <a:rPr lang="fr-FR" dirty="0" smtClean="0"/>
              <a:t>="post" action="traitement.php"</a:t>
            </a:r>
            <a:r>
              <a:rPr lang="fr-FR" b="1" dirty="0" smtClean="0"/>
              <a:t>&gt;</a:t>
            </a:r>
          </a:p>
          <a:p>
            <a:pPr>
              <a:buNone/>
            </a:pPr>
            <a:r>
              <a:rPr lang="fr-FR" dirty="0" smtClean="0"/>
              <a:t> </a:t>
            </a:r>
            <a:r>
              <a:rPr lang="fr-FR" b="1" dirty="0" smtClean="0"/>
              <a:t>&lt;p&gt;</a:t>
            </a:r>
            <a:r>
              <a:rPr lang="fr-FR" dirty="0" smtClean="0"/>
              <a:t>votre formulaire</a:t>
            </a:r>
            <a:r>
              <a:rPr lang="fr-FR" b="1" dirty="0" smtClean="0"/>
              <a:t>&lt;/p&gt;</a:t>
            </a:r>
            <a:r>
              <a:rPr lang="fr-FR" dirty="0" smtClean="0"/>
              <a:t> </a:t>
            </a:r>
            <a:r>
              <a:rPr lang="fr-FR" b="1" dirty="0" smtClean="0"/>
              <a:t>&lt;/</a:t>
            </a:r>
            <a:r>
              <a:rPr lang="fr-FR" b="1" dirty="0" err="1" smtClean="0"/>
              <a:t>form</a:t>
            </a:r>
            <a:r>
              <a:rPr lang="fr-FR" b="1" dirty="0" smtClean="0"/>
              <a:t>&gt;</a:t>
            </a:r>
          </a:p>
          <a:p>
            <a:pPr>
              <a:buNone/>
            </a:pPr>
            <a:endParaRPr lang="fr-F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66</a:t>
            </a:fld>
            <a:endParaRPr lang="fr-FR" dirty="0"/>
          </a:p>
        </p:txBody>
      </p:sp>
      <p:sp>
        <p:nvSpPr>
          <p:cNvPr id="6" name="Espace réservé du contenu 5"/>
          <p:cNvSpPr>
            <a:spLocks noGrp="1"/>
          </p:cNvSpPr>
          <p:nvPr>
            <p:ph sz="quarter" idx="1"/>
          </p:nvPr>
        </p:nvSpPr>
        <p:spPr/>
        <p:txBody>
          <a:bodyPr>
            <a:normAutofit fontScale="92500" lnSpcReduction="10000"/>
          </a:bodyPr>
          <a:lstStyle/>
          <a:p>
            <a:r>
              <a:rPr lang="fr-FR" b="1" dirty="0" smtClean="0"/>
              <a:t>Zone de texte</a:t>
            </a:r>
            <a:r>
              <a:rPr lang="fr-FR" dirty="0" smtClean="0"/>
              <a:t>:</a:t>
            </a:r>
          </a:p>
          <a:p>
            <a:pPr>
              <a:buNone/>
            </a:pPr>
            <a:r>
              <a:rPr lang="fr-FR" dirty="0" smtClean="0"/>
              <a:t>&lt;input type=« </a:t>
            </a:r>
            <a:r>
              <a:rPr lang="fr-FR" dirty="0" err="1" smtClean="0"/>
              <a:t>text</a:t>
            </a:r>
            <a:r>
              <a:rPr lang="fr-FR" dirty="0" smtClean="0"/>
              <a:t> »  </a:t>
            </a:r>
            <a:r>
              <a:rPr lang="fr-FR" dirty="0" err="1" smtClean="0"/>
              <a:t>name</a:t>
            </a:r>
            <a:r>
              <a:rPr lang="fr-FR" dirty="0" smtClean="0"/>
              <a:t>=« le nom de la zone » /&gt;</a:t>
            </a:r>
          </a:p>
          <a:p>
            <a:r>
              <a:rPr lang="fr-FR" b="1" dirty="0" smtClean="0"/>
              <a:t>Les </a:t>
            </a:r>
            <a:r>
              <a:rPr lang="fr-FR" b="1" dirty="0" err="1" smtClean="0"/>
              <a:t>libélés</a:t>
            </a:r>
            <a:endParaRPr lang="fr-FR" b="1" dirty="0" smtClean="0"/>
          </a:p>
          <a:p>
            <a:pPr>
              <a:buNone/>
            </a:pPr>
            <a:r>
              <a:rPr lang="fr-FR" dirty="0" smtClean="0"/>
              <a:t>&lt;</a:t>
            </a:r>
            <a:r>
              <a:rPr lang="fr-FR" dirty="0" err="1" smtClean="0"/>
              <a:t>form</a:t>
            </a:r>
            <a:r>
              <a:rPr lang="fr-FR" dirty="0" smtClean="0"/>
              <a:t>  </a:t>
            </a:r>
            <a:r>
              <a:rPr lang="fr-FR" dirty="0" err="1" smtClean="0"/>
              <a:t>method</a:t>
            </a:r>
            <a:r>
              <a:rPr lang="fr-FR" dirty="0" smtClean="0"/>
              <a:t>="post" action="traitement.php"&gt; &lt;p&gt; &lt;label&gt;Votre pseudo&lt;/label&gt; : &lt;input type="</a:t>
            </a:r>
            <a:r>
              <a:rPr lang="fr-FR" dirty="0" err="1" smtClean="0"/>
              <a:t>text</a:t>
            </a:r>
            <a:r>
              <a:rPr lang="fr-FR" dirty="0" smtClean="0"/>
              <a:t>" </a:t>
            </a:r>
            <a:r>
              <a:rPr lang="fr-FR" dirty="0" err="1" smtClean="0"/>
              <a:t>name</a:t>
            </a:r>
            <a:r>
              <a:rPr lang="fr-FR" dirty="0" smtClean="0"/>
              <a:t>="pseudo" /&gt; &lt;/p&gt; &lt;/</a:t>
            </a:r>
            <a:r>
              <a:rPr lang="fr-FR" dirty="0" err="1" smtClean="0"/>
              <a:t>form</a:t>
            </a:r>
            <a:r>
              <a:rPr lang="en-US" dirty="0" smtClean="0"/>
              <a:t>&gt;</a:t>
            </a:r>
          </a:p>
          <a:p>
            <a:r>
              <a:rPr lang="en-US" b="1" dirty="0" smtClean="0"/>
              <a:t>Remarque:</a:t>
            </a:r>
          </a:p>
          <a:p>
            <a:r>
              <a:rPr lang="fr-FR" dirty="0" smtClean="0"/>
              <a:t>Il faut lier le label à la zone de texte. Pour ce faire, on doit donner un nom à la zone de texte, avec l'attribut id (que l'on peut utiliser sur toutes les balises).</a:t>
            </a:r>
          </a:p>
          <a:p>
            <a:r>
              <a:rPr lang="fr-FR" dirty="0" smtClean="0"/>
              <a:t>Pour lier le label au champ, il faut lui donner un attribut for qui a la même valeur que l'id du champ</a:t>
            </a:r>
            <a:endParaRPr lang="fr-F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67</a:t>
            </a:fld>
            <a:endParaRPr lang="fr-FR" dirty="0"/>
          </a:p>
        </p:txBody>
      </p:sp>
      <p:sp>
        <p:nvSpPr>
          <p:cNvPr id="6" name="Espace réservé du contenu 5"/>
          <p:cNvSpPr>
            <a:spLocks noGrp="1"/>
          </p:cNvSpPr>
          <p:nvPr>
            <p:ph sz="quarter" idx="1"/>
          </p:nvPr>
        </p:nvSpPr>
        <p:spPr/>
        <p:txBody>
          <a:bodyPr/>
          <a:lstStyle/>
          <a:p>
            <a:pPr>
              <a:buNone/>
            </a:pPr>
            <a:r>
              <a:rPr lang="fr-FR" b="1" dirty="0" smtClean="0"/>
              <a:t>Exemple:</a:t>
            </a:r>
          </a:p>
          <a:p>
            <a:r>
              <a:rPr lang="fr-FR" dirty="0" smtClean="0"/>
              <a:t>&lt;</a:t>
            </a:r>
            <a:r>
              <a:rPr lang="fr-FR" dirty="0" err="1" smtClean="0"/>
              <a:t>form</a:t>
            </a:r>
            <a:r>
              <a:rPr lang="fr-FR" dirty="0" smtClean="0"/>
              <a:t> </a:t>
            </a:r>
            <a:r>
              <a:rPr lang="fr-FR" dirty="0" err="1" smtClean="0"/>
              <a:t>method</a:t>
            </a:r>
            <a:r>
              <a:rPr lang="fr-FR" dirty="0" smtClean="0"/>
              <a:t>="post" action="traitement.php"&gt; &lt;p&gt; &lt;label for="pseudo"&gt;Votre pseudo&lt;/label&gt; : &lt;input type="</a:t>
            </a:r>
            <a:r>
              <a:rPr lang="fr-FR" dirty="0" err="1" smtClean="0"/>
              <a:t>text</a:t>
            </a:r>
            <a:r>
              <a:rPr lang="fr-FR" dirty="0" smtClean="0"/>
              <a:t>" </a:t>
            </a:r>
            <a:r>
              <a:rPr lang="fr-FR" dirty="0" err="1" smtClean="0"/>
              <a:t>name</a:t>
            </a:r>
            <a:r>
              <a:rPr lang="fr-FR" dirty="0" smtClean="0"/>
              <a:t>="pseudo" id="pseudo" /&gt; &lt;/p&gt; &lt;/</a:t>
            </a:r>
            <a:r>
              <a:rPr lang="fr-FR" dirty="0" err="1" smtClean="0"/>
              <a:t>form</a:t>
            </a:r>
            <a:r>
              <a:rPr lang="fr-FR" dirty="0" smtClean="0"/>
              <a:t>&gt;</a:t>
            </a:r>
            <a:endParaRPr lang="fr-F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68</a:t>
            </a:fld>
            <a:endParaRPr lang="fr-FR" dirty="0"/>
          </a:p>
        </p:txBody>
      </p:sp>
      <p:sp>
        <p:nvSpPr>
          <p:cNvPr id="6" name="Espace réservé du contenu 5"/>
          <p:cNvSpPr>
            <a:spLocks noGrp="1"/>
          </p:cNvSpPr>
          <p:nvPr>
            <p:ph sz="quarter" idx="1"/>
          </p:nvPr>
        </p:nvSpPr>
        <p:spPr/>
        <p:txBody>
          <a:bodyPr>
            <a:normAutofit/>
          </a:bodyPr>
          <a:lstStyle/>
          <a:p>
            <a:r>
              <a:rPr lang="fr-FR" b="1" dirty="0" smtClean="0"/>
              <a:t>Attribut supplémentaires</a:t>
            </a:r>
          </a:p>
          <a:p>
            <a:r>
              <a:rPr lang="fr-FR" dirty="0" smtClean="0"/>
              <a:t>On peut agrandir le champ avec size. </a:t>
            </a:r>
          </a:p>
          <a:p>
            <a:r>
              <a:rPr lang="fr-FR" dirty="0" smtClean="0"/>
              <a:t>On peut limiter le nombre de caractères que l'on peut saisir avec  </a:t>
            </a:r>
            <a:r>
              <a:rPr lang="fr-FR" dirty="0" err="1" smtClean="0"/>
              <a:t>maxlength</a:t>
            </a:r>
            <a:r>
              <a:rPr lang="fr-FR" dirty="0" smtClean="0"/>
              <a:t>. </a:t>
            </a:r>
          </a:p>
          <a:p>
            <a:r>
              <a:rPr lang="fr-FR" dirty="0" smtClean="0"/>
              <a:t>On peut pré-remplir le champ avec une valeur par défaut à l'aide de value. </a:t>
            </a:r>
          </a:p>
          <a:p>
            <a:r>
              <a:rPr lang="fr-FR" dirty="0" smtClean="0"/>
              <a:t>On peut donner une indication sur le contenu du champ avec </a:t>
            </a:r>
            <a:r>
              <a:rPr lang="fr-FR" dirty="0" err="1" smtClean="0"/>
              <a:t>placeholder</a:t>
            </a:r>
            <a:r>
              <a:rPr lang="fr-FR" dirty="0" smtClean="0"/>
              <a:t>. Cette indication disparaîtra dès que le visiteur aura cliqué à l'intérieur du champ.</a:t>
            </a:r>
          </a:p>
          <a:p>
            <a:endParaRPr lang="fr-F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69</a:t>
            </a:fld>
            <a:endParaRPr lang="fr-FR" dirty="0"/>
          </a:p>
        </p:txBody>
      </p:sp>
      <p:sp>
        <p:nvSpPr>
          <p:cNvPr id="6" name="Espace réservé du contenu 5"/>
          <p:cNvSpPr>
            <a:spLocks noGrp="1"/>
          </p:cNvSpPr>
          <p:nvPr>
            <p:ph sz="quarter" idx="1"/>
          </p:nvPr>
        </p:nvSpPr>
        <p:spPr/>
        <p:txBody>
          <a:bodyPr/>
          <a:lstStyle/>
          <a:p>
            <a:r>
              <a:rPr lang="fr-FR" b="1" dirty="0" smtClean="0"/>
              <a:t>Exemple :</a:t>
            </a:r>
          </a:p>
          <a:p>
            <a:pPr>
              <a:buNone/>
            </a:pPr>
            <a:r>
              <a:rPr lang="fr-FR" b="1" dirty="0" smtClean="0"/>
              <a:t>&lt;</a:t>
            </a:r>
            <a:r>
              <a:rPr lang="fr-FR" b="1" dirty="0" err="1" smtClean="0"/>
              <a:t>form</a:t>
            </a:r>
            <a:r>
              <a:rPr lang="fr-FR" dirty="0" smtClean="0"/>
              <a:t> </a:t>
            </a:r>
            <a:r>
              <a:rPr lang="fr-FR" dirty="0" err="1" smtClean="0"/>
              <a:t>method</a:t>
            </a:r>
            <a:r>
              <a:rPr lang="fr-FR" dirty="0" smtClean="0"/>
              <a:t>="post" action="traitement.php"</a:t>
            </a:r>
            <a:r>
              <a:rPr lang="fr-FR" b="1" dirty="0" smtClean="0"/>
              <a:t>&gt;</a:t>
            </a:r>
          </a:p>
          <a:p>
            <a:pPr>
              <a:buNone/>
            </a:pPr>
            <a:r>
              <a:rPr lang="fr-FR" dirty="0" smtClean="0"/>
              <a:t> </a:t>
            </a:r>
            <a:r>
              <a:rPr lang="fr-FR" b="1" dirty="0" smtClean="0"/>
              <a:t>&lt;p&gt;</a:t>
            </a:r>
            <a:r>
              <a:rPr lang="fr-FR" dirty="0" smtClean="0"/>
              <a:t> </a:t>
            </a:r>
            <a:r>
              <a:rPr lang="fr-FR" b="1" dirty="0" smtClean="0"/>
              <a:t>&lt;label</a:t>
            </a:r>
            <a:r>
              <a:rPr lang="fr-FR" dirty="0" smtClean="0"/>
              <a:t> for="pseudo"</a:t>
            </a:r>
            <a:r>
              <a:rPr lang="fr-FR" b="1" dirty="0" smtClean="0"/>
              <a:t>&gt;</a:t>
            </a:r>
            <a:r>
              <a:rPr lang="fr-FR" dirty="0" smtClean="0"/>
              <a:t>Votre pseudo :</a:t>
            </a:r>
            <a:r>
              <a:rPr lang="fr-FR" b="1" dirty="0" smtClean="0"/>
              <a:t>&lt;/label&gt;</a:t>
            </a:r>
            <a:r>
              <a:rPr lang="fr-FR" dirty="0" smtClean="0"/>
              <a:t> </a:t>
            </a:r>
            <a:r>
              <a:rPr lang="fr-FR" b="1" dirty="0" smtClean="0"/>
              <a:t>&lt;input</a:t>
            </a:r>
            <a:r>
              <a:rPr lang="fr-FR" dirty="0" smtClean="0"/>
              <a:t> type="</a:t>
            </a:r>
            <a:r>
              <a:rPr lang="fr-FR" dirty="0" err="1" smtClean="0"/>
              <a:t>text</a:t>
            </a:r>
            <a:r>
              <a:rPr lang="fr-FR" dirty="0" smtClean="0"/>
              <a:t>" </a:t>
            </a:r>
            <a:r>
              <a:rPr lang="fr-FR" dirty="0" err="1" smtClean="0"/>
              <a:t>name</a:t>
            </a:r>
            <a:r>
              <a:rPr lang="fr-FR" dirty="0" smtClean="0"/>
              <a:t>="pseudo" id="pseudo" </a:t>
            </a:r>
            <a:r>
              <a:rPr lang="fr-FR" dirty="0" err="1" smtClean="0"/>
              <a:t>placeholder</a:t>
            </a:r>
            <a:r>
              <a:rPr lang="fr-FR" dirty="0" smtClean="0"/>
              <a:t>="Ex : </a:t>
            </a:r>
            <a:r>
              <a:rPr lang="fr-FR" dirty="0" err="1" smtClean="0"/>
              <a:t>Zozor</a:t>
            </a:r>
            <a:r>
              <a:rPr lang="fr-FR" dirty="0" smtClean="0"/>
              <a:t>" size="30" </a:t>
            </a:r>
            <a:r>
              <a:rPr lang="fr-FR" dirty="0" err="1" smtClean="0"/>
              <a:t>maxlength</a:t>
            </a:r>
            <a:r>
              <a:rPr lang="fr-FR" dirty="0" smtClean="0"/>
              <a:t>="10" </a:t>
            </a:r>
            <a:r>
              <a:rPr lang="fr-FR" b="1" dirty="0" smtClean="0"/>
              <a:t>/&gt;</a:t>
            </a:r>
            <a:r>
              <a:rPr lang="fr-FR" dirty="0" smtClean="0"/>
              <a:t> </a:t>
            </a:r>
            <a:r>
              <a:rPr lang="fr-FR" b="1" dirty="0" smtClean="0"/>
              <a:t>&lt;/p&gt;</a:t>
            </a:r>
            <a:r>
              <a:rPr lang="fr-FR" dirty="0" smtClean="0"/>
              <a:t> </a:t>
            </a:r>
          </a:p>
          <a:p>
            <a:pPr>
              <a:buNone/>
            </a:pPr>
            <a:r>
              <a:rPr lang="fr-FR" b="1" dirty="0" smtClean="0"/>
              <a:t>&lt;/</a:t>
            </a:r>
            <a:r>
              <a:rPr lang="fr-FR" b="1" dirty="0" err="1" smtClean="0"/>
              <a:t>form</a:t>
            </a:r>
            <a:r>
              <a:rPr lang="fr-FR" b="1" dirty="0" smtClean="0"/>
              <a:t>&gt;</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 d’un site web</a:t>
            </a:r>
            <a:endParaRPr lang="fr-FR" dirty="0"/>
          </a:p>
        </p:txBody>
      </p:sp>
      <p:sp>
        <p:nvSpPr>
          <p:cNvPr id="3" name="Espace réservé du contenu 2"/>
          <p:cNvSpPr>
            <a:spLocks noGrp="1"/>
          </p:cNvSpPr>
          <p:nvPr>
            <p:ph sz="quarter" idx="1"/>
          </p:nvPr>
        </p:nvSpPr>
        <p:spPr/>
        <p:txBody>
          <a:bodyPr/>
          <a:lstStyle/>
          <a:p>
            <a:endParaRPr lang="fr-FR" dirty="0" smtClean="0"/>
          </a:p>
          <a:p>
            <a:r>
              <a:rPr lang="fr-FR" b="1" dirty="0" smtClean="0"/>
              <a:t>Le Web</a:t>
            </a:r>
            <a:r>
              <a:rPr lang="fr-FR" dirty="0" smtClean="0"/>
              <a:t> est un système client-serveur dont le fonctionnement s'apparente à des relations client-fournisseur. </a:t>
            </a:r>
          </a:p>
          <a:p>
            <a:r>
              <a:rPr lang="fr-FR" dirty="0" smtClean="0"/>
              <a:t>L'ordinateur personnel, doté de son logiciel de navigation (Internet Explorer, </a:t>
            </a:r>
            <a:r>
              <a:rPr lang="fr-FR" dirty="0" err="1" smtClean="0"/>
              <a:t>Firefox</a:t>
            </a:r>
            <a:r>
              <a:rPr lang="fr-FR" dirty="0" smtClean="0"/>
              <a:t>...), joue le rôle du client. </a:t>
            </a:r>
          </a:p>
          <a:p>
            <a:r>
              <a:rPr lang="fr-FR" dirty="0" smtClean="0"/>
              <a:t>Les ordinateurs distants sur lesquels sont hébergés les sites web sont des serveur. Clients et serveurs, connectés au réseau internet, communiquent entre eux.</a:t>
            </a:r>
            <a:endParaRPr lang="fr-FR" dirty="0"/>
          </a:p>
        </p:txBody>
      </p:sp>
      <p:sp>
        <p:nvSpPr>
          <p:cNvPr id="4" name="Espace réservé de la date 3"/>
          <p:cNvSpPr>
            <a:spLocks noGrp="1"/>
          </p:cNvSpPr>
          <p:nvPr>
            <p:ph type="dt" sz="half" idx="10"/>
          </p:nvPr>
        </p:nvSpPr>
        <p:spPr/>
        <p:txBody>
          <a:bodyPr/>
          <a:lstStyle/>
          <a:p>
            <a:fld id="{ABECAB5B-9B50-45FC-A987-E1C6DE003790}"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a:t>
            </a:fld>
            <a:endParaRPr lang="fr-F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70</a:t>
            </a:fld>
            <a:endParaRPr lang="fr-FR" dirty="0"/>
          </a:p>
        </p:txBody>
      </p:sp>
      <p:sp>
        <p:nvSpPr>
          <p:cNvPr id="6" name="Espace réservé du contenu 5"/>
          <p:cNvSpPr>
            <a:spLocks noGrp="1"/>
          </p:cNvSpPr>
          <p:nvPr>
            <p:ph sz="quarter" idx="1"/>
          </p:nvPr>
        </p:nvSpPr>
        <p:spPr/>
        <p:txBody>
          <a:bodyPr/>
          <a:lstStyle/>
          <a:p>
            <a:r>
              <a:rPr lang="fr-FR" dirty="0" smtClean="0"/>
              <a:t>Exercice :</a:t>
            </a:r>
          </a:p>
          <a:p>
            <a:endParaRPr lang="fr-FR" dirty="0"/>
          </a:p>
        </p:txBody>
      </p:sp>
      <p:pic>
        <p:nvPicPr>
          <p:cNvPr id="1027" name="Picture 3"/>
          <p:cNvPicPr>
            <a:picLocks noChangeAspect="1" noChangeArrowheads="1"/>
          </p:cNvPicPr>
          <p:nvPr/>
        </p:nvPicPr>
        <p:blipFill>
          <a:blip r:embed="rId2" cstate="print"/>
          <a:srcRect/>
          <a:stretch>
            <a:fillRect/>
          </a:stretch>
        </p:blipFill>
        <p:spPr bwMode="auto">
          <a:xfrm>
            <a:off x="2051720" y="2132856"/>
            <a:ext cx="4968551" cy="2808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71</a:t>
            </a:fld>
            <a:endParaRPr lang="fr-FR" dirty="0"/>
          </a:p>
        </p:txBody>
      </p:sp>
      <p:sp>
        <p:nvSpPr>
          <p:cNvPr id="6" name="Espace réservé du contenu 5"/>
          <p:cNvSpPr>
            <a:spLocks noGrp="1"/>
          </p:cNvSpPr>
          <p:nvPr>
            <p:ph sz="quarter" idx="1"/>
          </p:nvPr>
        </p:nvSpPr>
        <p:spPr/>
        <p:txBody>
          <a:bodyPr/>
          <a:lstStyle/>
          <a:p>
            <a:r>
              <a:rPr lang="fr-FR" dirty="0" smtClean="0"/>
              <a:t>Exercice :</a:t>
            </a:r>
          </a:p>
          <a:p>
            <a:r>
              <a:rPr lang="fr-FR" dirty="0" smtClean="0"/>
              <a:t>Créer une page d’authentification</a:t>
            </a:r>
          </a:p>
          <a:p>
            <a:endParaRPr lang="fr-FR" dirty="0" smtClean="0"/>
          </a:p>
          <a:p>
            <a:pPr lvl="2">
              <a:buNone/>
            </a:pPr>
            <a:r>
              <a:rPr lang="fr-FR" sz="2400" b="1" dirty="0" smtClean="0">
                <a:latin typeface="Times New Roman" pitchFamily="18" charset="0"/>
                <a:cs typeface="Times New Roman" pitchFamily="18" charset="0"/>
              </a:rPr>
              <a:t>Login </a:t>
            </a:r>
            <a:r>
              <a:rPr lang="fr-FR" dirty="0" smtClean="0"/>
              <a:t>	</a:t>
            </a:r>
          </a:p>
          <a:p>
            <a:pPr lvl="2">
              <a:buNone/>
            </a:pPr>
            <a:endParaRPr lang="fr-FR" dirty="0" smtClean="0"/>
          </a:p>
          <a:p>
            <a:pPr lvl="2">
              <a:buNone/>
            </a:pPr>
            <a:r>
              <a:rPr lang="fr-FR" sz="2400" b="1" dirty="0" err="1" smtClean="0">
                <a:latin typeface="Times New Roman" pitchFamily="18" charset="0"/>
                <a:cs typeface="Times New Roman" pitchFamily="18" charset="0"/>
              </a:rPr>
              <a:t>Password</a:t>
            </a:r>
            <a:endParaRPr lang="fr-FR" sz="2400" b="1" dirty="0" smtClean="0">
              <a:latin typeface="Times New Roman" pitchFamily="18" charset="0"/>
              <a:cs typeface="Times New Roman" pitchFamily="18" charset="0"/>
            </a:endParaRPr>
          </a:p>
          <a:p>
            <a:endParaRPr lang="fr-FR" dirty="0"/>
          </a:p>
        </p:txBody>
      </p:sp>
      <p:sp>
        <p:nvSpPr>
          <p:cNvPr id="7" name="Rectangle 6"/>
          <p:cNvSpPr/>
          <p:nvPr/>
        </p:nvSpPr>
        <p:spPr>
          <a:xfrm>
            <a:off x="3491880" y="2852936"/>
            <a:ext cx="273630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tx1"/>
              </a:solidFill>
            </a:endParaRPr>
          </a:p>
        </p:txBody>
      </p:sp>
      <p:sp>
        <p:nvSpPr>
          <p:cNvPr id="8" name="Rectangle 7"/>
          <p:cNvSpPr/>
          <p:nvPr/>
        </p:nvSpPr>
        <p:spPr>
          <a:xfrm>
            <a:off x="3491880" y="3573016"/>
            <a:ext cx="273630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tx1"/>
                </a:solidFill>
              </a:rPr>
              <a:t>******</a:t>
            </a:r>
            <a:endParaRPr lang="fr-FR" dirty="0">
              <a:solidFill>
                <a:schemeClr val="tx1"/>
              </a:solidFill>
            </a:endParaRPr>
          </a:p>
        </p:txBody>
      </p:sp>
      <p:sp>
        <p:nvSpPr>
          <p:cNvPr id="9" name="Rectangle 8"/>
          <p:cNvSpPr/>
          <p:nvPr/>
        </p:nvSpPr>
        <p:spPr>
          <a:xfrm>
            <a:off x="3491880" y="4725144"/>
            <a:ext cx="2088232" cy="576064"/>
          </a:xfrm>
          <a:prstGeom prst="rect">
            <a:avLst/>
          </a:prstGeom>
          <a:solidFill>
            <a:schemeClr val="accent3"/>
          </a:solidFill>
          <a:effectLst>
            <a:outerShdw blurRad="63500" sx="102000" sy="102000" algn="ctr"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Valider</a:t>
            </a:r>
            <a:endParaRPr lang="fr-FR" dirty="0">
              <a:solidFill>
                <a:schemeClr val="tx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72</a:t>
            </a:fld>
            <a:endParaRPr lang="fr-FR" dirty="0"/>
          </a:p>
        </p:txBody>
      </p:sp>
      <p:sp>
        <p:nvSpPr>
          <p:cNvPr id="6" name="Espace réservé du contenu 5"/>
          <p:cNvSpPr>
            <a:spLocks noGrp="1"/>
          </p:cNvSpPr>
          <p:nvPr>
            <p:ph sz="quarter" idx="1"/>
          </p:nvPr>
        </p:nvSpPr>
        <p:spPr/>
        <p:txBody>
          <a:bodyPr/>
          <a:lstStyle/>
          <a:p>
            <a:r>
              <a:rPr lang="fr-FR" b="1" dirty="0" smtClean="0"/>
              <a:t>Zone de texte </a:t>
            </a:r>
            <a:r>
              <a:rPr lang="fr-FR" b="1" dirty="0" err="1" smtClean="0"/>
              <a:t>multiligne</a:t>
            </a:r>
            <a:endParaRPr lang="fr-FR" b="1" dirty="0" smtClean="0"/>
          </a:p>
          <a:p>
            <a:r>
              <a:rPr lang="fr-FR" dirty="0" smtClean="0"/>
              <a:t>Pour créer une zone de texte </a:t>
            </a:r>
            <a:r>
              <a:rPr lang="fr-FR" dirty="0" err="1" smtClean="0"/>
              <a:t>multiligne</a:t>
            </a:r>
            <a:r>
              <a:rPr lang="fr-FR" dirty="0" smtClean="0"/>
              <a:t>, on change de balise : nous allons utiliser </a:t>
            </a:r>
            <a:r>
              <a:rPr lang="fr-FR" b="1" dirty="0" smtClean="0"/>
              <a:t>&lt;</a:t>
            </a:r>
            <a:r>
              <a:rPr lang="fr-FR" b="1" dirty="0" err="1" smtClean="0"/>
              <a:t>textarea</a:t>
            </a:r>
            <a:r>
              <a:rPr lang="fr-FR" b="1" dirty="0" smtClean="0"/>
              <a:t>&gt;</a:t>
            </a:r>
            <a:r>
              <a:rPr lang="fr-FR" dirty="0" smtClean="0"/>
              <a:t> </a:t>
            </a:r>
            <a:r>
              <a:rPr lang="fr-FR" b="1" dirty="0" smtClean="0"/>
              <a:t>&lt;/</a:t>
            </a:r>
            <a:r>
              <a:rPr lang="fr-FR" b="1" dirty="0" err="1" smtClean="0"/>
              <a:t>textarea</a:t>
            </a:r>
            <a:r>
              <a:rPr lang="fr-FR" b="1" dirty="0" smtClean="0"/>
              <a:t>&gt;</a:t>
            </a:r>
            <a:r>
              <a:rPr lang="fr-FR" dirty="0" smtClean="0"/>
              <a:t>.</a:t>
            </a:r>
            <a:br>
              <a:rPr lang="fr-FR" dirty="0" smtClean="0"/>
            </a:br>
            <a:r>
              <a:rPr lang="fr-FR" dirty="0" smtClean="0"/>
              <a:t>Exemple :</a:t>
            </a:r>
          </a:p>
          <a:p>
            <a:r>
              <a:rPr lang="fr-FR" b="1" dirty="0" smtClean="0"/>
              <a:t>&lt;</a:t>
            </a:r>
            <a:r>
              <a:rPr lang="fr-FR" b="1" dirty="0" err="1" smtClean="0"/>
              <a:t>form</a:t>
            </a:r>
            <a:r>
              <a:rPr lang="fr-FR" dirty="0" smtClean="0"/>
              <a:t> </a:t>
            </a:r>
            <a:r>
              <a:rPr lang="fr-FR" dirty="0" err="1" smtClean="0"/>
              <a:t>method</a:t>
            </a:r>
            <a:r>
              <a:rPr lang="fr-FR" dirty="0" smtClean="0"/>
              <a:t>="post" action="traitement.php"</a:t>
            </a:r>
            <a:r>
              <a:rPr lang="fr-FR" b="1" dirty="0" smtClean="0"/>
              <a:t>&gt;</a:t>
            </a:r>
            <a:r>
              <a:rPr lang="fr-FR" dirty="0" smtClean="0"/>
              <a:t> </a:t>
            </a:r>
            <a:r>
              <a:rPr lang="fr-FR" b="1" dirty="0" smtClean="0"/>
              <a:t>&lt;p&gt;</a:t>
            </a:r>
            <a:r>
              <a:rPr lang="fr-FR" dirty="0" smtClean="0"/>
              <a:t> </a:t>
            </a:r>
            <a:r>
              <a:rPr lang="fr-FR" b="1" dirty="0" smtClean="0"/>
              <a:t>&lt;label</a:t>
            </a:r>
            <a:r>
              <a:rPr lang="fr-FR" dirty="0" smtClean="0"/>
              <a:t> for=" commentaires" &gt; Laissez votre commentaire ici</a:t>
            </a:r>
            <a:r>
              <a:rPr lang="fr-FR" b="1" dirty="0" smtClean="0"/>
              <a:t>&lt;/label&gt;&lt;</a:t>
            </a:r>
            <a:r>
              <a:rPr lang="fr-FR" b="1" dirty="0" err="1" smtClean="0"/>
              <a:t>br</a:t>
            </a:r>
            <a:r>
              <a:rPr lang="fr-FR" dirty="0" smtClean="0"/>
              <a:t> </a:t>
            </a:r>
            <a:r>
              <a:rPr lang="fr-FR" b="1" dirty="0" smtClean="0"/>
              <a:t>/&gt;</a:t>
            </a:r>
            <a:r>
              <a:rPr lang="fr-FR" dirty="0" smtClean="0"/>
              <a:t> </a:t>
            </a:r>
            <a:r>
              <a:rPr lang="fr-FR" b="1" dirty="0" smtClean="0"/>
              <a:t>&lt;</a:t>
            </a:r>
            <a:r>
              <a:rPr lang="fr-FR" b="1" dirty="0" err="1" smtClean="0"/>
              <a:t>textarea</a:t>
            </a:r>
            <a:r>
              <a:rPr lang="fr-FR" dirty="0" smtClean="0"/>
              <a:t> </a:t>
            </a:r>
            <a:r>
              <a:rPr lang="fr-FR" dirty="0" err="1" smtClean="0"/>
              <a:t>name</a:t>
            </a:r>
            <a:r>
              <a:rPr lang="fr-FR" dirty="0" smtClean="0"/>
              <a:t>=" commentaire" id=" commentaires "</a:t>
            </a:r>
            <a:r>
              <a:rPr lang="fr-FR" b="1" dirty="0" smtClean="0"/>
              <a:t>&gt;&lt;/</a:t>
            </a:r>
            <a:r>
              <a:rPr lang="fr-FR" b="1" dirty="0" err="1" smtClean="0"/>
              <a:t>textarea</a:t>
            </a:r>
            <a:r>
              <a:rPr lang="fr-FR" b="1" dirty="0" smtClean="0"/>
              <a:t>&gt;</a:t>
            </a:r>
            <a:r>
              <a:rPr lang="fr-FR" dirty="0" smtClean="0"/>
              <a:t> </a:t>
            </a:r>
            <a:r>
              <a:rPr lang="fr-FR" b="1" dirty="0" smtClean="0"/>
              <a:t>&lt;/p&gt;</a:t>
            </a:r>
            <a:r>
              <a:rPr lang="fr-FR" dirty="0" smtClean="0"/>
              <a:t> </a:t>
            </a:r>
            <a:r>
              <a:rPr lang="fr-FR" b="1" dirty="0" smtClean="0"/>
              <a:t>&lt;/</a:t>
            </a:r>
            <a:r>
              <a:rPr lang="fr-FR" b="1" dirty="0" err="1" smtClean="0"/>
              <a:t>form</a:t>
            </a:r>
            <a:r>
              <a:rPr lang="fr-FR" b="1" dirty="0" smtClean="0"/>
              <a:t>&gt;</a:t>
            </a:r>
            <a:endParaRPr lang="fr-F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 : nouveautés de html5</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73</a:t>
            </a:fld>
            <a:endParaRPr lang="fr-FR" dirty="0"/>
          </a:p>
        </p:txBody>
      </p:sp>
      <p:sp>
        <p:nvSpPr>
          <p:cNvPr id="6" name="Espace réservé du contenu 5"/>
          <p:cNvSpPr>
            <a:spLocks noGrp="1"/>
          </p:cNvSpPr>
          <p:nvPr>
            <p:ph sz="quarter" idx="1"/>
          </p:nvPr>
        </p:nvSpPr>
        <p:spPr/>
        <p:txBody>
          <a:bodyPr/>
          <a:lstStyle/>
          <a:p>
            <a:r>
              <a:rPr lang="fr-FR" dirty="0" smtClean="0"/>
              <a:t>HTML5 apporte de nombreuses fonctionnalités nouvelles relatives aux formulaires. De nouveaux types de champs sont en effet apparus avec cette version. Il suffit de donner à l'attribut type de la balise </a:t>
            </a:r>
            <a:r>
              <a:rPr lang="fr-FR" b="1" dirty="0" smtClean="0"/>
              <a:t>&lt;input</a:t>
            </a:r>
            <a:r>
              <a:rPr lang="fr-FR" dirty="0" smtClean="0"/>
              <a:t> </a:t>
            </a:r>
            <a:r>
              <a:rPr lang="fr-FR" b="1" dirty="0" smtClean="0"/>
              <a:t>/&gt;</a:t>
            </a:r>
            <a:r>
              <a:rPr lang="fr-FR" dirty="0" smtClean="0"/>
              <a:t> l'une des nouvelles valeurs disponibles</a:t>
            </a:r>
          </a:p>
          <a:p>
            <a:r>
              <a:rPr lang="fr-FR" dirty="0" smtClean="0"/>
              <a:t>Les anciennes versions des navigateurs ne connaissent pas ces zones de saisie enrichies des navigateurs. Elles afficheront une simple zone de saisie </a:t>
            </a:r>
            <a:r>
              <a:rPr lang="fr-FR" dirty="0" err="1" smtClean="0"/>
              <a:t>monoligne</a:t>
            </a:r>
            <a:endParaRPr lang="fr-F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 : Nouveautés de html5</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74</a:t>
            </a:fld>
            <a:endParaRPr lang="fr-FR" dirty="0"/>
          </a:p>
        </p:txBody>
      </p:sp>
      <p:graphicFrame>
        <p:nvGraphicFramePr>
          <p:cNvPr id="7" name="Espace réservé du contenu 6"/>
          <p:cNvGraphicFramePr>
            <a:graphicFrameLocks noGrp="1"/>
          </p:cNvGraphicFramePr>
          <p:nvPr>
            <p:ph sz="quarter" idx="1"/>
          </p:nvPr>
        </p:nvGraphicFramePr>
        <p:xfrm>
          <a:off x="395536" y="1630110"/>
          <a:ext cx="8352927" cy="4391174"/>
        </p:xfrm>
        <a:graphic>
          <a:graphicData uri="http://schemas.openxmlformats.org/drawingml/2006/table">
            <a:tbl>
              <a:tblPr firstRow="1" bandRow="1">
                <a:tableStyleId>{5940675A-B579-460E-94D1-54222C63F5DA}</a:tableStyleId>
              </a:tblPr>
              <a:tblGrid>
                <a:gridCol w="2784309"/>
                <a:gridCol w="2784309"/>
                <a:gridCol w="2784309"/>
              </a:tblGrid>
              <a:tr h="517390">
                <a:tc>
                  <a:txBody>
                    <a:bodyPr/>
                    <a:lstStyle/>
                    <a:p>
                      <a:pPr algn="ctr"/>
                      <a:r>
                        <a:rPr lang="fr-FR" sz="2000" b="1" dirty="0" smtClean="0">
                          <a:solidFill>
                            <a:srgbClr val="C00000"/>
                          </a:solidFill>
                        </a:rPr>
                        <a:t>Fonction </a:t>
                      </a:r>
                      <a:endParaRPr lang="fr-FR" sz="2000" b="1" dirty="0">
                        <a:solidFill>
                          <a:srgbClr val="C00000"/>
                        </a:solidFill>
                      </a:endParaRPr>
                    </a:p>
                  </a:txBody>
                  <a:tcPr/>
                </a:tc>
                <a:tc>
                  <a:txBody>
                    <a:bodyPr/>
                    <a:lstStyle/>
                    <a:p>
                      <a:pPr algn="ctr"/>
                      <a:r>
                        <a:rPr lang="fr-FR" sz="2000" b="1" dirty="0" smtClean="0">
                          <a:solidFill>
                            <a:srgbClr val="C00000"/>
                          </a:solidFill>
                        </a:rPr>
                        <a:t>Valeur</a:t>
                      </a:r>
                      <a:r>
                        <a:rPr lang="fr-FR" sz="2000" b="1" baseline="0" dirty="0" smtClean="0">
                          <a:solidFill>
                            <a:srgbClr val="C00000"/>
                          </a:solidFill>
                        </a:rPr>
                        <a:t> de la balise type</a:t>
                      </a:r>
                      <a:endParaRPr lang="fr-FR" sz="2000" b="1" dirty="0">
                        <a:solidFill>
                          <a:srgbClr val="C00000"/>
                        </a:solidFill>
                      </a:endParaRPr>
                    </a:p>
                  </a:txBody>
                  <a:tcPr/>
                </a:tc>
                <a:tc>
                  <a:txBody>
                    <a:bodyPr/>
                    <a:lstStyle/>
                    <a:p>
                      <a:pPr algn="ctr"/>
                      <a:r>
                        <a:rPr lang="fr-FR" sz="2000" b="1" dirty="0" smtClean="0">
                          <a:solidFill>
                            <a:srgbClr val="C00000"/>
                          </a:solidFill>
                        </a:rPr>
                        <a:t>Exemple </a:t>
                      </a:r>
                      <a:endParaRPr lang="fr-FR" sz="2000" b="1" dirty="0">
                        <a:solidFill>
                          <a:srgbClr val="C00000"/>
                        </a:solidFill>
                      </a:endParaRPr>
                    </a:p>
                  </a:txBody>
                  <a:tcPr/>
                </a:tc>
              </a:tr>
              <a:tr h="484223">
                <a:tc>
                  <a:txBody>
                    <a:bodyPr/>
                    <a:lstStyle/>
                    <a:p>
                      <a:pPr algn="ctr"/>
                      <a:r>
                        <a:rPr lang="fr-FR" dirty="0" smtClean="0"/>
                        <a:t>Url  </a:t>
                      </a:r>
                      <a:endParaRPr lang="fr-FR" dirty="0"/>
                    </a:p>
                  </a:txBody>
                  <a:tcPr/>
                </a:tc>
                <a:tc>
                  <a:txBody>
                    <a:bodyPr/>
                    <a:lstStyle/>
                    <a:p>
                      <a:pPr algn="ctr"/>
                      <a:r>
                        <a:rPr lang="fr-FR" dirty="0" smtClean="0"/>
                        <a:t>url</a:t>
                      </a:r>
                      <a:endParaRPr lang="fr-FR" dirty="0"/>
                    </a:p>
                  </a:txBody>
                  <a:tcPr/>
                </a:tc>
                <a:tc>
                  <a:txBody>
                    <a:bodyPr/>
                    <a:lstStyle/>
                    <a:p>
                      <a:pPr algn="ctr"/>
                      <a:r>
                        <a:rPr kumimoji="0" lang="fr-FR" b="1" kern="1200" dirty="0" smtClean="0">
                          <a:solidFill>
                            <a:schemeClr val="tx1"/>
                          </a:solidFill>
                          <a:latin typeface="+mn-lt"/>
                          <a:ea typeface="+mn-ea"/>
                          <a:cs typeface="+mn-cs"/>
                        </a:rPr>
                        <a:t>&lt;input</a:t>
                      </a:r>
                      <a:r>
                        <a:rPr lang="fr-FR" dirty="0" smtClean="0"/>
                        <a:t> </a:t>
                      </a:r>
                      <a:r>
                        <a:rPr kumimoji="0" lang="fr-FR" kern="1200" dirty="0" smtClean="0">
                          <a:solidFill>
                            <a:schemeClr val="tx1"/>
                          </a:solidFill>
                          <a:latin typeface="+mn-lt"/>
                          <a:ea typeface="+mn-ea"/>
                          <a:cs typeface="+mn-cs"/>
                        </a:rPr>
                        <a:t>type="url"</a:t>
                      </a:r>
                      <a:r>
                        <a:rPr lang="fr-FR" dirty="0" smtClean="0"/>
                        <a:t> </a:t>
                      </a:r>
                      <a:r>
                        <a:rPr kumimoji="0" lang="fr-FR" b="1" kern="1200" dirty="0" smtClean="0">
                          <a:solidFill>
                            <a:schemeClr val="tx1"/>
                          </a:solidFill>
                          <a:latin typeface="+mn-lt"/>
                          <a:ea typeface="+mn-ea"/>
                          <a:cs typeface="+mn-cs"/>
                        </a:rPr>
                        <a:t>/&gt;</a:t>
                      </a:r>
                      <a:endParaRPr lang="fr-FR" dirty="0"/>
                    </a:p>
                  </a:txBody>
                  <a:tcPr/>
                </a:tc>
              </a:tr>
              <a:tr h="484223">
                <a:tc>
                  <a:txBody>
                    <a:bodyPr/>
                    <a:lstStyle/>
                    <a:p>
                      <a:pPr algn="ctr"/>
                      <a:r>
                        <a:rPr lang="fr-FR" dirty="0" smtClean="0"/>
                        <a:t>Mail </a:t>
                      </a:r>
                      <a:endParaRPr lang="fr-FR" dirty="0"/>
                    </a:p>
                  </a:txBody>
                  <a:tcPr/>
                </a:tc>
                <a:tc>
                  <a:txBody>
                    <a:bodyPr/>
                    <a:lstStyle/>
                    <a:p>
                      <a:pPr algn="ctr"/>
                      <a:r>
                        <a:rPr lang="fr-FR" dirty="0" smtClean="0"/>
                        <a:t>email</a:t>
                      </a:r>
                      <a:endParaRPr lang="fr-FR" dirty="0"/>
                    </a:p>
                  </a:txBody>
                  <a:tcPr/>
                </a:tc>
                <a:tc>
                  <a:txBody>
                    <a:bodyPr/>
                    <a:lstStyle/>
                    <a:p>
                      <a:pPr algn="ctr"/>
                      <a:r>
                        <a:rPr kumimoji="0" lang="fr-FR" b="1" kern="1200" dirty="0" smtClean="0">
                          <a:solidFill>
                            <a:schemeClr val="tx1"/>
                          </a:solidFill>
                          <a:latin typeface="+mn-lt"/>
                          <a:ea typeface="+mn-ea"/>
                          <a:cs typeface="+mn-cs"/>
                        </a:rPr>
                        <a:t>&lt;input</a:t>
                      </a:r>
                      <a:r>
                        <a:rPr lang="fr-FR" dirty="0" smtClean="0"/>
                        <a:t> </a:t>
                      </a:r>
                      <a:r>
                        <a:rPr kumimoji="0" lang="fr-FR" kern="1200" dirty="0" smtClean="0">
                          <a:solidFill>
                            <a:schemeClr val="tx1"/>
                          </a:solidFill>
                          <a:latin typeface="+mn-lt"/>
                          <a:ea typeface="+mn-ea"/>
                          <a:cs typeface="+mn-cs"/>
                        </a:rPr>
                        <a:t>type="email"</a:t>
                      </a:r>
                      <a:r>
                        <a:rPr lang="fr-FR" dirty="0" smtClean="0"/>
                        <a:t> </a:t>
                      </a:r>
                      <a:r>
                        <a:rPr kumimoji="0" lang="fr-FR" b="1" kern="1200" dirty="0" smtClean="0">
                          <a:solidFill>
                            <a:schemeClr val="tx1"/>
                          </a:solidFill>
                          <a:latin typeface="+mn-lt"/>
                          <a:ea typeface="+mn-ea"/>
                          <a:cs typeface="+mn-cs"/>
                        </a:rPr>
                        <a:t>/&gt;</a:t>
                      </a:r>
                      <a:endParaRPr lang="fr-FR" dirty="0"/>
                    </a:p>
                  </a:txBody>
                  <a:tcPr/>
                </a:tc>
              </a:tr>
              <a:tr h="484223">
                <a:tc>
                  <a:txBody>
                    <a:bodyPr/>
                    <a:lstStyle/>
                    <a:p>
                      <a:pPr algn="ctr"/>
                      <a:r>
                        <a:rPr lang="fr-FR" dirty="0" smtClean="0"/>
                        <a:t>Numéro</a:t>
                      </a:r>
                      <a:r>
                        <a:rPr lang="fr-FR" baseline="0" dirty="0" smtClean="0"/>
                        <a:t> de téléphone</a:t>
                      </a:r>
                      <a:endParaRPr lang="fr-FR" dirty="0"/>
                    </a:p>
                  </a:txBody>
                  <a:tcPr/>
                </a:tc>
                <a:tc>
                  <a:txBody>
                    <a:bodyPr/>
                    <a:lstStyle/>
                    <a:p>
                      <a:pPr algn="ctr"/>
                      <a:r>
                        <a:rPr lang="fr-FR" dirty="0" smtClean="0"/>
                        <a:t>tel</a:t>
                      </a:r>
                      <a:endParaRPr lang="fr-FR" dirty="0"/>
                    </a:p>
                  </a:txBody>
                  <a:tcPr/>
                </a:tc>
                <a:tc>
                  <a:txBody>
                    <a:bodyPr/>
                    <a:lstStyle/>
                    <a:p>
                      <a:pPr algn="ctr"/>
                      <a:r>
                        <a:rPr kumimoji="0" lang="fr-FR" b="1" kern="1200" dirty="0" smtClean="0">
                          <a:solidFill>
                            <a:schemeClr val="tx1"/>
                          </a:solidFill>
                          <a:latin typeface="+mn-lt"/>
                          <a:ea typeface="+mn-ea"/>
                          <a:cs typeface="+mn-cs"/>
                        </a:rPr>
                        <a:t>&lt;input</a:t>
                      </a:r>
                      <a:r>
                        <a:rPr lang="fr-FR" dirty="0" smtClean="0"/>
                        <a:t> </a:t>
                      </a:r>
                      <a:r>
                        <a:rPr kumimoji="0" lang="fr-FR" kern="1200" dirty="0" smtClean="0">
                          <a:solidFill>
                            <a:schemeClr val="tx1"/>
                          </a:solidFill>
                          <a:latin typeface="+mn-lt"/>
                          <a:ea typeface="+mn-ea"/>
                          <a:cs typeface="+mn-cs"/>
                        </a:rPr>
                        <a:t>type="tel"</a:t>
                      </a:r>
                      <a:r>
                        <a:rPr lang="fr-FR" dirty="0" smtClean="0"/>
                        <a:t> </a:t>
                      </a:r>
                      <a:r>
                        <a:rPr kumimoji="0" lang="fr-FR" b="1" kern="1200" dirty="0" smtClean="0">
                          <a:solidFill>
                            <a:schemeClr val="tx1"/>
                          </a:solidFill>
                          <a:latin typeface="+mn-lt"/>
                          <a:ea typeface="+mn-ea"/>
                          <a:cs typeface="+mn-cs"/>
                        </a:rPr>
                        <a:t>/&gt;</a:t>
                      </a:r>
                      <a:endParaRPr lang="fr-FR" dirty="0"/>
                    </a:p>
                  </a:txBody>
                  <a:tcPr/>
                </a:tc>
              </a:tr>
              <a:tr h="484223">
                <a:tc>
                  <a:txBody>
                    <a:bodyPr/>
                    <a:lstStyle/>
                    <a:p>
                      <a:pPr algn="ctr"/>
                      <a:r>
                        <a:rPr lang="fr-FR" dirty="0" smtClean="0"/>
                        <a:t>Nombre </a:t>
                      </a:r>
                      <a:endParaRPr lang="fr-FR" dirty="0"/>
                    </a:p>
                  </a:txBody>
                  <a:tcPr/>
                </a:tc>
                <a:tc>
                  <a:txBody>
                    <a:bodyPr/>
                    <a:lstStyle/>
                    <a:p>
                      <a:pPr algn="ctr"/>
                      <a:r>
                        <a:rPr lang="fr-FR" dirty="0" err="1" smtClean="0"/>
                        <a:t>number</a:t>
                      </a:r>
                      <a:endParaRPr lang="fr-FR" dirty="0"/>
                    </a:p>
                  </a:txBody>
                  <a:tcPr/>
                </a:tc>
                <a:tc>
                  <a:txBody>
                    <a:bodyPr/>
                    <a:lstStyle/>
                    <a:p>
                      <a:pPr algn="ctr"/>
                      <a:r>
                        <a:rPr kumimoji="0" lang="fr-FR" b="1" kern="1200" dirty="0" smtClean="0">
                          <a:solidFill>
                            <a:schemeClr val="tx1"/>
                          </a:solidFill>
                          <a:latin typeface="+mn-lt"/>
                          <a:ea typeface="+mn-ea"/>
                          <a:cs typeface="+mn-cs"/>
                        </a:rPr>
                        <a:t>&lt;input</a:t>
                      </a:r>
                      <a:r>
                        <a:rPr lang="fr-FR" dirty="0" smtClean="0"/>
                        <a:t> </a:t>
                      </a:r>
                      <a:r>
                        <a:rPr kumimoji="0" lang="fr-FR" kern="1200" dirty="0" smtClean="0">
                          <a:solidFill>
                            <a:schemeClr val="tx1"/>
                          </a:solidFill>
                          <a:latin typeface="+mn-lt"/>
                          <a:ea typeface="+mn-ea"/>
                          <a:cs typeface="+mn-cs"/>
                        </a:rPr>
                        <a:t>type="</a:t>
                      </a:r>
                      <a:r>
                        <a:rPr kumimoji="0" lang="fr-FR" kern="1200" dirty="0" err="1" smtClean="0">
                          <a:solidFill>
                            <a:schemeClr val="tx1"/>
                          </a:solidFill>
                          <a:latin typeface="+mn-lt"/>
                          <a:ea typeface="+mn-ea"/>
                          <a:cs typeface="+mn-cs"/>
                        </a:rPr>
                        <a:t>number</a:t>
                      </a:r>
                      <a:r>
                        <a:rPr kumimoji="0" lang="fr-FR" kern="1200" dirty="0" smtClean="0">
                          <a:solidFill>
                            <a:schemeClr val="tx1"/>
                          </a:solidFill>
                          <a:latin typeface="+mn-lt"/>
                          <a:ea typeface="+mn-ea"/>
                          <a:cs typeface="+mn-cs"/>
                        </a:rPr>
                        <a:t>"</a:t>
                      </a:r>
                      <a:r>
                        <a:rPr lang="fr-FR" dirty="0" smtClean="0"/>
                        <a:t> </a:t>
                      </a:r>
                      <a:r>
                        <a:rPr kumimoji="0" lang="fr-FR" b="1" kern="1200" dirty="0" smtClean="0">
                          <a:solidFill>
                            <a:schemeClr val="tx1"/>
                          </a:solidFill>
                          <a:latin typeface="+mn-lt"/>
                          <a:ea typeface="+mn-ea"/>
                          <a:cs typeface="+mn-cs"/>
                        </a:rPr>
                        <a:t>/&gt;</a:t>
                      </a:r>
                      <a:endParaRPr lang="fr-FR" dirty="0"/>
                    </a:p>
                  </a:txBody>
                  <a:tcPr/>
                </a:tc>
              </a:tr>
              <a:tr h="484223">
                <a:tc>
                  <a:txBody>
                    <a:bodyPr/>
                    <a:lstStyle/>
                    <a:p>
                      <a:pPr algn="ctr"/>
                      <a:r>
                        <a:rPr lang="fr-FR" dirty="0" smtClean="0"/>
                        <a:t>Curseur </a:t>
                      </a:r>
                      <a:endParaRPr lang="fr-FR" dirty="0"/>
                    </a:p>
                  </a:txBody>
                  <a:tcPr/>
                </a:tc>
                <a:tc>
                  <a:txBody>
                    <a:bodyPr/>
                    <a:lstStyle/>
                    <a:p>
                      <a:pPr algn="ctr"/>
                      <a:r>
                        <a:rPr lang="fr-FR" dirty="0" smtClean="0"/>
                        <a:t>range</a:t>
                      </a:r>
                      <a:endParaRPr lang="fr-FR" dirty="0"/>
                    </a:p>
                  </a:txBody>
                  <a:tcPr/>
                </a:tc>
                <a:tc>
                  <a:txBody>
                    <a:bodyPr/>
                    <a:lstStyle/>
                    <a:p>
                      <a:pPr algn="ctr"/>
                      <a:r>
                        <a:rPr kumimoji="0" lang="fr-FR" b="1" kern="1200" dirty="0" smtClean="0">
                          <a:solidFill>
                            <a:schemeClr val="tx1"/>
                          </a:solidFill>
                          <a:latin typeface="+mn-lt"/>
                          <a:ea typeface="+mn-ea"/>
                          <a:cs typeface="+mn-cs"/>
                        </a:rPr>
                        <a:t>&lt;input</a:t>
                      </a:r>
                      <a:r>
                        <a:rPr lang="fr-FR" dirty="0" smtClean="0"/>
                        <a:t> </a:t>
                      </a:r>
                      <a:r>
                        <a:rPr kumimoji="0" lang="fr-FR" kern="1200" dirty="0" smtClean="0">
                          <a:solidFill>
                            <a:schemeClr val="tx1"/>
                          </a:solidFill>
                          <a:latin typeface="+mn-lt"/>
                          <a:ea typeface="+mn-ea"/>
                          <a:cs typeface="+mn-cs"/>
                        </a:rPr>
                        <a:t>type="range"</a:t>
                      </a:r>
                      <a:r>
                        <a:rPr lang="fr-FR" dirty="0" smtClean="0"/>
                        <a:t> </a:t>
                      </a:r>
                      <a:r>
                        <a:rPr kumimoji="0" lang="fr-FR" b="1" kern="1200" dirty="0" smtClean="0">
                          <a:solidFill>
                            <a:schemeClr val="tx1"/>
                          </a:solidFill>
                          <a:latin typeface="+mn-lt"/>
                          <a:ea typeface="+mn-ea"/>
                          <a:cs typeface="+mn-cs"/>
                        </a:rPr>
                        <a:t>/&gt;</a:t>
                      </a:r>
                      <a:endParaRPr lang="fr-FR" dirty="0"/>
                    </a:p>
                  </a:txBody>
                  <a:tcPr/>
                </a:tc>
              </a:tr>
              <a:tr h="484223">
                <a:tc>
                  <a:txBody>
                    <a:bodyPr/>
                    <a:lstStyle/>
                    <a:p>
                      <a:pPr algn="ctr"/>
                      <a:r>
                        <a:rPr lang="fr-FR" dirty="0" smtClean="0"/>
                        <a:t>Couleur</a:t>
                      </a:r>
                      <a:r>
                        <a:rPr lang="fr-FR" baseline="0" dirty="0" smtClean="0"/>
                        <a:t> </a:t>
                      </a:r>
                      <a:endParaRPr lang="fr-FR" dirty="0"/>
                    </a:p>
                  </a:txBody>
                  <a:tcPr/>
                </a:tc>
                <a:tc>
                  <a:txBody>
                    <a:bodyPr/>
                    <a:lstStyle/>
                    <a:p>
                      <a:pPr algn="ctr"/>
                      <a:r>
                        <a:rPr lang="fr-FR" dirty="0" err="1" smtClean="0"/>
                        <a:t>color</a:t>
                      </a:r>
                      <a:endParaRPr lang="fr-FR" dirty="0"/>
                    </a:p>
                  </a:txBody>
                  <a:tcPr/>
                </a:tc>
                <a:tc>
                  <a:txBody>
                    <a:bodyPr/>
                    <a:lstStyle/>
                    <a:p>
                      <a:pPr algn="ctr"/>
                      <a:r>
                        <a:rPr kumimoji="0" lang="fr-FR" b="1" kern="1200" dirty="0" smtClean="0">
                          <a:solidFill>
                            <a:schemeClr val="tx1"/>
                          </a:solidFill>
                          <a:latin typeface="+mn-lt"/>
                          <a:ea typeface="+mn-ea"/>
                          <a:cs typeface="+mn-cs"/>
                        </a:rPr>
                        <a:t>&lt;input</a:t>
                      </a:r>
                      <a:r>
                        <a:rPr lang="fr-FR" dirty="0" smtClean="0"/>
                        <a:t> </a:t>
                      </a:r>
                      <a:r>
                        <a:rPr kumimoji="0" lang="fr-FR" kern="1200" dirty="0" smtClean="0">
                          <a:solidFill>
                            <a:schemeClr val="tx1"/>
                          </a:solidFill>
                          <a:latin typeface="+mn-lt"/>
                          <a:ea typeface="+mn-ea"/>
                          <a:cs typeface="+mn-cs"/>
                        </a:rPr>
                        <a:t>type="</a:t>
                      </a:r>
                      <a:r>
                        <a:rPr kumimoji="0" lang="fr-FR" kern="1200" dirty="0" err="1" smtClean="0">
                          <a:solidFill>
                            <a:schemeClr val="tx1"/>
                          </a:solidFill>
                          <a:latin typeface="+mn-lt"/>
                          <a:ea typeface="+mn-ea"/>
                          <a:cs typeface="+mn-cs"/>
                        </a:rPr>
                        <a:t>color</a:t>
                      </a:r>
                      <a:r>
                        <a:rPr kumimoji="0" lang="fr-FR" kern="1200" dirty="0" smtClean="0">
                          <a:solidFill>
                            <a:schemeClr val="tx1"/>
                          </a:solidFill>
                          <a:latin typeface="+mn-lt"/>
                          <a:ea typeface="+mn-ea"/>
                          <a:cs typeface="+mn-cs"/>
                        </a:rPr>
                        <a:t>"</a:t>
                      </a:r>
                      <a:r>
                        <a:rPr lang="fr-FR" dirty="0" smtClean="0"/>
                        <a:t> </a:t>
                      </a:r>
                      <a:r>
                        <a:rPr kumimoji="0" lang="fr-FR" b="1" kern="1200" dirty="0" smtClean="0">
                          <a:solidFill>
                            <a:schemeClr val="tx1"/>
                          </a:solidFill>
                          <a:latin typeface="+mn-lt"/>
                          <a:ea typeface="+mn-ea"/>
                          <a:cs typeface="+mn-cs"/>
                        </a:rPr>
                        <a:t>/&gt;</a:t>
                      </a:r>
                      <a:endParaRPr lang="fr-FR" dirty="0"/>
                    </a:p>
                  </a:txBody>
                  <a:tcPr/>
                </a:tc>
              </a:tr>
              <a:tr h="484223">
                <a:tc>
                  <a:txBody>
                    <a:bodyPr/>
                    <a:lstStyle/>
                    <a:p>
                      <a:pPr algn="ctr"/>
                      <a:r>
                        <a:rPr lang="fr-FR" dirty="0" smtClean="0"/>
                        <a:t>Date</a:t>
                      </a:r>
                      <a:endParaRPr lang="fr-FR" dirty="0"/>
                    </a:p>
                  </a:txBody>
                  <a:tcPr/>
                </a:tc>
                <a:tc>
                  <a:txBody>
                    <a:bodyPr/>
                    <a:lstStyle/>
                    <a:p>
                      <a:pPr algn="ctr"/>
                      <a:r>
                        <a:rPr lang="fr-FR" dirty="0" smtClean="0"/>
                        <a:t>date</a:t>
                      </a:r>
                      <a:endParaRPr lang="fr-FR" dirty="0"/>
                    </a:p>
                  </a:txBody>
                  <a:tcPr/>
                </a:tc>
                <a:tc>
                  <a:txBody>
                    <a:bodyPr/>
                    <a:lstStyle/>
                    <a:p>
                      <a:pPr algn="ctr"/>
                      <a:r>
                        <a:rPr kumimoji="0" lang="fr-FR" b="1" kern="1200" dirty="0" smtClean="0">
                          <a:solidFill>
                            <a:schemeClr val="tx1"/>
                          </a:solidFill>
                          <a:latin typeface="+mn-lt"/>
                          <a:ea typeface="+mn-ea"/>
                          <a:cs typeface="+mn-cs"/>
                        </a:rPr>
                        <a:t>&lt;input</a:t>
                      </a:r>
                      <a:r>
                        <a:rPr lang="fr-FR" dirty="0" smtClean="0"/>
                        <a:t> </a:t>
                      </a:r>
                      <a:r>
                        <a:rPr kumimoji="0" lang="fr-FR" kern="1200" dirty="0" smtClean="0">
                          <a:solidFill>
                            <a:schemeClr val="tx1"/>
                          </a:solidFill>
                          <a:latin typeface="+mn-lt"/>
                          <a:ea typeface="+mn-ea"/>
                          <a:cs typeface="+mn-cs"/>
                        </a:rPr>
                        <a:t>type="date"</a:t>
                      </a:r>
                      <a:r>
                        <a:rPr lang="fr-FR" dirty="0" smtClean="0"/>
                        <a:t> </a:t>
                      </a:r>
                      <a:r>
                        <a:rPr kumimoji="0" lang="fr-FR" b="1" kern="1200" dirty="0" smtClean="0">
                          <a:solidFill>
                            <a:schemeClr val="tx1"/>
                          </a:solidFill>
                          <a:latin typeface="+mn-lt"/>
                          <a:ea typeface="+mn-ea"/>
                          <a:cs typeface="+mn-cs"/>
                        </a:rPr>
                        <a:t>/&gt;</a:t>
                      </a:r>
                      <a:endParaRPr lang="fr-FR" dirty="0"/>
                    </a:p>
                  </a:txBody>
                  <a:tcPr/>
                </a:tc>
              </a:tr>
              <a:tr h="484223">
                <a:tc>
                  <a:txBody>
                    <a:bodyPr/>
                    <a:lstStyle/>
                    <a:p>
                      <a:pPr algn="ctr"/>
                      <a:r>
                        <a:rPr lang="fr-FR" dirty="0" smtClean="0"/>
                        <a:t>Recherche </a:t>
                      </a:r>
                      <a:endParaRPr lang="fr-FR" dirty="0"/>
                    </a:p>
                  </a:txBody>
                  <a:tcPr/>
                </a:tc>
                <a:tc>
                  <a:txBody>
                    <a:bodyPr/>
                    <a:lstStyle/>
                    <a:p>
                      <a:pPr algn="ctr"/>
                      <a:r>
                        <a:rPr lang="fr-FR" dirty="0" err="1" smtClean="0"/>
                        <a:t>search</a:t>
                      </a:r>
                      <a:endParaRPr lang="fr-FR" dirty="0"/>
                    </a:p>
                  </a:txBody>
                  <a:tcPr/>
                </a:tc>
                <a:tc>
                  <a:txBody>
                    <a:bodyPr/>
                    <a:lstStyle/>
                    <a:p>
                      <a:pPr algn="ctr"/>
                      <a:r>
                        <a:rPr kumimoji="0" lang="fr-FR" b="1" kern="1200" dirty="0" smtClean="0">
                          <a:solidFill>
                            <a:schemeClr val="tx1"/>
                          </a:solidFill>
                          <a:latin typeface="+mn-lt"/>
                          <a:ea typeface="+mn-ea"/>
                          <a:cs typeface="+mn-cs"/>
                        </a:rPr>
                        <a:t>&lt;input</a:t>
                      </a:r>
                      <a:r>
                        <a:rPr lang="fr-FR" dirty="0" smtClean="0"/>
                        <a:t> </a:t>
                      </a:r>
                      <a:r>
                        <a:rPr kumimoji="0" lang="fr-FR" kern="1200" dirty="0" smtClean="0">
                          <a:solidFill>
                            <a:schemeClr val="tx1"/>
                          </a:solidFill>
                          <a:latin typeface="+mn-lt"/>
                          <a:ea typeface="+mn-ea"/>
                          <a:cs typeface="+mn-cs"/>
                        </a:rPr>
                        <a:t>type="</a:t>
                      </a:r>
                      <a:r>
                        <a:rPr kumimoji="0" lang="fr-FR" kern="1200" dirty="0" err="1" smtClean="0">
                          <a:solidFill>
                            <a:schemeClr val="tx1"/>
                          </a:solidFill>
                          <a:latin typeface="+mn-lt"/>
                          <a:ea typeface="+mn-ea"/>
                          <a:cs typeface="+mn-cs"/>
                        </a:rPr>
                        <a:t>search</a:t>
                      </a:r>
                      <a:r>
                        <a:rPr kumimoji="0" lang="fr-FR" kern="1200" dirty="0" smtClean="0">
                          <a:solidFill>
                            <a:schemeClr val="tx1"/>
                          </a:solidFill>
                          <a:latin typeface="+mn-lt"/>
                          <a:ea typeface="+mn-ea"/>
                          <a:cs typeface="+mn-cs"/>
                        </a:rPr>
                        <a:t>"</a:t>
                      </a:r>
                      <a:r>
                        <a:rPr lang="fr-FR" dirty="0" smtClean="0"/>
                        <a:t> </a:t>
                      </a:r>
                      <a:r>
                        <a:rPr kumimoji="0" lang="fr-FR" b="1" kern="1200" dirty="0" smtClean="0">
                          <a:solidFill>
                            <a:schemeClr val="tx1"/>
                          </a:solidFill>
                          <a:latin typeface="+mn-lt"/>
                          <a:ea typeface="+mn-ea"/>
                          <a:cs typeface="+mn-cs"/>
                        </a:rPr>
                        <a:t>/&gt;</a:t>
                      </a:r>
                      <a:endParaRPr lang="fr-FR" dirty="0"/>
                    </a:p>
                  </a:txBody>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 : Nouveautés de html5</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75</a:t>
            </a:fld>
            <a:endParaRPr lang="fr-FR" dirty="0"/>
          </a:p>
        </p:txBody>
      </p:sp>
      <p:sp>
        <p:nvSpPr>
          <p:cNvPr id="6" name="Espace réservé du contenu 5"/>
          <p:cNvSpPr>
            <a:spLocks noGrp="1"/>
          </p:cNvSpPr>
          <p:nvPr>
            <p:ph sz="quarter" idx="1"/>
          </p:nvPr>
        </p:nvSpPr>
        <p:spPr/>
        <p:txBody>
          <a:bodyPr>
            <a:normAutofit/>
          </a:bodyPr>
          <a:lstStyle/>
          <a:p>
            <a:r>
              <a:rPr lang="fr-FR" dirty="0" smtClean="0"/>
              <a:t>date : pour la date (05/08/1985 par exemple) ;</a:t>
            </a:r>
          </a:p>
          <a:p>
            <a:r>
              <a:rPr lang="fr-FR" dirty="0" smtClean="0"/>
              <a:t>time : pour l'heure (13:37 par exemple) ;</a:t>
            </a:r>
          </a:p>
          <a:p>
            <a:r>
              <a:rPr lang="fr-FR" dirty="0" err="1" smtClean="0"/>
              <a:t>week</a:t>
            </a:r>
            <a:r>
              <a:rPr lang="fr-FR" dirty="0" smtClean="0"/>
              <a:t> : pour la semaine ;</a:t>
            </a:r>
          </a:p>
          <a:p>
            <a:r>
              <a:rPr lang="fr-FR" dirty="0" err="1" smtClean="0"/>
              <a:t>month</a:t>
            </a:r>
            <a:r>
              <a:rPr lang="fr-FR" dirty="0" smtClean="0"/>
              <a:t> : pour le mois ;</a:t>
            </a:r>
          </a:p>
          <a:p>
            <a:r>
              <a:rPr lang="fr-FR" dirty="0" err="1" smtClean="0"/>
              <a:t>datetime</a:t>
            </a:r>
            <a:r>
              <a:rPr lang="fr-FR" dirty="0" smtClean="0"/>
              <a:t> : pour la date et l'heure (avec gestion du décalage horaire) ;</a:t>
            </a:r>
          </a:p>
          <a:p>
            <a:r>
              <a:rPr lang="fr-FR" dirty="0" err="1" smtClean="0"/>
              <a:t>datetime</a:t>
            </a:r>
            <a:r>
              <a:rPr lang="fr-FR" dirty="0" smtClean="0"/>
              <a:t>-local pour la date et l'heure (sans gestion du décalage horaire).</a:t>
            </a:r>
          </a:p>
          <a:p>
            <a:endParaRPr lang="fr-F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76</a:t>
            </a:fld>
            <a:endParaRPr lang="fr-FR" dirty="0"/>
          </a:p>
        </p:txBody>
      </p:sp>
      <p:sp>
        <p:nvSpPr>
          <p:cNvPr id="6" name="Espace réservé du contenu 5"/>
          <p:cNvSpPr>
            <a:spLocks noGrp="1"/>
          </p:cNvSpPr>
          <p:nvPr>
            <p:ph sz="quarter" idx="1"/>
          </p:nvPr>
        </p:nvSpPr>
        <p:spPr/>
        <p:txBody>
          <a:bodyPr/>
          <a:lstStyle/>
          <a:p>
            <a:r>
              <a:rPr lang="fr-FR" b="1" dirty="0" smtClean="0"/>
              <a:t>Les éléments d'options</a:t>
            </a:r>
          </a:p>
          <a:p>
            <a:pPr lvl="1"/>
            <a:r>
              <a:rPr lang="fr-FR" dirty="0" smtClean="0"/>
              <a:t>HTML vous offre une série d'éléments d'options à utiliser dans votre formulaire. </a:t>
            </a:r>
          </a:p>
          <a:p>
            <a:pPr lvl="1"/>
            <a:r>
              <a:rPr lang="fr-FR" dirty="0" smtClean="0"/>
              <a:t>Ce sont des éléments qui demandent au visiteur de faire un choix parmi une liste de possibilités:</a:t>
            </a:r>
          </a:p>
          <a:p>
            <a:pPr lvl="1">
              <a:buFont typeface="Wingdings" pitchFamily="2" charset="2"/>
              <a:buChar char="Ø"/>
            </a:pPr>
            <a:r>
              <a:rPr lang="fr-FR" dirty="0" smtClean="0"/>
              <a:t>les cases à cocher ; </a:t>
            </a:r>
          </a:p>
          <a:p>
            <a:pPr lvl="1">
              <a:buFont typeface="Wingdings" pitchFamily="2" charset="2"/>
              <a:buChar char="Ø"/>
            </a:pPr>
            <a:r>
              <a:rPr lang="fr-FR" dirty="0" smtClean="0"/>
              <a:t>les zones d'options ;</a:t>
            </a:r>
          </a:p>
          <a:p>
            <a:pPr lvl="1">
              <a:buFont typeface="Wingdings" pitchFamily="2" charset="2"/>
              <a:buChar char="Ø"/>
            </a:pPr>
            <a:r>
              <a:rPr lang="fr-FR" dirty="0" smtClean="0"/>
              <a:t>les listes déroulantes.</a:t>
            </a:r>
          </a:p>
          <a:p>
            <a:endParaRPr lang="fr-F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77</a:t>
            </a:fld>
            <a:endParaRPr lang="fr-FR" dirty="0"/>
          </a:p>
        </p:txBody>
      </p:sp>
      <p:sp>
        <p:nvSpPr>
          <p:cNvPr id="6" name="Espace réservé du contenu 5"/>
          <p:cNvSpPr>
            <a:spLocks noGrp="1"/>
          </p:cNvSpPr>
          <p:nvPr>
            <p:ph sz="quarter" idx="1"/>
          </p:nvPr>
        </p:nvSpPr>
        <p:spPr/>
        <p:txBody>
          <a:bodyPr>
            <a:normAutofit fontScale="85000" lnSpcReduction="10000"/>
          </a:bodyPr>
          <a:lstStyle/>
          <a:p>
            <a:r>
              <a:rPr lang="fr-FR" b="1" dirty="0" smtClean="0"/>
              <a:t>Cases à cocher:</a:t>
            </a:r>
          </a:p>
          <a:p>
            <a:pPr lvl="1"/>
            <a:r>
              <a:rPr lang="fr-FR" dirty="0" smtClean="0"/>
              <a:t>&lt;input type="</a:t>
            </a:r>
            <a:r>
              <a:rPr lang="fr-FR" dirty="0" err="1" smtClean="0"/>
              <a:t>checkbox</a:t>
            </a:r>
            <a:r>
              <a:rPr lang="fr-FR" dirty="0" smtClean="0"/>
              <a:t>" </a:t>
            </a:r>
            <a:r>
              <a:rPr lang="fr-FR" dirty="0" err="1" smtClean="0"/>
              <a:t>name</a:t>
            </a:r>
            <a:r>
              <a:rPr lang="fr-FR" dirty="0" smtClean="0"/>
              <a:t>="choix" /&gt;</a:t>
            </a:r>
          </a:p>
          <a:p>
            <a:pPr lvl="1"/>
            <a:r>
              <a:rPr lang="fr-FR" b="1" dirty="0" smtClean="0"/>
              <a:t>Une case coché par défaut</a:t>
            </a:r>
          </a:p>
          <a:p>
            <a:pPr lvl="1"/>
            <a:r>
              <a:rPr lang="en-US" dirty="0" smtClean="0"/>
              <a:t>&lt;input type="checkbox" name="</a:t>
            </a:r>
            <a:r>
              <a:rPr lang="en-US" dirty="0" err="1" smtClean="0"/>
              <a:t>choix</a:t>
            </a:r>
            <a:r>
              <a:rPr lang="en-US" dirty="0" smtClean="0"/>
              <a:t>" checked /&gt;</a:t>
            </a:r>
          </a:p>
          <a:p>
            <a:r>
              <a:rPr lang="fr-FR" b="1" dirty="0" smtClean="0"/>
              <a:t>Les zones d'options:</a:t>
            </a:r>
          </a:p>
          <a:p>
            <a:pPr lvl="1">
              <a:buNone/>
            </a:pPr>
            <a:r>
              <a:rPr lang="en-US" b="1" dirty="0" smtClean="0"/>
              <a:t>&lt;input</a:t>
            </a:r>
            <a:r>
              <a:rPr lang="en-US" dirty="0" smtClean="0"/>
              <a:t> type="radio" name="age" value="moins15" id="moins15" </a:t>
            </a:r>
            <a:r>
              <a:rPr lang="en-US" b="1" dirty="0" smtClean="0"/>
              <a:t>/&gt;</a:t>
            </a:r>
          </a:p>
          <a:p>
            <a:r>
              <a:rPr lang="fr-FR" b="1" dirty="0" smtClean="0"/>
              <a:t>Les listes déroulantes:</a:t>
            </a:r>
          </a:p>
          <a:p>
            <a:pPr lvl="1"/>
            <a:r>
              <a:rPr lang="fr-FR" b="1" dirty="0" smtClean="0"/>
              <a:t>&lt;select</a:t>
            </a:r>
            <a:r>
              <a:rPr lang="fr-FR" dirty="0" smtClean="0"/>
              <a:t> </a:t>
            </a:r>
            <a:r>
              <a:rPr lang="fr-FR" dirty="0" err="1" smtClean="0"/>
              <a:t>name</a:t>
            </a:r>
            <a:r>
              <a:rPr lang="fr-FR" dirty="0" smtClean="0"/>
              <a:t>="pays" id="pays"</a:t>
            </a:r>
            <a:r>
              <a:rPr lang="fr-FR" b="1" dirty="0" smtClean="0"/>
              <a:t>&gt;</a:t>
            </a:r>
          </a:p>
          <a:p>
            <a:pPr lvl="1">
              <a:buNone/>
            </a:pPr>
            <a:r>
              <a:rPr lang="fr-FR" dirty="0" smtClean="0"/>
              <a:t> </a:t>
            </a:r>
            <a:r>
              <a:rPr lang="fr-FR" b="1" dirty="0" smtClean="0"/>
              <a:t>&lt;option</a:t>
            </a:r>
            <a:r>
              <a:rPr lang="fr-FR" dirty="0" smtClean="0"/>
              <a:t> value="</a:t>
            </a:r>
            <a:r>
              <a:rPr lang="fr-FR" dirty="0" err="1" smtClean="0"/>
              <a:t>france</a:t>
            </a:r>
            <a:r>
              <a:rPr lang="fr-FR" dirty="0" smtClean="0"/>
              <a:t>"</a:t>
            </a:r>
            <a:r>
              <a:rPr lang="fr-FR" b="1" dirty="0" smtClean="0"/>
              <a:t>&gt;</a:t>
            </a:r>
            <a:r>
              <a:rPr lang="fr-FR" dirty="0" smtClean="0"/>
              <a:t>France</a:t>
            </a:r>
            <a:r>
              <a:rPr lang="fr-FR" b="1" dirty="0" smtClean="0"/>
              <a:t>&lt;/option&gt;</a:t>
            </a:r>
          </a:p>
          <a:p>
            <a:pPr lvl="1">
              <a:buNone/>
            </a:pPr>
            <a:r>
              <a:rPr lang="fr-FR" b="1" dirty="0" smtClean="0"/>
              <a:t>.</a:t>
            </a:r>
          </a:p>
          <a:p>
            <a:pPr lvl="1">
              <a:buNone/>
            </a:pPr>
            <a:r>
              <a:rPr lang="fr-FR" b="1" dirty="0" smtClean="0"/>
              <a:t>.</a:t>
            </a:r>
          </a:p>
          <a:p>
            <a:pPr lvl="1">
              <a:buNone/>
            </a:pPr>
            <a:r>
              <a:rPr lang="fr-FR" b="1" dirty="0" smtClean="0"/>
              <a:t>.</a:t>
            </a:r>
          </a:p>
          <a:p>
            <a:pPr lvl="1">
              <a:buNone/>
            </a:pPr>
            <a:r>
              <a:rPr lang="fr-FR" b="1" dirty="0" smtClean="0"/>
              <a:t>&lt;/select&gt;</a:t>
            </a:r>
            <a:endParaRPr lang="fr-F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78</a:t>
            </a:fld>
            <a:endParaRPr lang="fr-FR" dirty="0"/>
          </a:p>
        </p:txBody>
      </p:sp>
      <p:sp>
        <p:nvSpPr>
          <p:cNvPr id="6" name="Espace réservé du contenu 5"/>
          <p:cNvSpPr>
            <a:spLocks noGrp="1"/>
          </p:cNvSpPr>
          <p:nvPr>
            <p:ph sz="quarter" idx="1"/>
          </p:nvPr>
        </p:nvSpPr>
        <p:spPr/>
        <p:txBody>
          <a:bodyPr/>
          <a:lstStyle/>
          <a:p>
            <a:r>
              <a:rPr lang="fr-FR" dirty="0" smtClean="0"/>
              <a:t>Un élément sélectionné par défaut: on ajoute l’attribut </a:t>
            </a:r>
            <a:r>
              <a:rPr lang="fr-FR" dirty="0" err="1" smtClean="0"/>
              <a:t>selected</a:t>
            </a:r>
            <a:endParaRPr lang="fr-FR" dirty="0" smtClean="0"/>
          </a:p>
          <a:p>
            <a:r>
              <a:rPr lang="fr-FR" dirty="0" smtClean="0"/>
              <a:t>&lt;</a:t>
            </a:r>
            <a:r>
              <a:rPr lang="fr-FR" dirty="0" err="1" smtClean="0"/>
              <a:t>optgroup</a:t>
            </a:r>
            <a:r>
              <a:rPr lang="fr-FR" dirty="0" smtClean="0"/>
              <a:t> label=« nom »&gt;</a:t>
            </a:r>
          </a:p>
          <a:p>
            <a:pPr>
              <a:buNone/>
            </a:pPr>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79</a:t>
            </a:fld>
            <a:endParaRPr lang="fr-FR" dirty="0"/>
          </a:p>
        </p:txBody>
      </p:sp>
      <p:sp>
        <p:nvSpPr>
          <p:cNvPr id="6" name="Espace réservé du contenu 5"/>
          <p:cNvSpPr>
            <a:spLocks noGrp="1"/>
          </p:cNvSpPr>
          <p:nvPr>
            <p:ph sz="quarter" idx="1"/>
          </p:nvPr>
        </p:nvSpPr>
        <p:spPr/>
        <p:txBody>
          <a:bodyPr/>
          <a:lstStyle/>
          <a:p>
            <a:r>
              <a:rPr lang="fr-FR" dirty="0" smtClean="0"/>
              <a:t>Exercice </a:t>
            </a:r>
          </a:p>
          <a:p>
            <a:endParaRPr lang="fr-FR" dirty="0"/>
          </a:p>
        </p:txBody>
      </p:sp>
      <p:pic>
        <p:nvPicPr>
          <p:cNvPr id="1027" name="Picture 3"/>
          <p:cNvPicPr>
            <a:picLocks noChangeAspect="1" noChangeArrowheads="1"/>
          </p:cNvPicPr>
          <p:nvPr/>
        </p:nvPicPr>
        <p:blipFill>
          <a:blip r:embed="rId2" cstate="print"/>
          <a:srcRect/>
          <a:stretch>
            <a:fillRect/>
          </a:stretch>
        </p:blipFill>
        <p:spPr bwMode="auto">
          <a:xfrm>
            <a:off x="1252774" y="1988840"/>
            <a:ext cx="7351674"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Intranet/extranet</a:t>
            </a:r>
            <a:endParaRPr lang="fr-FR" dirty="0"/>
          </a:p>
        </p:txBody>
      </p:sp>
      <p:sp>
        <p:nvSpPr>
          <p:cNvPr id="3" name="Espace réservé du contenu 2"/>
          <p:cNvSpPr>
            <a:spLocks noGrp="1"/>
          </p:cNvSpPr>
          <p:nvPr>
            <p:ph sz="quarter" idx="1"/>
          </p:nvPr>
        </p:nvSpPr>
        <p:spPr/>
        <p:txBody>
          <a:bodyPr/>
          <a:lstStyle/>
          <a:p>
            <a:endParaRPr lang="fr-FR" dirty="0" smtClean="0"/>
          </a:p>
          <a:p>
            <a:r>
              <a:rPr lang="fr-FR" dirty="0" smtClean="0"/>
              <a:t>Un intranet est une application utilisée au sein d’une entreprise (en interne) pour répondre à ses besoins spécifiques.</a:t>
            </a:r>
          </a:p>
          <a:p>
            <a:r>
              <a:rPr lang="fr-FR" dirty="0" smtClean="0"/>
              <a:t>Extranet est une application ouverte aux partenaires commerciaux de l’entreprise et qui facilite les échanges avec ceux-ci.</a:t>
            </a:r>
          </a:p>
          <a:p>
            <a:endParaRPr lang="fr-FR" dirty="0"/>
          </a:p>
        </p:txBody>
      </p:sp>
      <p:sp>
        <p:nvSpPr>
          <p:cNvPr id="4" name="Espace réservé de la date 3"/>
          <p:cNvSpPr>
            <a:spLocks noGrp="1"/>
          </p:cNvSpPr>
          <p:nvPr>
            <p:ph type="dt" sz="half" idx="10"/>
          </p:nvPr>
        </p:nvSpPr>
        <p:spPr/>
        <p:txBody>
          <a:bodyPr/>
          <a:lstStyle/>
          <a:p>
            <a:fld id="{2FABA125-8BA7-4C11-8531-A711F0E60811}"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a:t>
            </a:fld>
            <a:endParaRPr lang="fr-F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80</a:t>
            </a:fld>
            <a:endParaRPr lang="fr-FR" dirty="0"/>
          </a:p>
        </p:txBody>
      </p:sp>
      <p:sp>
        <p:nvSpPr>
          <p:cNvPr id="6" name="Espace réservé du contenu 5"/>
          <p:cNvSpPr>
            <a:spLocks noGrp="1"/>
          </p:cNvSpPr>
          <p:nvPr>
            <p:ph sz="quarter" idx="1"/>
          </p:nvPr>
        </p:nvSpPr>
        <p:spPr/>
        <p:txBody>
          <a:bodyPr/>
          <a:lstStyle/>
          <a:p>
            <a:r>
              <a:rPr lang="fr-FR" dirty="0" smtClean="0"/>
              <a:t>Exercice</a:t>
            </a:r>
          </a:p>
          <a:p>
            <a:pPr>
              <a:buNone/>
            </a:pP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794272" y="2090738"/>
            <a:ext cx="7954191" cy="35705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81</a:t>
            </a:fld>
            <a:endParaRPr lang="fr-FR" dirty="0"/>
          </a:p>
        </p:txBody>
      </p:sp>
      <p:sp>
        <p:nvSpPr>
          <p:cNvPr id="6" name="Espace réservé du contenu 5"/>
          <p:cNvSpPr>
            <a:spLocks noGrp="1"/>
          </p:cNvSpPr>
          <p:nvPr>
            <p:ph sz="quarter" idx="1"/>
          </p:nvPr>
        </p:nvSpPr>
        <p:spPr/>
        <p:txBody>
          <a:bodyPr>
            <a:normAutofit lnSpcReduction="10000"/>
          </a:bodyPr>
          <a:lstStyle/>
          <a:p>
            <a:r>
              <a:rPr lang="fr-FR" b="1" dirty="0" smtClean="0"/>
              <a:t>Regrouper les champs</a:t>
            </a:r>
          </a:p>
          <a:p>
            <a:r>
              <a:rPr lang="fr-FR" dirty="0" smtClean="0"/>
              <a:t>On peut utiliser la balise &lt;</a:t>
            </a:r>
            <a:r>
              <a:rPr lang="fr-FR" dirty="0" err="1" smtClean="0"/>
              <a:t>fieldset</a:t>
            </a:r>
            <a:r>
              <a:rPr lang="fr-FR" dirty="0" smtClean="0"/>
              <a:t>&gt; pour regrouper plusieurs éléments de la page </a:t>
            </a:r>
          </a:p>
          <a:p>
            <a:r>
              <a:rPr lang="fr-FR" dirty="0" smtClean="0"/>
              <a:t>Chaque &lt;</a:t>
            </a:r>
            <a:r>
              <a:rPr lang="fr-FR" dirty="0" err="1" smtClean="0"/>
              <a:t>fieldset</a:t>
            </a:r>
            <a:r>
              <a:rPr lang="fr-FR" dirty="0" smtClean="0"/>
              <a:t>&gt; peut contenir une légende avec la balise &lt;</a:t>
            </a:r>
            <a:r>
              <a:rPr lang="fr-FR" dirty="0" err="1" smtClean="0"/>
              <a:t>legend</a:t>
            </a:r>
            <a:r>
              <a:rPr lang="fr-FR" dirty="0" smtClean="0"/>
              <a:t>&gt;.</a:t>
            </a:r>
          </a:p>
          <a:p>
            <a:r>
              <a:rPr lang="fr-FR" b="1" u="sng" dirty="0" smtClean="0">
                <a:solidFill>
                  <a:srgbClr val="FF0000"/>
                </a:solidFill>
              </a:rPr>
              <a:t>Syntaxe</a:t>
            </a:r>
            <a:r>
              <a:rPr lang="fr-FR" b="1" u="sng" dirty="0" smtClean="0"/>
              <a:t> </a:t>
            </a:r>
          </a:p>
          <a:p>
            <a:r>
              <a:rPr lang="fr-FR" b="1" dirty="0" smtClean="0"/>
              <a:t>&lt;</a:t>
            </a:r>
            <a:r>
              <a:rPr lang="fr-FR" b="1" dirty="0" err="1" smtClean="0"/>
              <a:t>fieldset</a:t>
            </a:r>
            <a:r>
              <a:rPr lang="fr-FR" b="1" dirty="0" smtClean="0"/>
              <a:t>&gt;</a:t>
            </a:r>
          </a:p>
          <a:p>
            <a:pPr>
              <a:buNone/>
            </a:pPr>
            <a:r>
              <a:rPr lang="fr-FR" b="1" dirty="0" smtClean="0"/>
              <a:t>	&lt;</a:t>
            </a:r>
            <a:r>
              <a:rPr lang="fr-FR" b="1" dirty="0" err="1" smtClean="0"/>
              <a:t>legend</a:t>
            </a:r>
            <a:r>
              <a:rPr lang="fr-FR" b="1" dirty="0" smtClean="0"/>
              <a:t>&gt;le titre de votre partie&lt;/</a:t>
            </a:r>
            <a:r>
              <a:rPr lang="fr-FR" b="1" dirty="0" err="1" smtClean="0"/>
              <a:t>legend</a:t>
            </a:r>
            <a:r>
              <a:rPr lang="fr-FR" b="1" dirty="0" smtClean="0"/>
              <a:t>&gt;</a:t>
            </a:r>
          </a:p>
          <a:p>
            <a:pPr>
              <a:buNone/>
            </a:pPr>
            <a:r>
              <a:rPr lang="fr-FR" b="1" dirty="0" smtClean="0"/>
              <a:t>Vos </a:t>
            </a:r>
            <a:r>
              <a:rPr lang="fr-FR" b="1" dirty="0" err="1" smtClean="0"/>
              <a:t>controles</a:t>
            </a:r>
            <a:endParaRPr lang="fr-FR" b="1" dirty="0" smtClean="0"/>
          </a:p>
          <a:p>
            <a:pPr>
              <a:buNone/>
            </a:pPr>
            <a:r>
              <a:rPr lang="fr-FR" b="1" dirty="0" smtClean="0"/>
              <a:t>&lt;/</a:t>
            </a:r>
            <a:r>
              <a:rPr lang="fr-FR" b="1" dirty="0" err="1" smtClean="0"/>
              <a:t>fieldset</a:t>
            </a:r>
            <a:r>
              <a:rPr lang="fr-FR" b="1" dirty="0" smtClean="0"/>
              <a:t>&gt;</a:t>
            </a:r>
          </a:p>
          <a:p>
            <a:pPr>
              <a:buNone/>
            </a:pPr>
            <a:endParaRPr lang="fr-FR" b="1" dirty="0" smtClean="0"/>
          </a:p>
          <a:p>
            <a:pPr>
              <a:buNone/>
            </a:pPr>
            <a:endParaRPr lang="fr-FR"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82</a:t>
            </a:fld>
            <a:endParaRPr lang="fr-FR" dirty="0"/>
          </a:p>
        </p:txBody>
      </p:sp>
      <p:sp>
        <p:nvSpPr>
          <p:cNvPr id="6" name="Espace réservé du contenu 5"/>
          <p:cNvSpPr>
            <a:spLocks noGrp="1"/>
          </p:cNvSpPr>
          <p:nvPr>
            <p:ph sz="quarter" idx="1"/>
          </p:nvPr>
        </p:nvSpPr>
        <p:spPr/>
        <p:txBody>
          <a:bodyPr/>
          <a:lstStyle/>
          <a:p>
            <a:r>
              <a:rPr lang="fr-FR" b="1" dirty="0" smtClean="0"/>
              <a:t>Rendre un champ obligatoire: </a:t>
            </a:r>
            <a:r>
              <a:rPr lang="fr-FR" dirty="0" smtClean="0"/>
              <a:t>Ajouter l’attribut </a:t>
            </a:r>
            <a:r>
              <a:rPr lang="fr-FR" dirty="0" err="1" smtClean="0"/>
              <a:t>required</a:t>
            </a:r>
            <a:endParaRPr lang="fr-FR" dirty="0" smtClean="0"/>
          </a:p>
          <a:p>
            <a:pPr lvl="1"/>
            <a:r>
              <a:rPr lang="fr-FR" dirty="0" smtClean="0"/>
              <a:t>Exemple </a:t>
            </a:r>
            <a:r>
              <a:rPr lang="en-US" b="1" dirty="0" smtClean="0"/>
              <a:t>&lt;input</a:t>
            </a:r>
            <a:r>
              <a:rPr lang="en-US" dirty="0" smtClean="0"/>
              <a:t> type="text" name="</a:t>
            </a:r>
            <a:r>
              <a:rPr lang="en-US" dirty="0" err="1" smtClean="0"/>
              <a:t>prenom</a:t>
            </a:r>
            <a:r>
              <a:rPr lang="en-US" dirty="0" smtClean="0"/>
              <a:t>" id="</a:t>
            </a:r>
            <a:r>
              <a:rPr lang="en-US" dirty="0" err="1" smtClean="0"/>
              <a:t>prenom</a:t>
            </a:r>
            <a:r>
              <a:rPr lang="en-US" dirty="0" smtClean="0"/>
              <a:t>" required </a:t>
            </a:r>
            <a:r>
              <a:rPr lang="en-US" b="1" dirty="0" smtClean="0"/>
              <a:t>/&gt;</a:t>
            </a:r>
            <a:endParaRPr lang="fr-FR" dirty="0" smtClean="0"/>
          </a:p>
          <a:p>
            <a:r>
              <a:rPr lang="fr-FR" b="1" dirty="0" smtClean="0"/>
              <a:t>Sélectionner un champ automatiquement: </a:t>
            </a:r>
            <a:r>
              <a:rPr lang="fr-FR" dirty="0" smtClean="0"/>
              <a:t>ajouter l’attribut autofocus</a:t>
            </a:r>
          </a:p>
          <a:p>
            <a:endParaRPr lang="fr-FR" b="1" dirty="0" smtClean="0"/>
          </a:p>
          <a:p>
            <a:endParaRPr lang="fr-FR" b="1" dirty="0" smtClean="0"/>
          </a:p>
          <a:p>
            <a:endParaRPr lang="en-US"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Formulaires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83</a:t>
            </a:fld>
            <a:endParaRPr lang="fr-FR" dirty="0"/>
          </a:p>
        </p:txBody>
      </p:sp>
      <p:sp>
        <p:nvSpPr>
          <p:cNvPr id="6" name="Espace réservé du contenu 5"/>
          <p:cNvSpPr>
            <a:spLocks noGrp="1"/>
          </p:cNvSpPr>
          <p:nvPr>
            <p:ph sz="quarter" idx="1"/>
          </p:nvPr>
        </p:nvSpPr>
        <p:spPr/>
        <p:txBody>
          <a:bodyPr>
            <a:normAutofit fontScale="92500" lnSpcReduction="20000"/>
          </a:bodyPr>
          <a:lstStyle/>
          <a:p>
            <a:r>
              <a:rPr lang="fr-FR" dirty="0" smtClean="0"/>
              <a:t>type="</a:t>
            </a:r>
            <a:r>
              <a:rPr lang="fr-FR" dirty="0" err="1" smtClean="0"/>
              <a:t>submit</a:t>
            </a:r>
            <a:r>
              <a:rPr lang="fr-FR" dirty="0" smtClean="0"/>
              <a:t>" : le principal bouton d'envoi de formulaire. C'est celui que vous utiliserez le plus souvent. Le visiteur sera conduit à la page indiquée dans l'attribut action du formulaire. </a:t>
            </a:r>
            <a:br>
              <a:rPr lang="fr-FR" dirty="0" smtClean="0"/>
            </a:br>
            <a:endParaRPr lang="fr-FR" dirty="0" smtClean="0"/>
          </a:p>
          <a:p>
            <a:r>
              <a:rPr lang="fr-FR" dirty="0" smtClean="0"/>
              <a:t>type="reset" : remise à zéro du formulaire. </a:t>
            </a:r>
            <a:br>
              <a:rPr lang="fr-FR" dirty="0" smtClean="0"/>
            </a:br>
            <a:endParaRPr lang="fr-FR" dirty="0" smtClean="0"/>
          </a:p>
          <a:p>
            <a:r>
              <a:rPr lang="fr-FR" dirty="0" smtClean="0"/>
              <a:t>type="image" : équivalent du bouton </a:t>
            </a:r>
            <a:r>
              <a:rPr lang="fr-FR" dirty="0" err="1" smtClean="0"/>
              <a:t>submit</a:t>
            </a:r>
            <a:r>
              <a:rPr lang="fr-FR" dirty="0" smtClean="0"/>
              <a:t>, présenté cette fois sous forme d'image. Rajoutez l'attribut </a:t>
            </a:r>
            <a:r>
              <a:rPr lang="fr-FR" dirty="0" err="1" smtClean="0"/>
              <a:t>src</a:t>
            </a:r>
            <a:r>
              <a:rPr lang="fr-FR" dirty="0" smtClean="0"/>
              <a:t> pour indiquer l'URL de l'image. </a:t>
            </a:r>
            <a:br>
              <a:rPr lang="fr-FR" dirty="0" smtClean="0"/>
            </a:br>
            <a:endParaRPr lang="fr-FR" dirty="0" smtClean="0"/>
          </a:p>
          <a:p>
            <a:r>
              <a:rPr lang="fr-FR" dirty="0" smtClean="0"/>
              <a:t>type="</a:t>
            </a:r>
            <a:r>
              <a:rPr lang="fr-FR" dirty="0" err="1" smtClean="0"/>
              <a:t>button</a:t>
            </a:r>
            <a:r>
              <a:rPr lang="fr-FR" dirty="0" smtClean="0"/>
              <a:t>" : bouton générique, qui n'aura (par défaut) aucun effet. En général, ce bouton est géré en JavaScript pour exécuter des actions sur la page.</a:t>
            </a:r>
          </a:p>
          <a:p>
            <a:endParaRPr lang="fr-F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Règles de base de html 5</a:t>
            </a:r>
            <a:endParaRPr lang="fr-FR" dirty="0"/>
          </a:p>
        </p:txBody>
      </p:sp>
      <p:sp>
        <p:nvSpPr>
          <p:cNvPr id="4" name="Espace réservé de la date 3"/>
          <p:cNvSpPr>
            <a:spLocks noGrp="1"/>
          </p:cNvSpPr>
          <p:nvPr>
            <p:ph type="dt" sz="half" idx="10"/>
          </p:nvPr>
        </p:nvSpPr>
        <p:spPr/>
        <p:txBody>
          <a:bodyPr/>
          <a:lstStyle/>
          <a:p>
            <a:fld id="{0CB172F5-503F-42F9-9D52-63AF84B8854F}"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84</a:t>
            </a:fld>
            <a:endParaRPr lang="fr-FR" dirty="0"/>
          </a:p>
        </p:txBody>
      </p:sp>
      <p:sp>
        <p:nvSpPr>
          <p:cNvPr id="7" name="Espace réservé du texte 6"/>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Document bien formé</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85</a:t>
            </a:fld>
            <a:endParaRPr lang="fr-FR" dirty="0"/>
          </a:p>
        </p:txBody>
      </p:sp>
      <p:sp>
        <p:nvSpPr>
          <p:cNvPr id="6" name="Espace réservé du contenu 5"/>
          <p:cNvSpPr>
            <a:spLocks noGrp="1"/>
          </p:cNvSpPr>
          <p:nvPr>
            <p:ph sz="quarter" idx="1"/>
          </p:nvPr>
        </p:nvSpPr>
        <p:spPr/>
        <p:txBody>
          <a:bodyPr>
            <a:normAutofit/>
          </a:bodyPr>
          <a:lstStyle/>
          <a:p>
            <a:r>
              <a:rPr lang="fr-FR" dirty="0" smtClean="0"/>
              <a:t>Les éléments et les attributs sont insensibles à la casse.</a:t>
            </a:r>
          </a:p>
          <a:p>
            <a:pPr>
              <a:buNone/>
            </a:pPr>
            <a:r>
              <a:rPr lang="fr-FR" dirty="0" smtClean="0"/>
              <a:t> Par exemple, &lt;body&gt; et &lt;BODY&gt; sont acceptés. </a:t>
            </a:r>
          </a:p>
          <a:p>
            <a:r>
              <a:rPr lang="fr-FR" dirty="0" smtClean="0"/>
              <a:t>Les éléments non vides doivent avoir une balise d’ouverture et une balise de fermeture. </a:t>
            </a:r>
          </a:p>
          <a:p>
            <a:r>
              <a:rPr lang="fr-FR" dirty="0" smtClean="0"/>
              <a:t>Les éléments ne doivent pas se chevaucher et donc obéir au principe premier ouvert, dernier fermé.</a:t>
            </a:r>
          </a:p>
          <a:p>
            <a:r>
              <a:rPr lang="fr-FR" dirty="0" smtClean="0"/>
              <a:t>Tous les attributs doivent avoir une valeur incluse entre guillemets (").</a:t>
            </a:r>
          </a:p>
          <a:p>
            <a:r>
              <a:rPr lang="fr-FR" dirty="0" smtClean="0"/>
              <a:t> Les différents attributs du même élément doivent être séparés par au moins un espace</a:t>
            </a:r>
            <a:endParaRPr lang="fr-F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Document bien formé</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86</a:t>
            </a:fld>
            <a:endParaRPr lang="fr-FR" dirty="0"/>
          </a:p>
        </p:txBody>
      </p:sp>
      <p:sp>
        <p:nvSpPr>
          <p:cNvPr id="6" name="Espace réservé du contenu 5"/>
          <p:cNvSpPr>
            <a:spLocks noGrp="1"/>
          </p:cNvSpPr>
          <p:nvPr>
            <p:ph sz="quarter" idx="1"/>
          </p:nvPr>
        </p:nvSpPr>
        <p:spPr/>
        <p:txBody>
          <a:bodyPr/>
          <a:lstStyle/>
          <a:p>
            <a:r>
              <a:rPr lang="fr-FR" dirty="0" smtClean="0"/>
              <a:t>Une valeur doit être donnée à tous les attributs utilisés, y compris à ceux dont la valeur est unique. </a:t>
            </a:r>
          </a:p>
          <a:p>
            <a:pPr>
              <a:buNone/>
            </a:pPr>
            <a:r>
              <a:rPr lang="fr-FR" i="1" dirty="0" smtClean="0"/>
              <a:t>Par exemple, plutôt que d’écrire :</a:t>
            </a:r>
          </a:p>
          <a:p>
            <a:pPr>
              <a:buNone/>
            </a:pPr>
            <a:r>
              <a:rPr lang="en-US" i="1" dirty="0" smtClean="0"/>
              <a:t>	&lt;input type= "checkbox" checked disabled /&gt;</a:t>
            </a:r>
          </a:p>
          <a:p>
            <a:pPr>
              <a:buNone/>
            </a:pPr>
            <a:r>
              <a:rPr lang="fr-FR" i="1" dirty="0" smtClean="0"/>
              <a:t>on préférera le code suivant :</a:t>
            </a:r>
          </a:p>
          <a:p>
            <a:pPr>
              <a:buNone/>
            </a:pPr>
            <a:r>
              <a:rPr lang="en-US" i="1" dirty="0" smtClean="0"/>
              <a:t>	&lt;input type= "checkbox" checked="checked" disabled="disabled" /&gt;</a:t>
            </a:r>
          </a:p>
          <a:p>
            <a:r>
              <a:rPr lang="en-US" i="1" dirty="0" smtClean="0"/>
              <a:t>NOTE: on </a:t>
            </a:r>
            <a:r>
              <a:rPr lang="en-US" i="1" dirty="0" err="1" smtClean="0"/>
              <a:t>peut</a:t>
            </a:r>
            <a:r>
              <a:rPr lang="en-US" i="1" dirty="0" smtClean="0"/>
              <a:t>  </a:t>
            </a:r>
            <a:r>
              <a:rPr lang="en-US" i="1" dirty="0" err="1" smtClean="0"/>
              <a:t>utiliser</a:t>
            </a:r>
            <a:r>
              <a:rPr lang="en-US" i="1" dirty="0" smtClean="0"/>
              <a:t> des </a:t>
            </a:r>
            <a:r>
              <a:rPr lang="en-US" i="1" dirty="0" err="1" smtClean="0"/>
              <a:t>logiciels</a:t>
            </a:r>
            <a:r>
              <a:rPr lang="en-US" i="1" dirty="0" smtClean="0"/>
              <a:t> qui </a:t>
            </a:r>
            <a:r>
              <a:rPr lang="en-US" i="1" dirty="0" err="1" smtClean="0"/>
              <a:t>permettent</a:t>
            </a:r>
            <a:r>
              <a:rPr lang="en-US" i="1" dirty="0" smtClean="0"/>
              <a:t> la validation des pages html </a:t>
            </a:r>
            <a:r>
              <a:rPr lang="en-US" i="1" dirty="0" err="1" smtClean="0"/>
              <a:t>selon</a:t>
            </a:r>
            <a:r>
              <a:rPr lang="en-US" i="1" smtClean="0"/>
              <a:t> le </a:t>
            </a:r>
            <a:r>
              <a:rPr lang="en-US" i="1" dirty="0" smtClean="0"/>
              <a:t>standard w3c</a:t>
            </a:r>
            <a:endParaRPr lang="fr-FR" i="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Structurer sa page HTML</a:t>
            </a:r>
            <a:endParaRPr lang="fr-FR" dirty="0"/>
          </a:p>
        </p:txBody>
      </p:sp>
      <p:sp>
        <p:nvSpPr>
          <p:cNvPr id="4" name="Espace réservé de la date 3"/>
          <p:cNvSpPr>
            <a:spLocks noGrp="1"/>
          </p:cNvSpPr>
          <p:nvPr>
            <p:ph type="dt" sz="half" idx="10"/>
          </p:nvPr>
        </p:nvSpPr>
        <p:spPr/>
        <p:txBody>
          <a:bodyPr/>
          <a:lstStyle/>
          <a:p>
            <a:fld id="{0CB172F5-503F-42F9-9D52-63AF84B8854F}" type="datetime1">
              <a:rPr lang="fr-FR" smtClean="0"/>
              <a:pPr/>
              <a:t>14/10/2019</a:t>
            </a:fld>
            <a:endParaRPr lang="fr-FR" dirty="0"/>
          </a:p>
        </p:txBody>
      </p:sp>
      <p:sp>
        <p:nvSpPr>
          <p:cNvPr id="6" name="Espace réservé du numéro de diapositive 5"/>
          <p:cNvSpPr>
            <a:spLocks noGrp="1"/>
          </p:cNvSpPr>
          <p:nvPr>
            <p:ph type="sldNum" sz="quarter" idx="12"/>
          </p:nvPr>
        </p:nvSpPr>
        <p:spPr/>
        <p:txBody>
          <a:bodyPr/>
          <a:lstStyle/>
          <a:p>
            <a:fld id="{B48EB106-8EEA-4FAC-ADA9-6A8872C70CB1}" type="slidenum">
              <a:rPr lang="fr-FR" smtClean="0"/>
              <a:pPr/>
              <a:t>87</a:t>
            </a:fld>
            <a:endParaRPr lang="fr-FR" dirty="0"/>
          </a:p>
        </p:txBody>
      </p:sp>
      <p:sp>
        <p:nvSpPr>
          <p:cNvPr id="7" name="Espace réservé du texte 6"/>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88</a:t>
            </a:fld>
            <a:endParaRPr lang="fr-FR" dirty="0"/>
          </a:p>
        </p:txBody>
      </p:sp>
      <p:sp>
        <p:nvSpPr>
          <p:cNvPr id="6" name="Espace réservé du contenu 5"/>
          <p:cNvSpPr>
            <a:spLocks noGrp="1"/>
          </p:cNvSpPr>
          <p:nvPr>
            <p:ph sz="quarter" idx="1"/>
          </p:nvPr>
        </p:nvSpPr>
        <p:spPr/>
        <p:txBody>
          <a:bodyPr/>
          <a:lstStyle/>
          <a:p>
            <a:r>
              <a:rPr lang="fr-FR" dirty="0" smtClean="0"/>
              <a:t>une page web est constituée d'un </a:t>
            </a:r>
          </a:p>
          <a:p>
            <a:pPr lvl="1">
              <a:buFont typeface="Wingdings 2" pitchFamily="18" charset="2"/>
              <a:buChar char=""/>
            </a:pPr>
            <a:r>
              <a:rPr lang="fr-FR" dirty="0" smtClean="0"/>
              <a:t>en-tête (tout en haut), </a:t>
            </a:r>
          </a:p>
          <a:p>
            <a:pPr lvl="1">
              <a:buFont typeface="Wingdings 2" pitchFamily="18" charset="2"/>
              <a:buChar char=""/>
            </a:pPr>
            <a:r>
              <a:rPr lang="fr-FR" dirty="0" smtClean="0"/>
              <a:t>de menus de navigation (en haut ou sur les côtés), </a:t>
            </a:r>
          </a:p>
          <a:p>
            <a:pPr lvl="1">
              <a:buFont typeface="Wingdings 2" pitchFamily="18" charset="2"/>
              <a:buChar char=""/>
            </a:pPr>
            <a:r>
              <a:rPr lang="fr-FR" dirty="0" smtClean="0"/>
              <a:t>de différentes sections au centre… </a:t>
            </a:r>
          </a:p>
          <a:p>
            <a:pPr lvl="1">
              <a:buFont typeface="Wingdings 2" pitchFamily="18" charset="2"/>
              <a:buChar char=""/>
            </a:pPr>
            <a:r>
              <a:rPr lang="fr-FR" dirty="0" smtClean="0"/>
              <a:t>d'un pied de page (tout en bas).</a:t>
            </a:r>
          </a:p>
          <a:p>
            <a:pPr>
              <a:buFont typeface="Arial" pitchFamily="34" charset="0"/>
              <a:buChar char="•"/>
            </a:pPr>
            <a:r>
              <a:rPr lang="fr-FR" dirty="0" smtClean="0"/>
              <a:t>Utiliser de nouvelles balises de HTML5</a:t>
            </a:r>
            <a:endParaRPr lang="fr-F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89</a:t>
            </a:fld>
            <a:endParaRPr lang="fr-FR" dirty="0"/>
          </a:p>
        </p:txBody>
      </p:sp>
      <p:sp>
        <p:nvSpPr>
          <p:cNvPr id="6" name="Espace réservé du contenu 5"/>
          <p:cNvSpPr>
            <a:spLocks noGrp="1"/>
          </p:cNvSpPr>
          <p:nvPr>
            <p:ph sz="quarter" idx="1"/>
          </p:nvPr>
        </p:nvSpPr>
        <p:spPr/>
        <p:txBody>
          <a:bodyPr>
            <a:normAutofit fontScale="92500"/>
          </a:bodyPr>
          <a:lstStyle/>
          <a:p>
            <a:r>
              <a:rPr lang="fr-FR" b="1" u="sng" dirty="0" smtClean="0"/>
              <a:t>L’entête:</a:t>
            </a:r>
          </a:p>
          <a:p>
            <a:pPr lvl="1"/>
            <a:r>
              <a:rPr lang="fr-FR" dirty="0" smtClean="0"/>
              <a:t>&lt;header&gt; </a:t>
            </a:r>
            <a:r>
              <a:rPr lang="fr-FR" i="1" dirty="0" smtClean="0"/>
              <a:t>&lt;!-- Placez ici le contenu de l'en-tête de votre page --&gt;</a:t>
            </a:r>
            <a:r>
              <a:rPr lang="fr-FR" dirty="0" smtClean="0"/>
              <a:t> &lt;/header</a:t>
            </a:r>
            <a:r>
              <a:rPr lang="fr-FR" b="1" dirty="0" smtClean="0"/>
              <a:t>&gt;</a:t>
            </a:r>
          </a:p>
          <a:p>
            <a:r>
              <a:rPr lang="fr-FR" dirty="0" smtClean="0"/>
              <a:t> </a:t>
            </a:r>
            <a:r>
              <a:rPr lang="fr-FR" b="1" dirty="0" smtClean="0"/>
              <a:t>le pied de page</a:t>
            </a:r>
          </a:p>
          <a:p>
            <a:pPr lvl="1"/>
            <a:r>
              <a:rPr lang="fr-FR" dirty="0" smtClean="0"/>
              <a:t>&lt;</a:t>
            </a:r>
            <a:r>
              <a:rPr lang="fr-FR" dirty="0" err="1" smtClean="0"/>
              <a:t>footer</a:t>
            </a:r>
            <a:r>
              <a:rPr lang="fr-FR" dirty="0" smtClean="0"/>
              <a:t>&gt; </a:t>
            </a:r>
            <a:r>
              <a:rPr lang="fr-FR" i="1" dirty="0" smtClean="0"/>
              <a:t>&lt;!-- Placez ici le contenu du pied de page --&gt;</a:t>
            </a:r>
            <a:r>
              <a:rPr lang="fr-FR" dirty="0" smtClean="0"/>
              <a:t> &lt;/</a:t>
            </a:r>
            <a:r>
              <a:rPr lang="fr-FR" dirty="0" err="1" smtClean="0"/>
              <a:t>footer</a:t>
            </a:r>
            <a:r>
              <a:rPr lang="fr-FR" dirty="0" smtClean="0"/>
              <a:t>&gt;</a:t>
            </a:r>
          </a:p>
          <a:p>
            <a:r>
              <a:rPr lang="fr-FR" b="1" dirty="0" smtClean="0"/>
              <a:t> principaux liens de navigation</a:t>
            </a:r>
          </a:p>
          <a:p>
            <a:pPr lvl="1"/>
            <a:r>
              <a:rPr lang="fr-FR" dirty="0" smtClean="0"/>
              <a:t>La balise </a:t>
            </a:r>
            <a:r>
              <a:rPr lang="fr-FR" b="1" dirty="0" smtClean="0"/>
              <a:t>&lt;</a:t>
            </a:r>
            <a:r>
              <a:rPr lang="fr-FR" b="1" dirty="0" err="1" smtClean="0"/>
              <a:t>nav</a:t>
            </a:r>
            <a:r>
              <a:rPr lang="fr-FR" b="1" dirty="0" smtClean="0"/>
              <a:t>&gt;</a:t>
            </a:r>
            <a:r>
              <a:rPr lang="fr-FR" dirty="0" smtClean="0"/>
              <a:t> doit regrouper tous les principaux liens de navigation du site. Vous y placerez par exemple le menu principal de votre site.</a:t>
            </a:r>
            <a:br>
              <a:rPr lang="fr-FR" dirty="0" smtClean="0"/>
            </a:br>
            <a:r>
              <a:rPr lang="fr-FR" dirty="0" smtClean="0"/>
              <a:t>Généralement, le menu est réalisé sous forme de liste à puces à l'intérieur de la balise </a:t>
            </a:r>
            <a:r>
              <a:rPr lang="fr-FR" b="1" dirty="0" smtClean="0"/>
              <a:t>&lt;</a:t>
            </a:r>
            <a:r>
              <a:rPr lang="fr-FR" b="1" dirty="0" err="1" smtClean="0"/>
              <a:t>nav</a:t>
            </a:r>
            <a:r>
              <a:rPr lang="fr-FR" b="1" dirty="0" smtClean="0"/>
              <a:t>&gt;</a:t>
            </a:r>
            <a:r>
              <a:rPr lang="fr-FR" dirty="0" smtClean="0"/>
              <a:t> :</a:t>
            </a:r>
            <a:br>
              <a:rPr lang="fr-FR" dirty="0" smtClean="0"/>
            </a:br>
            <a:endParaRPr lang="fr-FR" dirty="0" smtClean="0"/>
          </a:p>
          <a:p>
            <a:pPr lvl="1"/>
            <a:endParaRPr lang="fr-FR" b="1" dirty="0" smtClean="0"/>
          </a:p>
          <a:p>
            <a:pPr lvl="1">
              <a:buNone/>
            </a:pPr>
            <a:endParaRPr lang="fr-FR" b="1" dirty="0" smtClean="0"/>
          </a:p>
          <a:p>
            <a:pPr lvl="1">
              <a:buNone/>
            </a:pP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Introduction au langage HTML5</a:t>
            </a:r>
            <a:endParaRPr lang="fr-FR" dirty="0"/>
          </a:p>
        </p:txBody>
      </p:sp>
      <p:sp>
        <p:nvSpPr>
          <p:cNvPr id="4" name="Espace réservé de la date 3"/>
          <p:cNvSpPr>
            <a:spLocks noGrp="1"/>
          </p:cNvSpPr>
          <p:nvPr>
            <p:ph type="dt" sz="half" idx="10"/>
          </p:nvPr>
        </p:nvSpPr>
        <p:spPr/>
        <p:txBody>
          <a:bodyPr/>
          <a:lstStyle/>
          <a:p>
            <a:fld id="{647B9D25-2A80-4DA7-B532-10998ECD9501}"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a:t>
            </a:fld>
            <a:endParaRPr lang="fr-FR" dirty="0"/>
          </a:p>
        </p:txBody>
      </p:sp>
      <p:sp>
        <p:nvSpPr>
          <p:cNvPr id="6" name="Espace réservé du texte 5"/>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90</a:t>
            </a:fld>
            <a:endParaRPr lang="fr-FR" dirty="0"/>
          </a:p>
        </p:txBody>
      </p:sp>
      <p:sp>
        <p:nvSpPr>
          <p:cNvPr id="6" name="Espace réservé du contenu 5"/>
          <p:cNvSpPr>
            <a:spLocks noGrp="1"/>
          </p:cNvSpPr>
          <p:nvPr>
            <p:ph sz="quarter" idx="1"/>
          </p:nvPr>
        </p:nvSpPr>
        <p:spPr/>
        <p:txBody>
          <a:bodyPr/>
          <a:lstStyle/>
          <a:p>
            <a:r>
              <a:rPr lang="fr-FR" b="1" dirty="0" smtClean="0"/>
              <a:t>&lt;</a:t>
            </a:r>
            <a:r>
              <a:rPr lang="fr-FR" b="1" dirty="0" err="1" smtClean="0"/>
              <a:t>nav</a:t>
            </a:r>
            <a:r>
              <a:rPr lang="fr-FR" b="1" dirty="0" smtClean="0"/>
              <a:t>&gt;</a:t>
            </a:r>
            <a:r>
              <a:rPr lang="fr-FR" dirty="0" smtClean="0"/>
              <a:t> </a:t>
            </a:r>
          </a:p>
          <a:p>
            <a:pPr lvl="1"/>
            <a:r>
              <a:rPr lang="fr-FR" b="1" dirty="0" smtClean="0"/>
              <a:t>&lt;</a:t>
            </a:r>
            <a:r>
              <a:rPr lang="fr-FR" b="1" dirty="0" err="1" smtClean="0"/>
              <a:t>ul</a:t>
            </a:r>
            <a:r>
              <a:rPr lang="fr-FR" b="1" dirty="0" smtClean="0"/>
              <a:t>&gt;</a:t>
            </a:r>
          </a:p>
          <a:p>
            <a:pPr lvl="2"/>
            <a:r>
              <a:rPr lang="fr-FR" dirty="0" smtClean="0"/>
              <a:t> </a:t>
            </a:r>
            <a:r>
              <a:rPr lang="fr-FR" b="1" dirty="0" smtClean="0"/>
              <a:t>&lt;li&gt;&lt;a</a:t>
            </a:r>
            <a:r>
              <a:rPr lang="fr-FR" dirty="0" smtClean="0"/>
              <a:t> </a:t>
            </a:r>
            <a:r>
              <a:rPr lang="fr-FR" dirty="0" err="1" smtClean="0"/>
              <a:t>href</a:t>
            </a:r>
            <a:r>
              <a:rPr lang="fr-FR" dirty="0" smtClean="0"/>
              <a:t>="index.html"</a:t>
            </a:r>
            <a:r>
              <a:rPr lang="fr-FR" b="1" dirty="0" smtClean="0"/>
              <a:t>&gt;</a:t>
            </a:r>
            <a:r>
              <a:rPr lang="fr-FR" dirty="0" smtClean="0"/>
              <a:t>Accueil</a:t>
            </a:r>
            <a:r>
              <a:rPr lang="fr-FR" b="1" dirty="0" smtClean="0"/>
              <a:t>&lt;/a&gt;&lt;/li&gt;</a:t>
            </a:r>
          </a:p>
          <a:p>
            <a:pPr lvl="2"/>
            <a:r>
              <a:rPr lang="fr-FR" dirty="0" smtClean="0"/>
              <a:t> </a:t>
            </a:r>
            <a:r>
              <a:rPr lang="fr-FR" b="1" dirty="0" smtClean="0"/>
              <a:t>&lt;li&gt;&lt;a</a:t>
            </a:r>
            <a:r>
              <a:rPr lang="fr-FR" dirty="0" smtClean="0"/>
              <a:t> </a:t>
            </a:r>
            <a:r>
              <a:rPr lang="fr-FR" dirty="0" err="1" smtClean="0"/>
              <a:t>href</a:t>
            </a:r>
            <a:r>
              <a:rPr lang="fr-FR" dirty="0" smtClean="0"/>
              <a:t>="forum.html"</a:t>
            </a:r>
            <a:r>
              <a:rPr lang="fr-FR" b="1" dirty="0" smtClean="0"/>
              <a:t>&gt;</a:t>
            </a:r>
            <a:r>
              <a:rPr lang="fr-FR" dirty="0" smtClean="0"/>
              <a:t>Forum</a:t>
            </a:r>
            <a:r>
              <a:rPr lang="fr-FR" b="1" dirty="0" smtClean="0"/>
              <a:t>&lt;/a&gt;&lt;/li&gt;</a:t>
            </a:r>
            <a:r>
              <a:rPr lang="fr-FR" dirty="0" smtClean="0"/>
              <a:t> </a:t>
            </a:r>
          </a:p>
          <a:p>
            <a:pPr lvl="2"/>
            <a:r>
              <a:rPr lang="fr-FR" b="1" dirty="0" smtClean="0"/>
              <a:t>&lt;li&gt;&lt;a</a:t>
            </a:r>
            <a:r>
              <a:rPr lang="fr-FR" dirty="0" smtClean="0"/>
              <a:t> </a:t>
            </a:r>
            <a:r>
              <a:rPr lang="fr-FR" dirty="0" err="1" smtClean="0"/>
              <a:t>href</a:t>
            </a:r>
            <a:r>
              <a:rPr lang="fr-FR" dirty="0" smtClean="0"/>
              <a:t>="contact.html"</a:t>
            </a:r>
            <a:r>
              <a:rPr lang="fr-FR" b="1" dirty="0" smtClean="0"/>
              <a:t>&gt;</a:t>
            </a:r>
            <a:r>
              <a:rPr lang="fr-FR" dirty="0" smtClean="0"/>
              <a:t>Contact</a:t>
            </a:r>
            <a:r>
              <a:rPr lang="fr-FR" b="1" dirty="0" smtClean="0"/>
              <a:t>&lt;/a&gt;&lt;/li&gt;</a:t>
            </a:r>
          </a:p>
          <a:p>
            <a:pPr lvl="1"/>
            <a:r>
              <a:rPr lang="fr-FR" dirty="0" smtClean="0"/>
              <a:t> </a:t>
            </a:r>
            <a:r>
              <a:rPr lang="fr-FR" b="1" dirty="0" smtClean="0"/>
              <a:t>&lt;/</a:t>
            </a:r>
            <a:r>
              <a:rPr lang="fr-FR" b="1" dirty="0" err="1" smtClean="0"/>
              <a:t>ul</a:t>
            </a:r>
            <a:r>
              <a:rPr lang="fr-FR" b="1" dirty="0" smtClean="0"/>
              <a:t>&gt;</a:t>
            </a:r>
          </a:p>
          <a:p>
            <a:r>
              <a:rPr lang="fr-FR" dirty="0" smtClean="0"/>
              <a:t> </a:t>
            </a:r>
            <a:r>
              <a:rPr lang="fr-FR" b="1" dirty="0" smtClean="0"/>
              <a:t>&lt;/</a:t>
            </a:r>
            <a:r>
              <a:rPr lang="fr-FR" b="1" dirty="0" err="1" smtClean="0"/>
              <a:t>nav</a:t>
            </a:r>
            <a:r>
              <a:rPr lang="fr-FR" b="1" dirty="0" smtClean="0"/>
              <a:t>&gt;</a:t>
            </a:r>
            <a:endParaRPr lang="fr-FR"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 une section de page</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91</a:t>
            </a:fld>
            <a:endParaRPr lang="fr-FR" dirty="0"/>
          </a:p>
        </p:txBody>
      </p:sp>
      <p:sp>
        <p:nvSpPr>
          <p:cNvPr id="6" name="Espace réservé du contenu 5"/>
          <p:cNvSpPr>
            <a:spLocks noGrp="1"/>
          </p:cNvSpPr>
          <p:nvPr>
            <p:ph sz="quarter" idx="1"/>
          </p:nvPr>
        </p:nvSpPr>
        <p:spPr/>
        <p:txBody>
          <a:bodyPr/>
          <a:lstStyle/>
          <a:p>
            <a:r>
              <a:rPr lang="fr-FR" dirty="0" smtClean="0"/>
              <a:t>La balise </a:t>
            </a:r>
            <a:r>
              <a:rPr lang="fr-FR" b="1" dirty="0" smtClean="0"/>
              <a:t>&lt;section&gt;</a:t>
            </a:r>
            <a:r>
              <a:rPr lang="fr-FR" dirty="0" smtClean="0"/>
              <a:t> sert à regrouper des contenus en fonction de leur thématique. Elle englobe généralement une portion du contenu au centre de la page.</a:t>
            </a:r>
          </a:p>
          <a:p>
            <a:r>
              <a:rPr lang="fr-FR" dirty="0" smtClean="0"/>
              <a:t>Exemple </a:t>
            </a:r>
          </a:p>
          <a:p>
            <a:r>
              <a:rPr lang="fr-FR" b="1" dirty="0" smtClean="0"/>
              <a:t>&lt;section&gt;</a:t>
            </a:r>
          </a:p>
          <a:p>
            <a:r>
              <a:rPr lang="fr-FR" dirty="0" smtClean="0"/>
              <a:t> </a:t>
            </a:r>
            <a:r>
              <a:rPr lang="fr-FR" b="1" dirty="0" smtClean="0"/>
              <a:t>&lt;h1&gt;</a:t>
            </a:r>
            <a:r>
              <a:rPr lang="fr-FR" dirty="0" smtClean="0"/>
              <a:t>Ma section de page</a:t>
            </a:r>
            <a:r>
              <a:rPr lang="fr-FR" b="1" dirty="0" smtClean="0"/>
              <a:t>&lt;/h1&gt;</a:t>
            </a:r>
            <a:r>
              <a:rPr lang="fr-FR" dirty="0" smtClean="0"/>
              <a:t> </a:t>
            </a:r>
          </a:p>
          <a:p>
            <a:r>
              <a:rPr lang="fr-FR" b="1" dirty="0" smtClean="0"/>
              <a:t>&lt;p&gt;</a:t>
            </a:r>
            <a:r>
              <a:rPr lang="fr-FR" dirty="0" smtClean="0"/>
              <a:t>Bla </a:t>
            </a:r>
            <a:r>
              <a:rPr lang="fr-FR" dirty="0" err="1" smtClean="0"/>
              <a:t>bla</a:t>
            </a:r>
            <a:r>
              <a:rPr lang="fr-FR" dirty="0" smtClean="0"/>
              <a:t> </a:t>
            </a:r>
            <a:r>
              <a:rPr lang="fr-FR" dirty="0" err="1" smtClean="0"/>
              <a:t>bla</a:t>
            </a:r>
            <a:r>
              <a:rPr lang="fr-FR" dirty="0" smtClean="0"/>
              <a:t> </a:t>
            </a:r>
            <a:r>
              <a:rPr lang="fr-FR" dirty="0" err="1" smtClean="0"/>
              <a:t>bla</a:t>
            </a:r>
            <a:r>
              <a:rPr lang="fr-FR" b="1" dirty="0" smtClean="0"/>
              <a:t>&lt;/p&gt;</a:t>
            </a:r>
          </a:p>
          <a:p>
            <a:r>
              <a:rPr lang="fr-FR" dirty="0" smtClean="0"/>
              <a:t> </a:t>
            </a:r>
            <a:r>
              <a:rPr lang="fr-FR" b="1" dirty="0" smtClean="0"/>
              <a:t>&lt;/section&gt;</a:t>
            </a:r>
            <a:endParaRPr lang="fr-F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balise </a:t>
            </a:r>
            <a:r>
              <a:rPr lang="fr-FR" b="1" dirty="0" smtClean="0"/>
              <a:t>&lt;</a:t>
            </a:r>
            <a:r>
              <a:rPr lang="fr-FR" b="1" dirty="0" err="1" smtClean="0"/>
              <a:t>aside</a:t>
            </a:r>
            <a:r>
              <a:rPr lang="fr-FR" b="1" dirty="0" smtClean="0"/>
              <a:t>&gt;</a:t>
            </a:r>
            <a:r>
              <a:rPr lang="fr-FR" dirty="0" smtClean="0"/>
              <a:t>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92</a:t>
            </a:fld>
            <a:endParaRPr lang="fr-FR" dirty="0"/>
          </a:p>
        </p:txBody>
      </p:sp>
      <p:sp>
        <p:nvSpPr>
          <p:cNvPr id="6" name="Espace réservé du contenu 5"/>
          <p:cNvSpPr>
            <a:spLocks noGrp="1"/>
          </p:cNvSpPr>
          <p:nvPr>
            <p:ph sz="quarter" idx="1"/>
          </p:nvPr>
        </p:nvSpPr>
        <p:spPr/>
        <p:txBody>
          <a:bodyPr/>
          <a:lstStyle/>
          <a:p>
            <a:r>
              <a:rPr lang="fr-FR" dirty="0" smtClean="0"/>
              <a:t>La balise </a:t>
            </a:r>
            <a:r>
              <a:rPr lang="fr-FR" b="1" dirty="0" smtClean="0"/>
              <a:t>&lt;</a:t>
            </a:r>
            <a:r>
              <a:rPr lang="fr-FR" b="1" dirty="0" err="1" smtClean="0"/>
              <a:t>aside</a:t>
            </a:r>
            <a:r>
              <a:rPr lang="fr-FR" b="1" dirty="0" smtClean="0"/>
              <a:t>&gt;</a:t>
            </a:r>
            <a:r>
              <a:rPr lang="fr-FR" dirty="0" smtClean="0"/>
              <a:t> est conçue pour contenir des informations complémentaires au document que l'on visualise. Ces informations sont généralement placées sur le côté.</a:t>
            </a:r>
          </a:p>
          <a:p>
            <a:r>
              <a:rPr lang="fr-FR" b="1" dirty="0" smtClean="0"/>
              <a:t>Syntaxe :</a:t>
            </a:r>
          </a:p>
          <a:p>
            <a:pPr>
              <a:buNone/>
            </a:pPr>
            <a:r>
              <a:rPr lang="fr-FR" dirty="0" smtClean="0"/>
              <a:t>&lt;</a:t>
            </a:r>
            <a:r>
              <a:rPr lang="fr-FR" dirty="0" err="1" smtClean="0"/>
              <a:t>aside</a:t>
            </a:r>
            <a:r>
              <a:rPr lang="fr-FR" dirty="0" smtClean="0"/>
              <a:t>&gt;</a:t>
            </a:r>
          </a:p>
          <a:p>
            <a:pPr>
              <a:buNone/>
            </a:pPr>
            <a:r>
              <a:rPr lang="fr-FR" dirty="0" smtClean="0"/>
              <a:t> </a:t>
            </a:r>
            <a:r>
              <a:rPr lang="fr-FR" i="1" dirty="0" smtClean="0"/>
              <a:t>&lt;!-- Placez ici des informations complémentaires --&gt;</a:t>
            </a:r>
          </a:p>
          <a:p>
            <a:pPr>
              <a:buNone/>
            </a:pPr>
            <a:r>
              <a:rPr lang="fr-FR" dirty="0" smtClean="0"/>
              <a:t> &lt;/</a:t>
            </a:r>
            <a:r>
              <a:rPr lang="fr-FR" dirty="0" err="1" smtClean="0"/>
              <a:t>aside</a:t>
            </a:r>
            <a:r>
              <a:rPr lang="fr-FR" b="1" dirty="0" smtClean="0"/>
              <a:t>&gt;</a:t>
            </a:r>
            <a:endParaRPr lang="fr-FR"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&lt;article&gt; : un article indépendant</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93</a:t>
            </a:fld>
            <a:endParaRPr lang="fr-FR" dirty="0"/>
          </a:p>
        </p:txBody>
      </p:sp>
      <p:sp>
        <p:nvSpPr>
          <p:cNvPr id="6" name="Espace réservé du contenu 5"/>
          <p:cNvSpPr>
            <a:spLocks noGrp="1"/>
          </p:cNvSpPr>
          <p:nvPr>
            <p:ph sz="quarter" idx="1"/>
          </p:nvPr>
        </p:nvSpPr>
        <p:spPr/>
        <p:txBody>
          <a:bodyPr>
            <a:normAutofit fontScale="92500" lnSpcReduction="20000"/>
          </a:bodyPr>
          <a:lstStyle/>
          <a:p>
            <a:r>
              <a:rPr lang="fr-FR" dirty="0" smtClean="0"/>
              <a:t>La balise </a:t>
            </a:r>
            <a:r>
              <a:rPr lang="fr-FR" b="1" dirty="0" smtClean="0"/>
              <a:t>&lt;article&gt;</a:t>
            </a:r>
            <a:r>
              <a:rPr lang="fr-FR" dirty="0" smtClean="0"/>
              <a:t> sert à englober une portion généralement autonome de la page. </a:t>
            </a:r>
          </a:p>
          <a:p>
            <a:r>
              <a:rPr lang="fr-FR" dirty="0" smtClean="0"/>
              <a:t>C'est une partie de la page qui pourrait ainsi être reprise sur un autre site.</a:t>
            </a:r>
          </a:p>
          <a:p>
            <a:r>
              <a:rPr lang="fr-FR" dirty="0" smtClean="0"/>
              <a:t> C'est le cas par exemple des actualités (articles de journaux ou de blogs).</a:t>
            </a:r>
          </a:p>
          <a:p>
            <a:r>
              <a:rPr lang="fr-FR" b="1" dirty="0" smtClean="0"/>
              <a:t>Syntaxe</a:t>
            </a:r>
          </a:p>
          <a:p>
            <a:pPr>
              <a:buNone/>
            </a:pPr>
            <a:r>
              <a:rPr lang="it-IT" dirty="0" smtClean="0"/>
              <a:t>&lt;article&gt;</a:t>
            </a:r>
          </a:p>
          <a:p>
            <a:pPr>
              <a:buNone/>
            </a:pPr>
            <a:r>
              <a:rPr lang="it-IT" dirty="0" smtClean="0"/>
              <a:t> &lt;h1&gt;Mon article&lt;/h1&gt;</a:t>
            </a:r>
          </a:p>
          <a:p>
            <a:pPr>
              <a:buNone/>
            </a:pPr>
            <a:r>
              <a:rPr lang="it-IT" dirty="0" smtClean="0"/>
              <a:t> &lt;p&gt;Bla bla bla bla&lt;/p&gt; </a:t>
            </a:r>
          </a:p>
          <a:p>
            <a:pPr>
              <a:buNone/>
            </a:pPr>
            <a:r>
              <a:rPr lang="it-IT" dirty="0" smtClean="0"/>
              <a:t>&lt;/article</a:t>
            </a:r>
            <a:r>
              <a:rPr lang="it-IT" b="1" dirty="0" smtClean="0"/>
              <a:t>&gt;</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94</a:t>
            </a:fld>
            <a:endParaRPr lang="fr-FR" dirty="0"/>
          </a:p>
        </p:txBody>
      </p:sp>
      <p:sp>
        <p:nvSpPr>
          <p:cNvPr id="6" name="Espace réservé du contenu 5"/>
          <p:cNvSpPr>
            <a:spLocks noGrp="1"/>
          </p:cNvSpPr>
          <p:nvPr>
            <p:ph sz="quarter" idx="1"/>
          </p:nvPr>
        </p:nvSpPr>
        <p:spPr/>
        <p:txBody>
          <a:bodyPr/>
          <a:lstStyle/>
          <a:p>
            <a:endParaRPr lang="fr-FR"/>
          </a:p>
        </p:txBody>
      </p:sp>
      <p:pic>
        <p:nvPicPr>
          <p:cNvPr id="1026" name="Picture 2"/>
          <p:cNvPicPr>
            <a:picLocks noChangeAspect="1" noChangeArrowheads="1"/>
          </p:cNvPicPr>
          <p:nvPr/>
        </p:nvPicPr>
        <p:blipFill>
          <a:blip r:embed="rId2" cstate="print"/>
          <a:srcRect/>
          <a:stretch>
            <a:fillRect/>
          </a:stretch>
        </p:blipFill>
        <p:spPr bwMode="auto">
          <a:xfrm>
            <a:off x="1043608" y="1556792"/>
            <a:ext cx="7632848" cy="4541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95</a:t>
            </a:fld>
            <a:endParaRPr lang="fr-FR" dirty="0"/>
          </a:p>
        </p:txBody>
      </p:sp>
      <p:sp>
        <p:nvSpPr>
          <p:cNvPr id="6" name="Espace réservé du contenu 5"/>
          <p:cNvSpPr>
            <a:spLocks noGrp="1"/>
          </p:cNvSpPr>
          <p:nvPr>
            <p:ph sz="quarter" idx="1"/>
          </p:nvPr>
        </p:nvSpPr>
        <p:spPr/>
        <p:txBody>
          <a:bodyPr/>
          <a:lstStyle/>
          <a:p>
            <a:r>
              <a:rPr lang="fr-FR" dirty="0" smtClean="0"/>
              <a:t>Essayer de diviser une pages web en partie en utilisant ces nouvelles balises de html5.</a:t>
            </a:r>
          </a:p>
          <a:p>
            <a:r>
              <a:rPr lang="fr-FR" dirty="0" smtClean="0"/>
              <a:t>Donner vos remarques</a:t>
            </a:r>
            <a:endParaRPr lang="fr-F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96</a:t>
            </a:fld>
            <a:endParaRPr lang="fr-FR" dirty="0"/>
          </a:p>
        </p:txBody>
      </p:sp>
      <p:sp>
        <p:nvSpPr>
          <p:cNvPr id="6" name="Espace réservé du contenu 5"/>
          <p:cNvSpPr>
            <a:spLocks noGrp="1"/>
          </p:cNvSpPr>
          <p:nvPr>
            <p:ph sz="quarter" idx="1"/>
          </p:nvPr>
        </p:nvSpPr>
        <p:spPr/>
        <p:txBody>
          <a:bodyPr>
            <a:normAutofit lnSpcReduction="10000"/>
          </a:bodyPr>
          <a:lstStyle/>
          <a:p>
            <a:r>
              <a:rPr lang="fr-FR" dirty="0" smtClean="0"/>
              <a:t>&lt;!DOCTYPE html&gt;</a:t>
            </a:r>
          </a:p>
          <a:p>
            <a:r>
              <a:rPr lang="fr-FR" dirty="0" smtClean="0"/>
              <a:t> </a:t>
            </a:r>
            <a:r>
              <a:rPr lang="fr-FR" b="1" dirty="0" smtClean="0"/>
              <a:t>&lt;html&gt;</a:t>
            </a:r>
          </a:p>
          <a:p>
            <a:r>
              <a:rPr lang="fr-FR" dirty="0" smtClean="0"/>
              <a:t> </a:t>
            </a:r>
            <a:r>
              <a:rPr lang="fr-FR" b="1" dirty="0" smtClean="0"/>
              <a:t>&lt;</a:t>
            </a:r>
            <a:r>
              <a:rPr lang="fr-FR" b="1" dirty="0" err="1" smtClean="0"/>
              <a:t>head</a:t>
            </a:r>
            <a:r>
              <a:rPr lang="fr-FR" b="1" dirty="0" smtClean="0"/>
              <a:t>&gt;</a:t>
            </a:r>
            <a:r>
              <a:rPr lang="fr-FR" dirty="0" smtClean="0"/>
              <a:t> </a:t>
            </a:r>
          </a:p>
          <a:p>
            <a:r>
              <a:rPr lang="fr-FR" b="1" dirty="0" smtClean="0"/>
              <a:t>&lt;</a:t>
            </a:r>
            <a:r>
              <a:rPr lang="fr-FR" b="1" dirty="0" err="1" smtClean="0"/>
              <a:t>title</a:t>
            </a:r>
            <a:r>
              <a:rPr lang="fr-FR" b="1" dirty="0" smtClean="0"/>
              <a:t>&gt;</a:t>
            </a:r>
            <a:r>
              <a:rPr lang="fr-FR" dirty="0" smtClean="0"/>
              <a:t>nom de la page</a:t>
            </a:r>
            <a:r>
              <a:rPr lang="fr-FR" b="1" dirty="0" smtClean="0"/>
              <a:t>&lt;/</a:t>
            </a:r>
            <a:r>
              <a:rPr lang="fr-FR" b="1" dirty="0" err="1" smtClean="0"/>
              <a:t>title</a:t>
            </a:r>
            <a:r>
              <a:rPr lang="fr-FR" b="1" dirty="0" smtClean="0"/>
              <a:t>&gt;</a:t>
            </a:r>
            <a:r>
              <a:rPr lang="fr-FR" dirty="0" smtClean="0"/>
              <a:t> </a:t>
            </a:r>
          </a:p>
          <a:p>
            <a:r>
              <a:rPr lang="fr-FR" b="1" dirty="0" smtClean="0"/>
              <a:t>&lt;/</a:t>
            </a:r>
            <a:r>
              <a:rPr lang="fr-FR" b="1" dirty="0" err="1" smtClean="0"/>
              <a:t>head</a:t>
            </a:r>
            <a:r>
              <a:rPr lang="fr-FR" b="1" dirty="0" smtClean="0"/>
              <a:t>&gt;</a:t>
            </a:r>
          </a:p>
          <a:p>
            <a:r>
              <a:rPr lang="fr-FR" dirty="0" smtClean="0"/>
              <a:t> </a:t>
            </a:r>
            <a:r>
              <a:rPr lang="fr-FR" b="1" dirty="0" smtClean="0"/>
              <a:t>&lt;body&gt;</a:t>
            </a:r>
          </a:p>
          <a:p>
            <a:r>
              <a:rPr lang="fr-FR" dirty="0" smtClean="0"/>
              <a:t> </a:t>
            </a:r>
            <a:r>
              <a:rPr lang="fr-FR" b="1" dirty="0" smtClean="0"/>
              <a:t>&lt;header&gt;</a:t>
            </a:r>
            <a:r>
              <a:rPr lang="fr-FR" dirty="0" smtClean="0"/>
              <a:t> </a:t>
            </a:r>
          </a:p>
          <a:p>
            <a:r>
              <a:rPr lang="fr-FR" b="1" dirty="0" smtClean="0"/>
              <a:t>&lt;h1&gt;</a:t>
            </a:r>
            <a:r>
              <a:rPr lang="fr-FR" dirty="0" smtClean="0"/>
              <a:t>titre</a:t>
            </a:r>
            <a:r>
              <a:rPr lang="fr-FR" b="1" dirty="0" smtClean="0"/>
              <a:t> </a:t>
            </a:r>
            <a:r>
              <a:rPr lang="fr-FR" dirty="0" smtClean="0"/>
              <a:t>entête de la page</a:t>
            </a:r>
            <a:r>
              <a:rPr lang="fr-FR" b="1" dirty="0" smtClean="0"/>
              <a:t>&lt;/h1&gt;</a:t>
            </a:r>
            <a:r>
              <a:rPr lang="fr-FR" dirty="0" smtClean="0"/>
              <a:t> </a:t>
            </a:r>
          </a:p>
          <a:p>
            <a:r>
              <a:rPr lang="fr-FR" b="1" dirty="0" smtClean="0"/>
              <a:t>&lt;h2&gt;</a:t>
            </a:r>
            <a:r>
              <a:rPr lang="fr-FR" dirty="0" smtClean="0"/>
              <a:t>titre</a:t>
            </a:r>
            <a:r>
              <a:rPr lang="fr-FR" b="1" dirty="0" smtClean="0"/>
              <a:t>&lt;/h2&gt;</a:t>
            </a:r>
            <a:r>
              <a:rPr lang="fr-FR" dirty="0" smtClean="0"/>
              <a:t> </a:t>
            </a:r>
          </a:p>
          <a:p>
            <a:r>
              <a:rPr lang="fr-FR" b="1" dirty="0" smtClean="0"/>
              <a:t>&lt;/header&gt;</a:t>
            </a:r>
            <a:endParaRPr lang="fr-F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97</a:t>
            </a:fld>
            <a:endParaRPr lang="fr-FR" dirty="0"/>
          </a:p>
        </p:txBody>
      </p:sp>
      <p:sp>
        <p:nvSpPr>
          <p:cNvPr id="6" name="Espace réservé du contenu 5"/>
          <p:cNvSpPr>
            <a:spLocks noGrp="1"/>
          </p:cNvSpPr>
          <p:nvPr>
            <p:ph sz="quarter" idx="1"/>
          </p:nvPr>
        </p:nvSpPr>
        <p:spPr/>
        <p:txBody>
          <a:bodyPr/>
          <a:lstStyle/>
          <a:p>
            <a:r>
              <a:rPr lang="fr-FR" b="1" dirty="0" smtClean="0"/>
              <a:t>&lt;--! menu de navigation&gt;</a:t>
            </a:r>
          </a:p>
          <a:p>
            <a:r>
              <a:rPr lang="fr-FR" b="1" dirty="0" smtClean="0"/>
              <a:t>&lt;</a:t>
            </a:r>
            <a:r>
              <a:rPr lang="fr-FR" b="1" dirty="0" err="1" smtClean="0"/>
              <a:t>nav</a:t>
            </a:r>
            <a:r>
              <a:rPr lang="fr-FR" b="1" dirty="0" smtClean="0"/>
              <a:t>&gt;</a:t>
            </a:r>
            <a:r>
              <a:rPr lang="fr-FR" dirty="0" smtClean="0"/>
              <a:t> </a:t>
            </a:r>
          </a:p>
          <a:p>
            <a:r>
              <a:rPr lang="fr-FR" b="1" dirty="0" smtClean="0"/>
              <a:t>&lt;</a:t>
            </a:r>
            <a:r>
              <a:rPr lang="fr-FR" b="1" dirty="0" err="1" smtClean="0"/>
              <a:t>ul</a:t>
            </a:r>
            <a:r>
              <a:rPr lang="fr-FR" b="1" dirty="0" smtClean="0"/>
              <a:t>&gt;</a:t>
            </a:r>
          </a:p>
          <a:p>
            <a:r>
              <a:rPr lang="fr-FR" dirty="0" smtClean="0"/>
              <a:t> </a:t>
            </a:r>
            <a:r>
              <a:rPr lang="fr-FR" b="1" dirty="0" smtClean="0"/>
              <a:t>&lt;li&gt;&lt;a</a:t>
            </a:r>
            <a:r>
              <a:rPr lang="fr-FR" dirty="0" smtClean="0"/>
              <a:t> </a:t>
            </a:r>
            <a:r>
              <a:rPr lang="fr-FR" dirty="0" err="1" smtClean="0"/>
              <a:t>href</a:t>
            </a:r>
            <a:r>
              <a:rPr lang="fr-FR" dirty="0" smtClean="0"/>
              <a:t>="#"</a:t>
            </a:r>
            <a:r>
              <a:rPr lang="fr-FR" b="1" dirty="0" smtClean="0"/>
              <a:t>&gt;</a:t>
            </a:r>
            <a:r>
              <a:rPr lang="fr-FR" dirty="0" smtClean="0"/>
              <a:t>Accueil</a:t>
            </a:r>
            <a:r>
              <a:rPr lang="fr-FR" b="1" dirty="0" smtClean="0"/>
              <a:t>&lt;/a&gt;&lt;/li&gt;</a:t>
            </a:r>
            <a:r>
              <a:rPr lang="fr-FR" dirty="0" smtClean="0"/>
              <a:t> </a:t>
            </a:r>
          </a:p>
          <a:p>
            <a:r>
              <a:rPr lang="fr-FR" b="1" dirty="0" smtClean="0"/>
              <a:t>&lt;li&gt;&lt;a</a:t>
            </a:r>
            <a:r>
              <a:rPr lang="fr-FR" dirty="0" smtClean="0"/>
              <a:t> </a:t>
            </a:r>
            <a:r>
              <a:rPr lang="fr-FR" dirty="0" err="1" smtClean="0"/>
              <a:t>href</a:t>
            </a:r>
            <a:r>
              <a:rPr lang="fr-FR" dirty="0" smtClean="0"/>
              <a:t>="#"</a:t>
            </a:r>
            <a:r>
              <a:rPr lang="fr-FR" b="1" dirty="0" smtClean="0"/>
              <a:t>&gt;</a:t>
            </a:r>
            <a:r>
              <a:rPr lang="fr-FR" dirty="0" smtClean="0"/>
              <a:t>Blog</a:t>
            </a:r>
            <a:r>
              <a:rPr lang="fr-FR" b="1" dirty="0" smtClean="0"/>
              <a:t>&lt;/a&gt;&lt;/li&gt;</a:t>
            </a:r>
          </a:p>
          <a:p>
            <a:r>
              <a:rPr lang="fr-FR" dirty="0" smtClean="0"/>
              <a:t> </a:t>
            </a:r>
            <a:r>
              <a:rPr lang="fr-FR" b="1" dirty="0" smtClean="0"/>
              <a:t>&lt;li&gt;&lt;a</a:t>
            </a:r>
            <a:r>
              <a:rPr lang="fr-FR" dirty="0" smtClean="0"/>
              <a:t> </a:t>
            </a:r>
            <a:r>
              <a:rPr lang="fr-FR" dirty="0" err="1" smtClean="0"/>
              <a:t>href</a:t>
            </a:r>
            <a:r>
              <a:rPr lang="fr-FR" dirty="0" smtClean="0"/>
              <a:t>="#"</a:t>
            </a:r>
            <a:r>
              <a:rPr lang="fr-FR" b="1" dirty="0" smtClean="0"/>
              <a:t>&gt;</a:t>
            </a:r>
            <a:r>
              <a:rPr lang="fr-FR" dirty="0" smtClean="0"/>
              <a:t>CV</a:t>
            </a:r>
            <a:r>
              <a:rPr lang="fr-FR" b="1" dirty="0" smtClean="0"/>
              <a:t>&lt;/a&gt;&lt;/li&gt;</a:t>
            </a:r>
            <a:r>
              <a:rPr lang="fr-FR" dirty="0" smtClean="0"/>
              <a:t> </a:t>
            </a:r>
          </a:p>
          <a:p>
            <a:r>
              <a:rPr lang="fr-FR" b="1" dirty="0" smtClean="0"/>
              <a:t>&lt;/</a:t>
            </a:r>
            <a:r>
              <a:rPr lang="fr-FR" b="1" dirty="0" err="1" smtClean="0"/>
              <a:t>ul</a:t>
            </a:r>
            <a:r>
              <a:rPr lang="fr-FR" b="1" dirty="0" smtClean="0"/>
              <a:t>&gt;</a:t>
            </a:r>
            <a:r>
              <a:rPr lang="fr-FR" dirty="0" smtClean="0"/>
              <a:t> </a:t>
            </a:r>
          </a:p>
          <a:p>
            <a:r>
              <a:rPr lang="fr-FR" b="1" dirty="0" smtClean="0"/>
              <a:t>&lt;/</a:t>
            </a:r>
            <a:r>
              <a:rPr lang="fr-FR" b="1" dirty="0" err="1" smtClean="0"/>
              <a:t>nav</a:t>
            </a:r>
            <a:r>
              <a:rPr lang="fr-FR" b="1" dirty="0" smtClean="0"/>
              <a:t>&gt;</a:t>
            </a:r>
            <a:endParaRPr lang="fr-FR" dirty="0" smtClean="0"/>
          </a:p>
          <a:p>
            <a:endParaRPr lang="fr-FR"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98</a:t>
            </a:fld>
            <a:endParaRPr lang="fr-FR" dirty="0"/>
          </a:p>
        </p:txBody>
      </p:sp>
      <p:sp>
        <p:nvSpPr>
          <p:cNvPr id="6" name="Espace réservé du contenu 5"/>
          <p:cNvSpPr>
            <a:spLocks noGrp="1"/>
          </p:cNvSpPr>
          <p:nvPr>
            <p:ph sz="quarter" idx="1"/>
          </p:nvPr>
        </p:nvSpPr>
        <p:spPr/>
        <p:txBody>
          <a:bodyPr>
            <a:normAutofit/>
          </a:bodyPr>
          <a:lstStyle/>
          <a:p>
            <a:r>
              <a:rPr lang="fr-FR" b="1" dirty="0" smtClean="0"/>
              <a:t>&lt;section&gt;</a:t>
            </a:r>
            <a:r>
              <a:rPr lang="fr-FR" dirty="0" smtClean="0"/>
              <a:t> </a:t>
            </a:r>
          </a:p>
          <a:p>
            <a:r>
              <a:rPr lang="fr-FR" b="1" dirty="0" smtClean="0"/>
              <a:t>&lt;</a:t>
            </a:r>
            <a:r>
              <a:rPr lang="fr-FR" b="1" dirty="0" err="1" smtClean="0"/>
              <a:t>aside</a:t>
            </a:r>
            <a:r>
              <a:rPr lang="fr-FR" b="1" dirty="0" smtClean="0"/>
              <a:t>&gt;</a:t>
            </a:r>
            <a:r>
              <a:rPr lang="fr-FR" dirty="0" smtClean="0"/>
              <a:t> </a:t>
            </a:r>
          </a:p>
          <a:p>
            <a:r>
              <a:rPr lang="fr-FR" b="1" dirty="0" smtClean="0"/>
              <a:t>&lt;h1&gt;</a:t>
            </a:r>
            <a:r>
              <a:rPr lang="fr-FR" dirty="0" smtClean="0"/>
              <a:t>À propos de l'auteur</a:t>
            </a:r>
            <a:r>
              <a:rPr lang="fr-FR" b="1" dirty="0" smtClean="0"/>
              <a:t>&lt;/h1&gt;</a:t>
            </a:r>
          </a:p>
          <a:p>
            <a:r>
              <a:rPr lang="fr-FR" dirty="0" smtClean="0"/>
              <a:t> </a:t>
            </a:r>
            <a:r>
              <a:rPr lang="fr-FR" b="1" dirty="0" smtClean="0"/>
              <a:t>&lt;p&gt;</a:t>
            </a:r>
            <a:r>
              <a:rPr lang="fr-FR" dirty="0" err="1" smtClean="0"/>
              <a:t>ecrire</a:t>
            </a:r>
            <a:r>
              <a:rPr lang="fr-FR" dirty="0" smtClean="0"/>
              <a:t> votre paragraphe</a:t>
            </a:r>
            <a:r>
              <a:rPr lang="fr-FR" b="1" dirty="0" smtClean="0"/>
              <a:t>&lt;/p&gt;</a:t>
            </a:r>
          </a:p>
          <a:p>
            <a:r>
              <a:rPr lang="fr-FR" dirty="0" smtClean="0"/>
              <a:t> </a:t>
            </a:r>
            <a:r>
              <a:rPr lang="fr-FR" b="1" dirty="0" smtClean="0"/>
              <a:t>&lt;/</a:t>
            </a:r>
            <a:r>
              <a:rPr lang="fr-FR" b="1" dirty="0" err="1" smtClean="0"/>
              <a:t>aside</a:t>
            </a:r>
            <a:r>
              <a:rPr lang="fr-FR" b="1" dirty="0" smtClean="0"/>
              <a:t>&gt;</a:t>
            </a:r>
          </a:p>
          <a:p>
            <a:r>
              <a:rPr lang="fr-FR" dirty="0" smtClean="0"/>
              <a:t> </a:t>
            </a:r>
            <a:r>
              <a:rPr lang="fr-FR" b="1" dirty="0" smtClean="0"/>
              <a:t>&lt;article&gt;</a:t>
            </a:r>
            <a:r>
              <a:rPr lang="fr-FR" dirty="0" smtClean="0"/>
              <a:t> </a:t>
            </a:r>
            <a:r>
              <a:rPr lang="fr-FR" b="1" dirty="0" smtClean="0"/>
              <a:t>&lt;h1&gt;</a:t>
            </a:r>
            <a:r>
              <a:rPr lang="fr-FR" dirty="0" smtClean="0"/>
              <a:t>Je suis un grand voyageur</a:t>
            </a:r>
            <a:r>
              <a:rPr lang="fr-FR" b="1" dirty="0" smtClean="0"/>
              <a:t>&lt;/h1&gt;</a:t>
            </a:r>
            <a:r>
              <a:rPr lang="fr-FR" dirty="0" smtClean="0"/>
              <a:t> </a:t>
            </a:r>
          </a:p>
          <a:p>
            <a:r>
              <a:rPr lang="fr-FR" b="1" dirty="0" smtClean="0"/>
              <a:t>&lt;p&gt;</a:t>
            </a:r>
            <a:r>
              <a:rPr lang="fr-FR" dirty="0" smtClean="0"/>
              <a:t>Bla </a:t>
            </a:r>
            <a:r>
              <a:rPr lang="fr-FR" dirty="0" err="1" smtClean="0"/>
              <a:t>bla</a:t>
            </a:r>
            <a:r>
              <a:rPr lang="fr-FR" dirty="0" smtClean="0"/>
              <a:t> </a:t>
            </a:r>
            <a:r>
              <a:rPr lang="fr-FR" dirty="0" err="1" smtClean="0"/>
              <a:t>bla</a:t>
            </a:r>
            <a:r>
              <a:rPr lang="fr-FR" dirty="0" smtClean="0"/>
              <a:t> </a:t>
            </a:r>
            <a:r>
              <a:rPr lang="fr-FR" dirty="0" err="1" smtClean="0"/>
              <a:t>bla</a:t>
            </a:r>
            <a:r>
              <a:rPr lang="fr-FR" dirty="0" smtClean="0"/>
              <a:t> (texte de l'article)</a:t>
            </a:r>
            <a:r>
              <a:rPr lang="fr-FR" b="1" dirty="0" smtClean="0"/>
              <a:t>&lt;/p&gt;</a:t>
            </a:r>
            <a:r>
              <a:rPr lang="fr-FR" dirty="0" smtClean="0"/>
              <a:t> </a:t>
            </a:r>
          </a:p>
          <a:p>
            <a:r>
              <a:rPr lang="fr-FR" b="1" dirty="0" smtClean="0"/>
              <a:t>&lt;/article&gt;</a:t>
            </a:r>
          </a:p>
          <a:p>
            <a:r>
              <a:rPr lang="fr-FR" dirty="0" smtClean="0"/>
              <a:t> </a:t>
            </a:r>
            <a:r>
              <a:rPr lang="fr-FR" b="1" dirty="0" smtClean="0"/>
              <a:t>&lt;/section&gt;</a:t>
            </a:r>
          </a:p>
          <a:p>
            <a:endParaRPr lang="fr-FR"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e la date 2"/>
          <p:cNvSpPr>
            <a:spLocks noGrp="1"/>
          </p:cNvSpPr>
          <p:nvPr>
            <p:ph type="dt" sz="half" idx="10"/>
          </p:nvPr>
        </p:nvSpPr>
        <p:spPr/>
        <p:txBody>
          <a:bodyPr/>
          <a:lstStyle/>
          <a:p>
            <a:fld id="{245C5E20-B832-497C-AC29-545CE81ED0DD}" type="datetime1">
              <a:rPr lang="fr-FR" smtClean="0"/>
              <a:pPr/>
              <a:t>14/10/2019</a:t>
            </a:fld>
            <a:endParaRPr lang="fr-FR" dirty="0"/>
          </a:p>
        </p:txBody>
      </p:sp>
      <p:sp>
        <p:nvSpPr>
          <p:cNvPr id="4" name="Espace réservé du pied de page 3"/>
          <p:cNvSpPr>
            <a:spLocks noGrp="1"/>
          </p:cNvSpPr>
          <p:nvPr>
            <p:ph type="ftr" sz="quarter" idx="4294967295"/>
          </p:nvPr>
        </p:nvSpPr>
        <p:spPr>
          <a:xfrm>
            <a:off x="914400" y="6172200"/>
            <a:ext cx="3962400" cy="457200"/>
          </a:xfrm>
        </p:spPr>
        <p:txBody>
          <a:bodyPr/>
          <a:lstStyle/>
          <a:p>
            <a:endParaRPr lang="fr-FR" dirty="0"/>
          </a:p>
        </p:txBody>
      </p:sp>
      <p:sp>
        <p:nvSpPr>
          <p:cNvPr id="5" name="Espace réservé du numéro de diapositive 4"/>
          <p:cNvSpPr>
            <a:spLocks noGrp="1"/>
          </p:cNvSpPr>
          <p:nvPr>
            <p:ph type="sldNum" sz="quarter" idx="12"/>
          </p:nvPr>
        </p:nvSpPr>
        <p:spPr/>
        <p:txBody>
          <a:bodyPr/>
          <a:lstStyle/>
          <a:p>
            <a:fld id="{B48EB106-8EEA-4FAC-ADA9-6A8872C70CB1}" type="slidenum">
              <a:rPr lang="fr-FR" smtClean="0"/>
              <a:pPr/>
              <a:t>99</a:t>
            </a:fld>
            <a:endParaRPr lang="fr-FR" dirty="0"/>
          </a:p>
        </p:txBody>
      </p:sp>
      <p:sp>
        <p:nvSpPr>
          <p:cNvPr id="6" name="Espace réservé du contenu 5"/>
          <p:cNvSpPr>
            <a:spLocks noGrp="1"/>
          </p:cNvSpPr>
          <p:nvPr>
            <p:ph sz="quarter" idx="1"/>
          </p:nvPr>
        </p:nvSpPr>
        <p:spPr/>
        <p:txBody>
          <a:bodyPr/>
          <a:lstStyle/>
          <a:p>
            <a:r>
              <a:rPr lang="fr-FR" dirty="0" smtClean="0"/>
              <a:t> </a:t>
            </a:r>
            <a:r>
              <a:rPr lang="fr-FR" b="1" dirty="0" smtClean="0"/>
              <a:t>&lt;</a:t>
            </a:r>
            <a:r>
              <a:rPr lang="fr-FR" b="1" dirty="0" err="1" smtClean="0"/>
              <a:t>footer</a:t>
            </a:r>
            <a:r>
              <a:rPr lang="fr-FR" b="1" dirty="0" smtClean="0"/>
              <a:t>&gt;</a:t>
            </a:r>
          </a:p>
          <a:p>
            <a:r>
              <a:rPr lang="fr-FR" dirty="0" smtClean="0"/>
              <a:t> </a:t>
            </a:r>
            <a:r>
              <a:rPr lang="fr-FR" b="1" dirty="0" smtClean="0"/>
              <a:t>&lt;p&gt;</a:t>
            </a:r>
            <a:r>
              <a:rPr lang="fr-FR" dirty="0" smtClean="0"/>
              <a:t>- Tous droits réservés</a:t>
            </a:r>
            <a:r>
              <a:rPr lang="fr-FR" b="1" dirty="0" smtClean="0"/>
              <a:t>&lt;</a:t>
            </a:r>
            <a:r>
              <a:rPr lang="fr-FR" b="1" dirty="0" err="1" smtClean="0"/>
              <a:t>br</a:t>
            </a:r>
            <a:r>
              <a:rPr lang="fr-FR" dirty="0" smtClean="0"/>
              <a:t> </a:t>
            </a:r>
            <a:r>
              <a:rPr lang="fr-FR" b="1" dirty="0" smtClean="0"/>
              <a:t>/&gt;</a:t>
            </a:r>
          </a:p>
          <a:p>
            <a:r>
              <a:rPr lang="fr-FR" dirty="0" smtClean="0"/>
              <a:t> </a:t>
            </a:r>
            <a:r>
              <a:rPr lang="fr-FR" b="1" dirty="0" smtClean="0"/>
              <a:t>&lt;a</a:t>
            </a:r>
            <a:r>
              <a:rPr lang="fr-FR" dirty="0" smtClean="0"/>
              <a:t> </a:t>
            </a:r>
            <a:r>
              <a:rPr lang="fr-FR" dirty="0" err="1" smtClean="0"/>
              <a:t>href</a:t>
            </a:r>
            <a:r>
              <a:rPr lang="fr-FR" dirty="0" smtClean="0"/>
              <a:t>="#"</a:t>
            </a:r>
            <a:r>
              <a:rPr lang="fr-FR" b="1" dirty="0" smtClean="0"/>
              <a:t>&gt;</a:t>
            </a:r>
            <a:r>
              <a:rPr lang="fr-FR" dirty="0" smtClean="0"/>
              <a:t>Contact</a:t>
            </a:r>
            <a:r>
              <a:rPr lang="fr-FR" b="1" dirty="0" smtClean="0"/>
              <a:t>&lt;/a&gt;&lt;/p</a:t>
            </a:r>
          </a:p>
          <a:p>
            <a:r>
              <a:rPr lang="fr-FR" b="1" dirty="0" smtClean="0"/>
              <a:t>&gt;</a:t>
            </a:r>
            <a:r>
              <a:rPr lang="fr-FR" dirty="0" smtClean="0"/>
              <a:t> </a:t>
            </a:r>
            <a:r>
              <a:rPr lang="fr-FR" b="1" dirty="0" smtClean="0"/>
              <a:t>&lt;/</a:t>
            </a:r>
            <a:r>
              <a:rPr lang="fr-FR" b="1" dirty="0" err="1" smtClean="0"/>
              <a:t>footer</a:t>
            </a:r>
            <a:r>
              <a:rPr lang="fr-FR" b="1" dirty="0" smtClean="0"/>
              <a:t>&gt;</a:t>
            </a:r>
          </a:p>
          <a:p>
            <a:r>
              <a:rPr lang="fr-FR" dirty="0" smtClean="0"/>
              <a:t> </a:t>
            </a:r>
            <a:r>
              <a:rPr lang="fr-FR" b="1" dirty="0" smtClean="0"/>
              <a:t>&lt;/body&gt;</a:t>
            </a:r>
          </a:p>
          <a:p>
            <a:r>
              <a:rPr lang="fr-FR" dirty="0" smtClean="0"/>
              <a:t> </a:t>
            </a:r>
            <a:r>
              <a:rPr lang="fr-FR" b="1" dirty="0" smtClean="0"/>
              <a:t>&lt;/html&gt;</a:t>
            </a:r>
            <a:endParaRPr lang="fr-FR" dirty="0" smtClean="0"/>
          </a:p>
          <a:p>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522C5815FE5544BB67BE6199F5BDCF" ma:contentTypeVersion="0" ma:contentTypeDescription="Crée un document." ma:contentTypeScope="" ma:versionID="bcbad27fd12d547d4a2967eaac07762a">
  <xsd:schema xmlns:xsd="http://www.w3.org/2001/XMLSchema" xmlns:xs="http://www.w3.org/2001/XMLSchema" xmlns:p="http://schemas.microsoft.com/office/2006/metadata/properties" targetNamespace="http://schemas.microsoft.com/office/2006/metadata/properties" ma:root="true" ma:fieldsID="a3d6ca9f312fcd1c0ab10337cdbdb72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7D27AA-9768-4D7F-A5DE-7D0487DFCC26}"/>
</file>

<file path=customXml/itemProps2.xml><?xml version="1.0" encoding="utf-8"?>
<ds:datastoreItem xmlns:ds="http://schemas.openxmlformats.org/officeDocument/2006/customXml" ds:itemID="{95A121D8-D6DA-4F76-BF33-556234B38BCF}"/>
</file>

<file path=customXml/itemProps3.xml><?xml version="1.0" encoding="utf-8"?>
<ds:datastoreItem xmlns:ds="http://schemas.openxmlformats.org/officeDocument/2006/customXml" ds:itemID="{8D126078-EF03-451B-8118-7B4D01702AE1}"/>
</file>

<file path=docProps/app.xml><?xml version="1.0" encoding="utf-8"?>
<Properties xmlns="http://schemas.openxmlformats.org/officeDocument/2006/extended-properties" xmlns:vt="http://schemas.openxmlformats.org/officeDocument/2006/docPropsVTypes">
  <Template>Equity</Template>
  <TotalTime>54458</TotalTime>
  <Words>5554</Words>
  <Application>Microsoft Office PowerPoint</Application>
  <PresentationFormat>Affichage à l'écran (4:3)</PresentationFormat>
  <Paragraphs>1370</Paragraphs>
  <Slides>157</Slides>
  <Notes>2</Notes>
  <HiddenSlides>0</HiddenSlides>
  <MMClips>0</MMClips>
  <ScaleCrop>false</ScaleCrop>
  <HeadingPairs>
    <vt:vector size="4" baseType="variant">
      <vt:variant>
        <vt:lpstr>Thème</vt:lpstr>
      </vt:variant>
      <vt:variant>
        <vt:i4>1</vt:i4>
      </vt:variant>
      <vt:variant>
        <vt:lpstr>Titres des diapositives</vt:lpstr>
      </vt:variant>
      <vt:variant>
        <vt:i4>157</vt:i4>
      </vt:variant>
    </vt:vector>
  </HeadingPairs>
  <TitlesOfParts>
    <vt:vector size="158" baseType="lpstr">
      <vt:lpstr>Capitaux</vt:lpstr>
      <vt:lpstr>Développement d’Application cote client</vt:lpstr>
      <vt:lpstr>PLAN DU COURS</vt:lpstr>
      <vt:lpstr>internet</vt:lpstr>
      <vt:lpstr>Définitions </vt:lpstr>
      <vt:lpstr>Protocoles </vt:lpstr>
      <vt:lpstr>Protocoles </vt:lpstr>
      <vt:lpstr>Fonctionnement d’un site web</vt:lpstr>
      <vt:lpstr>Intranet/extranet</vt:lpstr>
      <vt:lpstr>Introduction au langage HTML5</vt:lpstr>
      <vt:lpstr>Introduction </vt:lpstr>
      <vt:lpstr>Introduction </vt:lpstr>
      <vt:lpstr>Html langage de balisage</vt:lpstr>
      <vt:lpstr>Html langage de balisage</vt:lpstr>
      <vt:lpstr>Html langage de balisage</vt:lpstr>
      <vt:lpstr>OUTILS DE TRAVAIL</vt:lpstr>
      <vt:lpstr>Structure d’un fichier html</vt:lpstr>
      <vt:lpstr>Syntaxe </vt:lpstr>
      <vt:lpstr>Syntaxe </vt:lpstr>
      <vt:lpstr>Syntaxe </vt:lpstr>
      <vt:lpstr>Syntaxe </vt:lpstr>
      <vt:lpstr>Exemple </vt:lpstr>
      <vt:lpstr>Organiser son texte</vt:lpstr>
      <vt:lpstr>Introduction </vt:lpstr>
      <vt:lpstr>Paragraphe</vt:lpstr>
      <vt:lpstr>Sauter une ligne </vt:lpstr>
      <vt:lpstr>Exemple </vt:lpstr>
      <vt:lpstr>Les titres </vt:lpstr>
      <vt:lpstr>Exemple </vt:lpstr>
      <vt:lpstr>La mise en valeur</vt:lpstr>
      <vt:lpstr>Taille de la police </vt:lpstr>
      <vt:lpstr>Présentation PowerPoint</vt:lpstr>
      <vt:lpstr>Exercice </vt:lpstr>
      <vt:lpstr>Eléments importants</vt:lpstr>
      <vt:lpstr>Eléments importants</vt:lpstr>
      <vt:lpstr>Alignement </vt:lpstr>
      <vt:lpstr>Exercice </vt:lpstr>
      <vt:lpstr>Les listes</vt:lpstr>
      <vt:lpstr>Liste à puce:</vt:lpstr>
      <vt:lpstr>Liste ordonnées:</vt:lpstr>
      <vt:lpstr>Exercice </vt:lpstr>
      <vt:lpstr>Liens Hypertextes</vt:lpstr>
      <vt:lpstr>Introduction </vt:lpstr>
      <vt:lpstr>Créer un lien vers une page web</vt:lpstr>
      <vt:lpstr>Créer un lien vers un ancre</vt:lpstr>
      <vt:lpstr>Créer un lien vers un ancre</vt:lpstr>
      <vt:lpstr>Exemples pratiques de liens</vt:lpstr>
      <vt:lpstr>Exemples pratiques de liens</vt:lpstr>
      <vt:lpstr>Exemples pratiques de liens</vt:lpstr>
      <vt:lpstr>images</vt:lpstr>
      <vt:lpstr>Images </vt:lpstr>
      <vt:lpstr>Images </vt:lpstr>
      <vt:lpstr>Tableaux </vt:lpstr>
      <vt:lpstr>Tableaux </vt:lpstr>
      <vt:lpstr>Tableaux </vt:lpstr>
      <vt:lpstr>Tableaux</vt:lpstr>
      <vt:lpstr>Tableaux</vt:lpstr>
      <vt:lpstr>Tableaux</vt:lpstr>
      <vt:lpstr>Tableaux </vt:lpstr>
      <vt:lpstr>Tableaux </vt:lpstr>
      <vt:lpstr>Tableaux </vt:lpstr>
      <vt:lpstr>Tableaux </vt:lpstr>
      <vt:lpstr>Les Formulaires</vt:lpstr>
      <vt:lpstr>Les Formulaires</vt:lpstr>
      <vt:lpstr>Les Formulaires</vt:lpstr>
      <vt:lpstr>Les Formulaires</vt:lpstr>
      <vt:lpstr>Formulaires </vt:lpstr>
      <vt:lpstr>Formulaires </vt:lpstr>
      <vt:lpstr>Formulaires </vt:lpstr>
      <vt:lpstr>Formulaires </vt:lpstr>
      <vt:lpstr>Formulaires </vt:lpstr>
      <vt:lpstr>Formulaires </vt:lpstr>
      <vt:lpstr>Formulaires </vt:lpstr>
      <vt:lpstr>Formulaire : nouveautés de html5</vt:lpstr>
      <vt:lpstr>Formulaire : Nouveautés de html5</vt:lpstr>
      <vt:lpstr>Formulaire : Nouveautés de html5</vt:lpstr>
      <vt:lpstr>Formulaires </vt:lpstr>
      <vt:lpstr>Formulaires </vt:lpstr>
      <vt:lpstr>Formulaires </vt:lpstr>
      <vt:lpstr>Formulaires </vt:lpstr>
      <vt:lpstr>Formulaires </vt:lpstr>
      <vt:lpstr>Formulaires </vt:lpstr>
      <vt:lpstr>Formulaires </vt:lpstr>
      <vt:lpstr>Formulaires </vt:lpstr>
      <vt:lpstr>Règles de base de html 5</vt:lpstr>
      <vt:lpstr>Document bien formé</vt:lpstr>
      <vt:lpstr>Document bien formé</vt:lpstr>
      <vt:lpstr>Structurer sa page HTML</vt:lpstr>
      <vt:lpstr>Introduction </vt:lpstr>
      <vt:lpstr>Syntaxe </vt:lpstr>
      <vt:lpstr>Exemple </vt:lpstr>
      <vt:lpstr> une section de page</vt:lpstr>
      <vt:lpstr>La balise &lt;aside&gt; </vt:lpstr>
      <vt:lpstr> &lt;article&gt; : un article indépendant</vt:lpstr>
      <vt:lpstr>Résumé </vt:lpstr>
      <vt:lpstr>Exercice </vt:lpstr>
      <vt:lpstr>Exercice </vt:lpstr>
      <vt:lpstr>Exercice </vt:lpstr>
      <vt:lpstr>Exercice </vt:lpstr>
      <vt:lpstr>Exercice </vt:lpstr>
      <vt:lpstr>Les balises universelles</vt:lpstr>
      <vt:lpstr>Les balises universelles: span</vt:lpstr>
      <vt:lpstr>Les balises universelles: div</vt:lpstr>
      <vt:lpstr>Audio et vidéo</vt:lpstr>
      <vt:lpstr>Types </vt:lpstr>
      <vt:lpstr>Syntaxe </vt:lpstr>
      <vt:lpstr>Syntaxe </vt:lpstr>
      <vt:lpstr>CSS</vt:lpstr>
      <vt:lpstr>Introduction </vt:lpstr>
      <vt:lpstr>Utilisation </vt:lpstr>
      <vt:lpstr>Syntaxe </vt:lpstr>
      <vt:lpstr>Exemple </vt:lpstr>
      <vt:lpstr>Plusieurs balise, même style</vt:lpstr>
      <vt:lpstr>Taille</vt:lpstr>
      <vt:lpstr>La police </vt:lpstr>
      <vt:lpstr>Style : italique, gras, souligné</vt:lpstr>
      <vt:lpstr>Style : italique, gras, souligné</vt:lpstr>
      <vt:lpstr>L’alignement</vt:lpstr>
      <vt:lpstr>Couleur du texte </vt:lpstr>
      <vt:lpstr>Couleur de fond</vt:lpstr>
      <vt:lpstr>Image de fond</vt:lpstr>
      <vt:lpstr>Bordures </vt:lpstr>
      <vt:lpstr>Bordures  </vt:lpstr>
      <vt:lpstr>Exercice </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Propriétés supplémentaires</vt:lpstr>
      <vt:lpstr>Class et ID</vt:lpstr>
      <vt:lpstr>Class et ID</vt:lpstr>
      <vt:lpstr>Class et ID</vt:lpstr>
      <vt:lpstr>Class et ID</vt:lpstr>
      <vt:lpstr>Class et ID</vt:lpstr>
      <vt:lpstr>Pseudo-formats</vt:lpstr>
      <vt:lpstr>Pseudo-formats</vt:lpstr>
      <vt:lpstr>Pseudo-formats</vt:lpstr>
      <vt:lpstr>Exercice </vt:lpstr>
      <vt:lpstr>Correction </vt:lpstr>
      <vt:lpstr>Correction </vt:lpstr>
      <vt:lpstr>Exercice </vt:lpstr>
      <vt:lpstr>Exercice </vt:lpstr>
      <vt:lpstr>Exercice </vt:lpstr>
      <vt:lpstr>Présentation PowerPoint</vt:lpstr>
      <vt:lpstr>Résumé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web static</dc:title>
  <dc:creator>admin</dc:creator>
  <cp:lastModifiedBy>siham</cp:lastModifiedBy>
  <cp:revision>503</cp:revision>
  <dcterms:created xsi:type="dcterms:W3CDTF">2012-11-26T09:54:32Z</dcterms:created>
  <dcterms:modified xsi:type="dcterms:W3CDTF">2019-10-14T09:31:26Z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0x010100FC522C5815FE5544BB67BE6199F5BDCF</vt:lpwstr>
  </property>
</Properties>
</file>