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2"/>
  </p:notesMasterIdLst>
  <p:sldIdLst>
    <p:sldId id="256" r:id="rId2"/>
    <p:sldId id="257" r:id="rId3"/>
    <p:sldId id="258" r:id="rId4"/>
    <p:sldId id="259" r:id="rId5"/>
    <p:sldId id="260" r:id="rId6"/>
    <p:sldId id="261" r:id="rId7"/>
    <p:sldId id="262" r:id="rId8"/>
    <p:sldId id="263" r:id="rId9"/>
    <p:sldId id="264" r:id="rId10"/>
    <p:sldId id="270" r:id="rId11"/>
    <p:sldId id="273" r:id="rId12"/>
    <p:sldId id="265" r:id="rId13"/>
    <p:sldId id="266" r:id="rId14"/>
    <p:sldId id="267" r:id="rId15"/>
    <p:sldId id="268" r:id="rId16"/>
    <p:sldId id="274" r:id="rId17"/>
    <p:sldId id="275" r:id="rId18"/>
    <p:sldId id="276" r:id="rId19"/>
    <p:sldId id="269" r:id="rId20"/>
    <p:sldId id="277" r:id="rId21"/>
    <p:sldId id="291" r:id="rId22"/>
    <p:sldId id="278" r:id="rId23"/>
    <p:sldId id="279" r:id="rId24"/>
    <p:sldId id="280" r:id="rId25"/>
    <p:sldId id="290" r:id="rId26"/>
    <p:sldId id="281" r:id="rId27"/>
    <p:sldId id="282" r:id="rId28"/>
    <p:sldId id="283" r:id="rId29"/>
    <p:sldId id="284" r:id="rId30"/>
    <p:sldId id="285" r:id="rId31"/>
    <p:sldId id="286" r:id="rId32"/>
    <p:sldId id="289" r:id="rId33"/>
    <p:sldId id="292" r:id="rId34"/>
    <p:sldId id="287" r:id="rId35"/>
    <p:sldId id="288" r:id="rId36"/>
    <p:sldId id="293" r:id="rId37"/>
    <p:sldId id="296" r:id="rId38"/>
    <p:sldId id="294" r:id="rId39"/>
    <p:sldId id="295" r:id="rId40"/>
    <p:sldId id="297" r:id="rId41"/>
    <p:sldId id="298" r:id="rId42"/>
    <p:sldId id="301" r:id="rId43"/>
    <p:sldId id="302" r:id="rId44"/>
    <p:sldId id="303" r:id="rId45"/>
    <p:sldId id="304" r:id="rId46"/>
    <p:sldId id="305" r:id="rId47"/>
    <p:sldId id="306" r:id="rId48"/>
    <p:sldId id="307" r:id="rId49"/>
    <p:sldId id="308" r:id="rId50"/>
    <p:sldId id="313" r:id="rId51"/>
    <p:sldId id="314" r:id="rId52"/>
    <p:sldId id="309" r:id="rId53"/>
    <p:sldId id="310" r:id="rId54"/>
    <p:sldId id="311" r:id="rId55"/>
    <p:sldId id="312" r:id="rId56"/>
    <p:sldId id="316" r:id="rId57"/>
    <p:sldId id="315" r:id="rId58"/>
    <p:sldId id="317" r:id="rId59"/>
    <p:sldId id="318" r:id="rId60"/>
    <p:sldId id="319" r:id="rId61"/>
    <p:sldId id="320" r:id="rId62"/>
    <p:sldId id="321" r:id="rId63"/>
    <p:sldId id="322" r:id="rId64"/>
    <p:sldId id="323" r:id="rId65"/>
    <p:sldId id="324" r:id="rId66"/>
    <p:sldId id="325" r:id="rId67"/>
    <p:sldId id="326" r:id="rId68"/>
    <p:sldId id="336" r:id="rId69"/>
    <p:sldId id="327" r:id="rId70"/>
    <p:sldId id="328" r:id="rId71"/>
    <p:sldId id="329" r:id="rId72"/>
    <p:sldId id="330" r:id="rId73"/>
    <p:sldId id="331" r:id="rId74"/>
    <p:sldId id="332" r:id="rId75"/>
    <p:sldId id="333" r:id="rId76"/>
    <p:sldId id="334" r:id="rId77"/>
    <p:sldId id="337" r:id="rId78"/>
    <p:sldId id="335" r:id="rId79"/>
    <p:sldId id="338" r:id="rId80"/>
    <p:sldId id="339" r:id="rId81"/>
    <p:sldId id="340" r:id="rId82"/>
    <p:sldId id="342" r:id="rId83"/>
    <p:sldId id="341"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15"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12" y="1552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102" Type="http://schemas.openxmlformats.org/officeDocument/2006/relationships/notesMaster" Target="notesMasters/notesMaster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presProps" Target="pres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tableStyles" Target="tableStyles.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B8B5CB-E448-4376-818B-038E0C5EBB9E}" type="datetimeFigureOut">
              <a:rPr lang="fr-FR" smtClean="0"/>
              <a:pPr/>
              <a:t>31/03/2021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B9662C-8542-4CED-8E56-DF3E5F708C83}" type="slidenum">
              <a:rPr lang="fr-FR" smtClean="0"/>
              <a:pPr/>
              <a:t>‹N°›</a:t>
            </a:fld>
            <a:endParaRPr lang="fr-FR"/>
          </a:p>
        </p:txBody>
      </p:sp>
    </p:spTree>
    <p:extLst>
      <p:ext uri="{BB962C8B-B14F-4D97-AF65-F5344CB8AC3E}">
        <p14:creationId xmlns:p14="http://schemas.microsoft.com/office/powerpoint/2010/main" val="3795038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CB9662C-8542-4CED-8E56-DF3E5F708C83}" type="slidenum">
              <a:rPr lang="fr-FR" smtClean="0"/>
              <a:pPr/>
              <a:t>6</a:t>
            </a:fld>
            <a:endParaRPr lang="fr-FR"/>
          </a:p>
        </p:txBody>
      </p:sp>
    </p:spTree>
    <p:extLst>
      <p:ext uri="{BB962C8B-B14F-4D97-AF65-F5344CB8AC3E}">
        <p14:creationId xmlns:p14="http://schemas.microsoft.com/office/powerpoint/2010/main" val="163647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CB9662C-8542-4CED-8E56-DF3E5F708C83}" type="slidenum">
              <a:rPr lang="fr-FR" smtClean="0"/>
              <a:pPr/>
              <a:t>29</a:t>
            </a:fld>
            <a:endParaRPr lang="fr-FR"/>
          </a:p>
        </p:txBody>
      </p:sp>
    </p:spTree>
    <p:extLst>
      <p:ext uri="{BB962C8B-B14F-4D97-AF65-F5344CB8AC3E}">
        <p14:creationId xmlns:p14="http://schemas.microsoft.com/office/powerpoint/2010/main" val="139606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D00E26BF-4857-4112-8C81-87089FC4653A}" type="datetime1">
              <a:rPr lang="fr-FR" smtClean="0"/>
              <a:pPr/>
              <a:t>31/03/2021</a:t>
            </a:fld>
            <a:endParaRPr lang="fr-FR"/>
          </a:p>
        </p:txBody>
      </p:sp>
      <p:sp>
        <p:nvSpPr>
          <p:cNvPr id="17" name="Espace réservé du pied de page 16"/>
          <p:cNvSpPr>
            <a:spLocks noGrp="1"/>
          </p:cNvSpPr>
          <p:nvPr>
            <p:ph type="ftr" sz="quarter" idx="11"/>
          </p:nvPr>
        </p:nvSpPr>
        <p:spPr/>
        <p:txBody>
          <a:bodyPr/>
          <a:lstStyle/>
          <a:p>
            <a:r>
              <a:rPr lang="fr-FR"/>
              <a:t>AHOUDI</a:t>
            </a:r>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A8FD5DCD-778F-4678-B864-7269B71DC096}" type="slidenum">
              <a:rPr lang="fr-FR" smtClean="0"/>
              <a:pPr/>
              <a:t>‹N°›</a:t>
            </a:fld>
            <a:endParaRPr lang="fr-F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F71D8F8F-EC02-483D-AA22-777A86A6ADC8}" type="datetime1">
              <a:rPr lang="fr-FR" smtClean="0"/>
              <a:pPr/>
              <a:t>31/03/2021</a:t>
            </a:fld>
            <a:endParaRPr lang="fr-FR"/>
          </a:p>
        </p:txBody>
      </p:sp>
      <p:sp>
        <p:nvSpPr>
          <p:cNvPr id="5" name="Espace réservé du pied de page 4"/>
          <p:cNvSpPr>
            <a:spLocks noGrp="1"/>
          </p:cNvSpPr>
          <p:nvPr>
            <p:ph type="ftr" sz="quarter" idx="11"/>
          </p:nvPr>
        </p:nvSpPr>
        <p:spPr/>
        <p:txBody>
          <a:bodyPr/>
          <a:lstStyle/>
          <a:p>
            <a:r>
              <a:rPr lang="fr-FR"/>
              <a:t>AHOUDI</a:t>
            </a:r>
          </a:p>
        </p:txBody>
      </p:sp>
      <p:sp>
        <p:nvSpPr>
          <p:cNvPr id="6" name="Espace réservé du numéro de diapositive 5"/>
          <p:cNvSpPr>
            <a:spLocks noGrp="1"/>
          </p:cNvSpPr>
          <p:nvPr>
            <p:ph type="sldNum" sz="quarter" idx="12"/>
          </p:nvPr>
        </p:nvSpPr>
        <p:spPr/>
        <p:txBody>
          <a:bodyPr/>
          <a:lstStyle/>
          <a:p>
            <a:fld id="{A8FD5DCD-778F-4678-B864-7269B71DC096}"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2DB2358-E3D2-47D0-B8BB-2A9C2FEC1D9A}" type="datetime1">
              <a:rPr lang="fr-FR" smtClean="0"/>
              <a:pPr/>
              <a:t>31/03/2021</a:t>
            </a:fld>
            <a:endParaRPr lang="fr-FR"/>
          </a:p>
        </p:txBody>
      </p:sp>
      <p:sp>
        <p:nvSpPr>
          <p:cNvPr id="5" name="Espace réservé du pied de page 4"/>
          <p:cNvSpPr>
            <a:spLocks noGrp="1"/>
          </p:cNvSpPr>
          <p:nvPr>
            <p:ph type="ftr" sz="quarter" idx="11"/>
          </p:nvPr>
        </p:nvSpPr>
        <p:spPr/>
        <p:txBody>
          <a:bodyPr/>
          <a:lstStyle/>
          <a:p>
            <a:r>
              <a:rPr lang="fr-FR"/>
              <a:t>AHOUDI</a:t>
            </a:r>
          </a:p>
        </p:txBody>
      </p:sp>
      <p:sp>
        <p:nvSpPr>
          <p:cNvPr id="6" name="Espace réservé du numéro de diapositive 5"/>
          <p:cNvSpPr>
            <a:spLocks noGrp="1"/>
          </p:cNvSpPr>
          <p:nvPr>
            <p:ph type="sldNum" sz="quarter" idx="12"/>
          </p:nvPr>
        </p:nvSpPr>
        <p:spPr/>
        <p:txBody>
          <a:bodyPr/>
          <a:lstStyle/>
          <a:p>
            <a:fld id="{A8FD5DCD-778F-4678-B864-7269B71DC096}"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pied de page 4"/>
          <p:cNvSpPr>
            <a:spLocks noGrp="1"/>
          </p:cNvSpPr>
          <p:nvPr>
            <p:ph type="ftr" sz="quarter" idx="11"/>
          </p:nvPr>
        </p:nvSpPr>
        <p:spPr/>
        <p:txBody>
          <a:bodyPr/>
          <a:lstStyle/>
          <a:p>
            <a:r>
              <a:rPr lang="fr-FR"/>
              <a:t>AHOUDI</a:t>
            </a:r>
          </a:p>
        </p:txBody>
      </p:sp>
      <p:sp>
        <p:nvSpPr>
          <p:cNvPr id="6" name="Espace réservé du numéro de diapositive 5"/>
          <p:cNvSpPr>
            <a:spLocks noGrp="1"/>
          </p:cNvSpPr>
          <p:nvPr>
            <p:ph type="sldNum" sz="quarter" idx="12"/>
          </p:nvPr>
        </p:nvSpPr>
        <p:spPr/>
        <p:txBody>
          <a:bodyPr/>
          <a:lstStyle/>
          <a:p>
            <a:fld id="{A8FD5DCD-778F-4678-B864-7269B71DC096}" type="slidenum">
              <a:rPr lang="fr-FR" smtClean="0"/>
              <a:pPr/>
              <a:t>‹N°›</a:t>
            </a:fld>
            <a:endParaRPr lang="fr-FR"/>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53F69B2C-DD81-409B-8DE4-5744F849BE76}" type="datetime1">
              <a:rPr lang="fr-FR" smtClean="0"/>
              <a:pPr/>
              <a:t>31/03/2021</a:t>
            </a:fld>
            <a:endParaRPr lang="fr-FR"/>
          </a:p>
        </p:txBody>
      </p:sp>
      <p:sp>
        <p:nvSpPr>
          <p:cNvPr id="5" name="Espace réservé du pied de page 4"/>
          <p:cNvSpPr>
            <a:spLocks noGrp="1"/>
          </p:cNvSpPr>
          <p:nvPr>
            <p:ph type="ftr" sz="quarter" idx="11"/>
          </p:nvPr>
        </p:nvSpPr>
        <p:spPr>
          <a:xfrm>
            <a:off x="800100" y="6172200"/>
            <a:ext cx="4000500" cy="457200"/>
          </a:xfrm>
        </p:spPr>
        <p:txBody>
          <a:bodyPr/>
          <a:lstStyle/>
          <a:p>
            <a:r>
              <a:rPr lang="fr-FR"/>
              <a:t>AHOUDI</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A8FD5DCD-778F-4678-B864-7269B71DC096}"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BBCD8079-2626-4331-B391-3CCA7F87F335}" type="datetime1">
              <a:rPr lang="fr-FR" smtClean="0"/>
              <a:pPr/>
              <a:t>31/03/2021</a:t>
            </a:fld>
            <a:endParaRPr lang="fr-FR"/>
          </a:p>
        </p:txBody>
      </p:sp>
      <p:sp>
        <p:nvSpPr>
          <p:cNvPr id="6" name="Espace réservé du pied de page 5"/>
          <p:cNvSpPr>
            <a:spLocks noGrp="1"/>
          </p:cNvSpPr>
          <p:nvPr>
            <p:ph type="ftr" sz="quarter" idx="11"/>
          </p:nvPr>
        </p:nvSpPr>
        <p:spPr/>
        <p:txBody>
          <a:bodyPr/>
          <a:lstStyle/>
          <a:p>
            <a:r>
              <a:rPr lang="fr-FR"/>
              <a:t>AHOUDI</a:t>
            </a:r>
          </a:p>
        </p:txBody>
      </p:sp>
      <p:sp>
        <p:nvSpPr>
          <p:cNvPr id="7" name="Espace réservé du numéro de diapositive 6"/>
          <p:cNvSpPr>
            <a:spLocks noGrp="1"/>
          </p:cNvSpPr>
          <p:nvPr>
            <p:ph type="sldNum" sz="quarter" idx="12"/>
          </p:nvPr>
        </p:nvSpPr>
        <p:spPr/>
        <p:txBody>
          <a:bodyPr/>
          <a:lstStyle/>
          <a:p>
            <a:fld id="{A8FD5DCD-778F-4678-B864-7269B71DC096}" type="slidenum">
              <a:rPr lang="fr-FR" smtClean="0"/>
              <a:pPr/>
              <a:t>‹N°›</a:t>
            </a:fld>
            <a:endParaRPr lang="fr-FR"/>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B465915A-FBE7-4031-9799-F3710E933AE1}" type="datetime1">
              <a:rPr lang="fr-FR" smtClean="0"/>
              <a:pPr/>
              <a:t>31/03/2021</a:t>
            </a:fld>
            <a:endParaRPr lang="fr-FR"/>
          </a:p>
        </p:txBody>
      </p:sp>
      <p:sp>
        <p:nvSpPr>
          <p:cNvPr id="8" name="Espace réservé du pied de page 7"/>
          <p:cNvSpPr>
            <a:spLocks noGrp="1"/>
          </p:cNvSpPr>
          <p:nvPr>
            <p:ph type="ftr" sz="quarter" idx="11"/>
          </p:nvPr>
        </p:nvSpPr>
        <p:spPr/>
        <p:txBody>
          <a:bodyPr/>
          <a:lstStyle/>
          <a:p>
            <a:r>
              <a:rPr lang="fr-FR"/>
              <a:t>AHOUDI</a:t>
            </a:r>
          </a:p>
        </p:txBody>
      </p:sp>
      <p:sp>
        <p:nvSpPr>
          <p:cNvPr id="9" name="Espace réservé du numéro de diapositive 8"/>
          <p:cNvSpPr>
            <a:spLocks noGrp="1"/>
          </p:cNvSpPr>
          <p:nvPr>
            <p:ph type="sldNum" sz="quarter" idx="12"/>
          </p:nvPr>
        </p:nvSpPr>
        <p:spPr/>
        <p:txBody>
          <a:bodyPr/>
          <a:lstStyle/>
          <a:p>
            <a:fld id="{A8FD5DCD-778F-4678-B864-7269B71DC096}" type="slidenum">
              <a:rPr lang="fr-FR" smtClean="0"/>
              <a:pPr/>
              <a:t>‹N°›</a:t>
            </a:fld>
            <a:endParaRPr lang="fr-FR"/>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968C96ED-7152-4911-8136-F9B7A6423A6B}" type="datetime1">
              <a:rPr lang="fr-FR" smtClean="0"/>
              <a:pPr/>
              <a:t>31/03/2021</a:t>
            </a:fld>
            <a:endParaRPr lang="fr-FR"/>
          </a:p>
        </p:txBody>
      </p:sp>
      <p:sp>
        <p:nvSpPr>
          <p:cNvPr id="4" name="Espace réservé du pied de page 3"/>
          <p:cNvSpPr>
            <a:spLocks noGrp="1"/>
          </p:cNvSpPr>
          <p:nvPr>
            <p:ph type="ftr" sz="quarter" idx="11"/>
          </p:nvPr>
        </p:nvSpPr>
        <p:spPr/>
        <p:txBody>
          <a:bodyPr/>
          <a:lstStyle/>
          <a:p>
            <a:r>
              <a:rPr lang="fr-FR"/>
              <a:t>AHOUDI</a:t>
            </a: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6083D52-6D38-4DCD-8B32-165E97EC1B7D}" type="datetime1">
              <a:rPr lang="fr-FR" smtClean="0"/>
              <a:pPr/>
              <a:t>31/03/2021</a:t>
            </a:fld>
            <a:endParaRPr lang="fr-FR"/>
          </a:p>
        </p:txBody>
      </p:sp>
      <p:sp>
        <p:nvSpPr>
          <p:cNvPr id="3" name="Espace réservé du pied de page 2"/>
          <p:cNvSpPr>
            <a:spLocks noGrp="1"/>
          </p:cNvSpPr>
          <p:nvPr>
            <p:ph type="ftr" sz="quarter" idx="11"/>
          </p:nvPr>
        </p:nvSpPr>
        <p:spPr/>
        <p:txBody>
          <a:bodyPr/>
          <a:lstStyle/>
          <a:p>
            <a:r>
              <a:rPr lang="fr-FR"/>
              <a:t>AHOUDI</a:t>
            </a:r>
          </a:p>
        </p:txBody>
      </p:sp>
      <p:sp>
        <p:nvSpPr>
          <p:cNvPr id="4" name="Espace réservé du numéro de diapositive 3"/>
          <p:cNvSpPr>
            <a:spLocks noGrp="1"/>
          </p:cNvSpPr>
          <p:nvPr>
            <p:ph type="sldNum" sz="quarter" idx="12"/>
          </p:nvPr>
        </p:nvSpPr>
        <p:spPr/>
        <p:txBody>
          <a:bodyPr/>
          <a:lstStyle/>
          <a:p>
            <a:fld id="{A8FD5DCD-778F-4678-B864-7269B71DC096}"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577300D3-0766-41B7-8E66-CB5852668BEC}" type="datetime1">
              <a:rPr lang="fr-FR" smtClean="0"/>
              <a:pPr/>
              <a:t>31/03/2021</a:t>
            </a:fld>
            <a:endParaRPr lang="fr-FR"/>
          </a:p>
        </p:txBody>
      </p:sp>
      <p:sp>
        <p:nvSpPr>
          <p:cNvPr id="6" name="Espace réservé du pied de page 5"/>
          <p:cNvSpPr>
            <a:spLocks noGrp="1"/>
          </p:cNvSpPr>
          <p:nvPr>
            <p:ph type="ftr" sz="quarter" idx="11"/>
          </p:nvPr>
        </p:nvSpPr>
        <p:spPr/>
        <p:txBody>
          <a:bodyPr/>
          <a:lstStyle/>
          <a:p>
            <a:r>
              <a:rPr lang="fr-FR"/>
              <a:t>AHOUDI</a:t>
            </a:r>
          </a:p>
        </p:txBody>
      </p:sp>
      <p:sp>
        <p:nvSpPr>
          <p:cNvPr id="7" name="Espace réservé du numéro de diapositive 6"/>
          <p:cNvSpPr>
            <a:spLocks noGrp="1"/>
          </p:cNvSpPr>
          <p:nvPr>
            <p:ph type="sldNum" sz="quarter" idx="12"/>
          </p:nvPr>
        </p:nvSpPr>
        <p:spPr/>
        <p:txBody>
          <a:bodyPr/>
          <a:lstStyle/>
          <a:p>
            <a:fld id="{A8FD5DCD-778F-4678-B864-7269B71DC096}" type="slidenum">
              <a:rPr lang="fr-FR" smtClean="0"/>
              <a:pPr/>
              <a:t>‹N°›</a:t>
            </a:fld>
            <a:endParaRPr lang="fr-FR"/>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2D1CB8A7-4F64-4CE7-95F9-15FB5DAA71C2}" type="datetime1">
              <a:rPr lang="fr-FR" smtClean="0"/>
              <a:pPr/>
              <a:t>31/03/2021</a:t>
            </a:fld>
            <a:endParaRPr lang="fr-FR"/>
          </a:p>
        </p:txBody>
      </p:sp>
      <p:sp>
        <p:nvSpPr>
          <p:cNvPr id="6" name="Espace réservé du pied de page 5"/>
          <p:cNvSpPr>
            <a:spLocks noGrp="1"/>
          </p:cNvSpPr>
          <p:nvPr>
            <p:ph type="ftr" sz="quarter" idx="11"/>
          </p:nvPr>
        </p:nvSpPr>
        <p:spPr>
          <a:xfrm>
            <a:off x="914400" y="6172200"/>
            <a:ext cx="3886200" cy="457200"/>
          </a:xfrm>
        </p:spPr>
        <p:txBody>
          <a:bodyPr/>
          <a:lstStyle/>
          <a:p>
            <a:r>
              <a:rPr lang="fr-FR"/>
              <a:t>AHOUDI</a:t>
            </a:r>
          </a:p>
        </p:txBody>
      </p:sp>
      <p:sp>
        <p:nvSpPr>
          <p:cNvPr id="7" name="Espace réservé du numéro de diapositive 6"/>
          <p:cNvSpPr>
            <a:spLocks noGrp="1"/>
          </p:cNvSpPr>
          <p:nvPr>
            <p:ph type="sldNum" sz="quarter" idx="12"/>
          </p:nvPr>
        </p:nvSpPr>
        <p:spPr>
          <a:xfrm>
            <a:off x="146304" y="6208776"/>
            <a:ext cx="457200" cy="457200"/>
          </a:xfrm>
        </p:spPr>
        <p:txBody>
          <a:bodyPr/>
          <a:lstStyle/>
          <a:p>
            <a:fld id="{A8FD5DCD-778F-4678-B864-7269B71DC096}" type="slidenum">
              <a:rPr lang="fr-FR" smtClean="0"/>
              <a:pPr/>
              <a:t>‹N°›</a:t>
            </a:fld>
            <a:endParaRPr lang="fr-F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F7BA853-A222-4C66-B605-C96E7C620709}" type="datetime1">
              <a:rPr lang="fr-FR" smtClean="0"/>
              <a:pPr/>
              <a:t>31/03/2021</a:t>
            </a:fld>
            <a:endParaRPr lang="fr-FR"/>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fr-FR"/>
              <a:t>AHOUDI</a:t>
            </a:r>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8FD5DCD-778F-4678-B864-7269B71DC096}"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latin typeface="Times New Roman" panose="02020603050405020304" pitchFamily="18" charset="0"/>
                <a:cs typeface="Times New Roman" panose="02020603050405020304" pitchFamily="18" charset="0"/>
              </a:rPr>
              <a:t>JQUERY</a:t>
            </a:r>
          </a:p>
        </p:txBody>
      </p:sp>
      <p:sp>
        <p:nvSpPr>
          <p:cNvPr id="4" name="Sous-titre 3"/>
          <p:cNvSpPr>
            <a:spLocks noGrp="1"/>
          </p:cNvSpPr>
          <p:nvPr>
            <p:ph type="subTitle" idx="1"/>
          </p:nvPr>
        </p:nvSpPr>
        <p:spPr/>
        <p:txBody>
          <a:bodyPr/>
          <a:lstStyle/>
          <a:p>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a:t>
            </a:r>
          </a:p>
        </p:txBody>
      </p:sp>
      <p:sp>
        <p:nvSpPr>
          <p:cNvPr id="3" name="Espace réservé du contenu 2"/>
          <p:cNvSpPr>
            <a:spLocks noGrp="1"/>
          </p:cNvSpPr>
          <p:nvPr>
            <p:ph sz="quarter" idx="1"/>
          </p:nvPr>
        </p:nvSpPr>
        <p:spPr/>
        <p:txBody>
          <a:bodyPr/>
          <a:lstStyle/>
          <a:p>
            <a:endParaRPr lang="fr-FR"/>
          </a:p>
        </p:txBody>
      </p:sp>
      <p:sp>
        <p:nvSpPr>
          <p:cNvPr id="5" name="Espace réservé de la date 4"/>
          <p:cNvSpPr>
            <a:spLocks noGrp="1"/>
          </p:cNvSpPr>
          <p:nvPr>
            <p:ph type="dt" sz="half" idx="10"/>
          </p:nvPr>
        </p:nvSpPr>
        <p:spPr/>
        <p:txBody>
          <a:bodyPr/>
          <a:lstStyle/>
          <a:p>
            <a:fld id="{A014C19F-62EB-44C7-A584-175C449F4045}" type="datetime1">
              <a:rPr lang="fr-FR" smtClean="0"/>
              <a:pPr/>
              <a:t>31/03/2021</a:t>
            </a:fld>
            <a:endParaRPr lang="fr-FR"/>
          </a:p>
        </p:txBody>
      </p:sp>
      <p:sp>
        <p:nvSpPr>
          <p:cNvPr id="6" name="Espace réservé du numéro de diapositive 5"/>
          <p:cNvSpPr>
            <a:spLocks noGrp="1"/>
          </p:cNvSpPr>
          <p:nvPr>
            <p:ph type="sldNum" sz="quarter" idx="12"/>
          </p:nvPr>
        </p:nvSpPr>
        <p:spPr/>
        <p:txBody>
          <a:bodyPr/>
          <a:lstStyle/>
          <a:p>
            <a:fld id="{A8FD5DCD-778F-4678-B864-7269B71DC096}" type="slidenum">
              <a:rPr lang="fr-FR" smtClean="0"/>
              <a:pPr/>
              <a:t>10</a:t>
            </a:fld>
            <a:endParaRPr lang="fr-FR"/>
          </a:p>
        </p:txBody>
      </p:sp>
      <p:sp>
        <p:nvSpPr>
          <p:cNvPr id="7" name="Espace réservé du pied de page 6"/>
          <p:cNvSpPr>
            <a:spLocks noGrp="1"/>
          </p:cNvSpPr>
          <p:nvPr>
            <p:ph type="ftr" sz="quarter" idx="11"/>
          </p:nvPr>
        </p:nvSpPr>
        <p:spPr/>
        <p:txBody>
          <a:bodyPr/>
          <a:lstStyle/>
          <a:p>
            <a:r>
              <a:rPr lang="fr-FR"/>
              <a:t>AHOUDI</a:t>
            </a:r>
          </a:p>
        </p:txBody>
      </p:sp>
      <p:pic>
        <p:nvPicPr>
          <p:cNvPr id="4" name="Picture 2"/>
          <p:cNvPicPr>
            <a:picLocks noChangeAspect="1" noChangeArrowheads="1"/>
          </p:cNvPicPr>
          <p:nvPr/>
        </p:nvPicPr>
        <p:blipFill>
          <a:blip r:embed="rId2" cstate="print"/>
          <a:srcRect/>
          <a:stretch>
            <a:fillRect/>
          </a:stretch>
        </p:blipFill>
        <p:spPr bwMode="auto">
          <a:xfrm>
            <a:off x="0" y="1484784"/>
            <a:ext cx="9144000" cy="5373216"/>
          </a:xfrm>
          <a:prstGeom prst="rect">
            <a:avLst/>
          </a:prstGeom>
          <a:noFill/>
          <a:ln w="9525">
            <a:no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100</a:t>
            </a:fld>
            <a:endParaRPr lang="fr-FR"/>
          </a:p>
        </p:txBody>
      </p:sp>
      <p:sp>
        <p:nvSpPr>
          <p:cNvPr id="6" name="Espace réservé du contenu 5"/>
          <p:cNvSpPr>
            <a:spLocks noGrp="1"/>
          </p:cNvSpPr>
          <p:nvPr>
            <p:ph sz="quarter" idx="1"/>
          </p:nvPr>
        </p:nvSpPr>
        <p:spPr/>
        <p:txBody>
          <a:bodyPr>
            <a:normAutofit fontScale="92500" lnSpcReduction="20000"/>
          </a:bodyPr>
          <a:lstStyle/>
          <a:p>
            <a:r>
              <a:rPr lang="fr-FR" dirty="0" err="1"/>
              <a:t>initColor</a:t>
            </a:r>
            <a:r>
              <a:rPr lang="fr-FR" dirty="0"/>
              <a:t>: '#</a:t>
            </a:r>
            <a:r>
              <a:rPr lang="fr-FR" dirty="0" err="1"/>
              <a:t>ccf</a:t>
            </a:r>
            <a:r>
              <a:rPr lang="fr-FR" dirty="0"/>
              <a:t>',</a:t>
            </a:r>
          </a:p>
          <a:p>
            <a:r>
              <a:rPr lang="fr-FR" dirty="0" err="1"/>
              <a:t>onSelect</a:t>
            </a:r>
            <a:r>
              <a:rPr lang="fr-FR" dirty="0"/>
              <a:t>: </a:t>
            </a:r>
            <a:r>
              <a:rPr lang="fr-FR" b="1" dirty="0" err="1"/>
              <a:t>function</a:t>
            </a:r>
            <a:r>
              <a:rPr lang="fr-FR" b="1" dirty="0"/>
              <a:t>(</a:t>
            </a:r>
            <a:r>
              <a:rPr lang="fr-FR" b="1" dirty="0" err="1"/>
              <a:t>color</a:t>
            </a:r>
            <a:r>
              <a:rPr lang="fr-FR" b="1" dirty="0"/>
              <a:t>){</a:t>
            </a:r>
          </a:p>
          <a:p>
            <a:r>
              <a:rPr lang="fr-FR" dirty="0"/>
              <a:t>$('body').css('background', </a:t>
            </a:r>
            <a:r>
              <a:rPr lang="fr-FR" dirty="0" err="1"/>
              <a:t>color</a:t>
            </a:r>
            <a:r>
              <a:rPr lang="fr-FR" dirty="0"/>
              <a:t>);</a:t>
            </a:r>
          </a:p>
          <a:p>
            <a:r>
              <a:rPr lang="fr-FR" dirty="0"/>
              <a:t>},</a:t>
            </a:r>
          </a:p>
          <a:p>
            <a:r>
              <a:rPr lang="fr-FR" dirty="0" err="1"/>
              <a:t>onMouseover</a:t>
            </a:r>
            <a:r>
              <a:rPr lang="fr-FR" dirty="0"/>
              <a:t>: </a:t>
            </a:r>
            <a:r>
              <a:rPr lang="fr-FR" b="1" dirty="0" err="1"/>
              <a:t>function</a:t>
            </a:r>
            <a:r>
              <a:rPr lang="fr-FR" b="1" dirty="0"/>
              <a:t>(</a:t>
            </a:r>
            <a:r>
              <a:rPr lang="fr-FR" b="1" dirty="0" err="1"/>
              <a:t>color</a:t>
            </a:r>
            <a:r>
              <a:rPr lang="fr-FR" b="1" dirty="0"/>
              <a:t>){</a:t>
            </a:r>
          </a:p>
          <a:p>
            <a:r>
              <a:rPr lang="en-US" dirty="0"/>
              <a:t>$('#</a:t>
            </a:r>
            <a:r>
              <a:rPr lang="en-US" dirty="0" err="1"/>
              <a:t>wcp</a:t>
            </a:r>
            <a:r>
              <a:rPr lang="en-US" dirty="0"/>
              <a:t>-input').css('background', color).</a:t>
            </a:r>
            <a:r>
              <a:rPr lang="en-US" dirty="0" err="1"/>
              <a:t>val</a:t>
            </a:r>
            <a:r>
              <a:rPr lang="en-US" dirty="0"/>
              <a:t>(color);</a:t>
            </a:r>
          </a:p>
          <a:p>
            <a:r>
              <a:rPr lang="fr-FR" dirty="0"/>
              <a:t>}</a:t>
            </a:r>
          </a:p>
          <a:p>
            <a:r>
              <a:rPr lang="fr-FR" dirty="0"/>
              <a:t>});</a:t>
            </a:r>
          </a:p>
          <a:p>
            <a:r>
              <a:rPr lang="fr-FR" dirty="0"/>
              <a:t>});</a:t>
            </a:r>
          </a:p>
          <a:p>
            <a:r>
              <a:rPr lang="fr-FR" b="1" dirty="0"/>
              <a:t>&lt;/script&gt;</a:t>
            </a:r>
          </a:p>
          <a:p>
            <a:r>
              <a:rPr lang="fr-FR" b="1" dirty="0"/>
              <a:t>&lt;/body&gt;</a:t>
            </a:r>
          </a:p>
          <a:p>
            <a:r>
              <a:rPr lang="fr-FR" b="1" dirty="0"/>
              <a:t>&lt;/html&gt;</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Pseudo-</a:t>
            </a:r>
            <a:r>
              <a:rPr lang="fr-FR" dirty="0" err="1"/>
              <a:t>sélécteurs</a:t>
            </a:r>
            <a:endParaRPr lang="fr-FR" dirty="0"/>
          </a:p>
        </p:txBody>
      </p:sp>
      <p:sp>
        <p:nvSpPr>
          <p:cNvPr id="3" name="Espace réservé du contenu 2"/>
          <p:cNvSpPr>
            <a:spLocks noGrp="1"/>
          </p:cNvSpPr>
          <p:nvPr>
            <p:ph sz="quarter" idx="1"/>
          </p:nvPr>
        </p:nvSpPr>
        <p:spPr/>
        <p:txBody>
          <a:bodyPr/>
          <a:lstStyle/>
          <a:p>
            <a:r>
              <a:rPr lang="fr-FR" dirty="0"/>
              <a:t>On veut colorier seulement enfant1 quoi faire???</a:t>
            </a:r>
          </a:p>
          <a:p>
            <a:r>
              <a:rPr lang="fr-FR" dirty="0"/>
              <a:t>Utiliser les pseudo-code</a:t>
            </a:r>
          </a:p>
          <a:p>
            <a:endParaRPr lang="fr-FR" dirty="0"/>
          </a:p>
        </p:txBody>
      </p:sp>
      <p:graphicFrame>
        <p:nvGraphicFramePr>
          <p:cNvPr id="4" name="Tableau 3"/>
          <p:cNvGraphicFramePr>
            <a:graphicFrameLocks noGrp="1"/>
          </p:cNvGraphicFramePr>
          <p:nvPr/>
        </p:nvGraphicFramePr>
        <p:xfrm>
          <a:off x="1187624" y="2564902"/>
          <a:ext cx="6984776" cy="3477098"/>
        </p:xfrm>
        <a:graphic>
          <a:graphicData uri="http://schemas.openxmlformats.org/drawingml/2006/table">
            <a:tbl>
              <a:tblPr firstRow="1" bandRow="1">
                <a:tableStyleId>{5C22544A-7EE6-4342-B048-85BDC9FD1C3A}</a:tableStyleId>
              </a:tblPr>
              <a:tblGrid>
                <a:gridCol w="3492388">
                  <a:extLst>
                    <a:ext uri="{9D8B030D-6E8A-4147-A177-3AD203B41FA5}">
                      <a16:colId xmlns:a16="http://schemas.microsoft.com/office/drawing/2014/main" val="20000"/>
                    </a:ext>
                  </a:extLst>
                </a:gridCol>
                <a:gridCol w="3492388">
                  <a:extLst>
                    <a:ext uri="{9D8B030D-6E8A-4147-A177-3AD203B41FA5}">
                      <a16:colId xmlns:a16="http://schemas.microsoft.com/office/drawing/2014/main" val="20001"/>
                    </a:ext>
                  </a:extLst>
                </a:gridCol>
              </a:tblGrid>
              <a:tr h="424462">
                <a:tc>
                  <a:txBody>
                    <a:bodyPr/>
                    <a:lstStyle/>
                    <a:p>
                      <a:r>
                        <a:rPr lang="fr-FR" dirty="0" err="1"/>
                        <a:t>sélécteur</a:t>
                      </a:r>
                      <a:endParaRPr lang="fr-FR" dirty="0"/>
                    </a:p>
                  </a:txBody>
                  <a:tcPr/>
                </a:tc>
                <a:tc>
                  <a:txBody>
                    <a:bodyPr/>
                    <a:lstStyle/>
                    <a:p>
                      <a:r>
                        <a:rPr lang="fr-FR" dirty="0"/>
                        <a:t>Éléments </a:t>
                      </a:r>
                      <a:r>
                        <a:rPr lang="fr-FR" dirty="0" err="1"/>
                        <a:t>séléctionnés</a:t>
                      </a:r>
                      <a:endParaRPr lang="fr-FR" dirty="0"/>
                    </a:p>
                  </a:txBody>
                  <a:tcPr/>
                </a:tc>
                <a:extLst>
                  <a:ext uri="{0D108BD9-81ED-4DB2-BD59-A6C34878D82A}">
                    <a16:rowId xmlns:a16="http://schemas.microsoft.com/office/drawing/2014/main" val="10000"/>
                  </a:ext>
                </a:extLst>
              </a:tr>
              <a:tr h="424462">
                <a:tc>
                  <a:txBody>
                    <a:bodyPr/>
                    <a:lstStyle/>
                    <a:p>
                      <a:r>
                        <a:rPr kumimoji="0" lang="fr-FR" sz="1800" kern="1200" baseline="0" dirty="0">
                          <a:solidFill>
                            <a:schemeClr val="dk1"/>
                          </a:solidFill>
                          <a:latin typeface="+mn-lt"/>
                          <a:ea typeface="+mn-ea"/>
                          <a:cs typeface="+mn-cs"/>
                        </a:rPr>
                        <a:t>:</a:t>
                      </a:r>
                      <a:r>
                        <a:rPr kumimoji="0" lang="fr-FR" sz="1800" kern="1200" baseline="0" dirty="0" err="1">
                          <a:solidFill>
                            <a:schemeClr val="dk1"/>
                          </a:solidFill>
                          <a:latin typeface="+mn-lt"/>
                          <a:ea typeface="+mn-ea"/>
                          <a:cs typeface="+mn-cs"/>
                        </a:rPr>
                        <a:t>even</a:t>
                      </a:r>
                      <a:endParaRPr lang="fr-FR" dirty="0"/>
                    </a:p>
                  </a:txBody>
                  <a:tcPr/>
                </a:tc>
                <a:tc>
                  <a:txBody>
                    <a:bodyPr/>
                    <a:lstStyle/>
                    <a:p>
                      <a:r>
                        <a:rPr kumimoji="0" lang="fr-FR" sz="1800" kern="1200" baseline="0" dirty="0">
                          <a:solidFill>
                            <a:schemeClr val="dk1"/>
                          </a:solidFill>
                          <a:latin typeface="+mn-lt"/>
                          <a:ea typeface="+mn-ea"/>
                          <a:cs typeface="+mn-cs"/>
                        </a:rPr>
                        <a:t>Éléments pairs</a:t>
                      </a:r>
                      <a:endParaRPr lang="fr-FR" dirty="0"/>
                    </a:p>
                  </a:txBody>
                  <a:tcPr/>
                </a:tc>
                <a:extLst>
                  <a:ext uri="{0D108BD9-81ED-4DB2-BD59-A6C34878D82A}">
                    <a16:rowId xmlns:a16="http://schemas.microsoft.com/office/drawing/2014/main" val="10001"/>
                  </a:ext>
                </a:extLst>
              </a:tr>
              <a:tr h="424462">
                <a:tc>
                  <a:txBody>
                    <a:bodyPr/>
                    <a:lstStyle/>
                    <a:p>
                      <a:r>
                        <a:rPr kumimoji="0" lang="fr-FR" sz="1800" kern="1200" baseline="0" dirty="0">
                          <a:solidFill>
                            <a:schemeClr val="dk1"/>
                          </a:solidFill>
                          <a:latin typeface="+mn-lt"/>
                          <a:ea typeface="+mn-ea"/>
                          <a:cs typeface="+mn-cs"/>
                        </a:rPr>
                        <a:t>:</a:t>
                      </a:r>
                      <a:r>
                        <a:rPr kumimoji="0" lang="fr-FR" sz="1800" kern="1200" baseline="0" dirty="0" err="1">
                          <a:solidFill>
                            <a:schemeClr val="dk1"/>
                          </a:solidFill>
                          <a:latin typeface="+mn-lt"/>
                          <a:ea typeface="+mn-ea"/>
                          <a:cs typeface="+mn-cs"/>
                        </a:rPr>
                        <a:t>odd</a:t>
                      </a:r>
                      <a:endParaRPr lang="fr-FR" dirty="0"/>
                    </a:p>
                  </a:txBody>
                  <a:tcPr/>
                </a:tc>
                <a:tc>
                  <a:txBody>
                    <a:bodyPr/>
                    <a:lstStyle/>
                    <a:p>
                      <a:r>
                        <a:rPr kumimoji="0" lang="fr-FR" sz="1800" kern="1200" baseline="0" dirty="0">
                          <a:solidFill>
                            <a:schemeClr val="dk1"/>
                          </a:solidFill>
                          <a:latin typeface="+mn-lt"/>
                          <a:ea typeface="+mn-ea"/>
                          <a:cs typeface="+mn-cs"/>
                        </a:rPr>
                        <a:t>Éléments impairs</a:t>
                      </a:r>
                      <a:endParaRPr lang="fr-FR" dirty="0"/>
                    </a:p>
                  </a:txBody>
                  <a:tcPr/>
                </a:tc>
                <a:extLst>
                  <a:ext uri="{0D108BD9-81ED-4DB2-BD59-A6C34878D82A}">
                    <a16:rowId xmlns:a16="http://schemas.microsoft.com/office/drawing/2014/main" val="10002"/>
                  </a:ext>
                </a:extLst>
              </a:tr>
              <a:tr h="424462">
                <a:tc>
                  <a:txBody>
                    <a:bodyPr/>
                    <a:lstStyle/>
                    <a:p>
                      <a:r>
                        <a:rPr kumimoji="0" lang="fr-FR" sz="1800" kern="1200" baseline="0" dirty="0">
                          <a:solidFill>
                            <a:schemeClr val="dk1"/>
                          </a:solidFill>
                          <a:latin typeface="+mn-lt"/>
                          <a:ea typeface="+mn-ea"/>
                          <a:cs typeface="+mn-cs"/>
                        </a:rPr>
                        <a:t>:</a:t>
                      </a:r>
                      <a:r>
                        <a:rPr kumimoji="0" lang="fr-FR" sz="1800" kern="1200" baseline="0" dirty="0" err="1">
                          <a:solidFill>
                            <a:schemeClr val="dk1"/>
                          </a:solidFill>
                          <a:latin typeface="+mn-lt"/>
                          <a:ea typeface="+mn-ea"/>
                          <a:cs typeface="+mn-cs"/>
                        </a:rPr>
                        <a:t>eq</a:t>
                      </a:r>
                      <a:r>
                        <a:rPr kumimoji="0" lang="fr-FR" sz="1800" kern="1200" baseline="0" dirty="0">
                          <a:solidFill>
                            <a:schemeClr val="dk1"/>
                          </a:solidFill>
                          <a:latin typeface="+mn-lt"/>
                          <a:ea typeface="+mn-ea"/>
                          <a:cs typeface="+mn-cs"/>
                        </a:rPr>
                        <a:t>(index)</a:t>
                      </a:r>
                      <a:endParaRPr lang="fr-FR" dirty="0"/>
                    </a:p>
                  </a:txBody>
                  <a:tcPr/>
                </a:tc>
                <a:tc>
                  <a:txBody>
                    <a:bodyPr/>
                    <a:lstStyle/>
                    <a:p>
                      <a:r>
                        <a:rPr kumimoji="0" lang="fr-FR" sz="1800" kern="1200" baseline="0" dirty="0">
                          <a:solidFill>
                            <a:schemeClr val="dk1"/>
                          </a:solidFill>
                          <a:latin typeface="+mn-lt"/>
                          <a:ea typeface="+mn-ea"/>
                          <a:cs typeface="+mn-cs"/>
                        </a:rPr>
                        <a:t>Élément dont l'index est spécifié=index</a:t>
                      </a:r>
                      <a:endParaRPr lang="fr-FR" dirty="0"/>
                    </a:p>
                  </a:txBody>
                  <a:tcPr/>
                </a:tc>
                <a:extLst>
                  <a:ext uri="{0D108BD9-81ED-4DB2-BD59-A6C34878D82A}">
                    <a16:rowId xmlns:a16="http://schemas.microsoft.com/office/drawing/2014/main" val="10003"/>
                  </a:ext>
                </a:extLst>
              </a:tr>
              <a:tr h="1046618">
                <a:tc>
                  <a:txBody>
                    <a:bodyPr/>
                    <a:lstStyle/>
                    <a:p>
                      <a:r>
                        <a:rPr kumimoji="0" lang="fr-FR" sz="1800" kern="1200" baseline="0" dirty="0">
                          <a:solidFill>
                            <a:schemeClr val="dk1"/>
                          </a:solidFill>
                          <a:latin typeface="+mn-lt"/>
                          <a:ea typeface="+mn-ea"/>
                          <a:cs typeface="+mn-cs"/>
                        </a:rPr>
                        <a:t>:gt(index)</a:t>
                      </a:r>
                      <a:endParaRPr lang="fr-FR" dirty="0"/>
                    </a:p>
                  </a:txBody>
                  <a:tcPr/>
                </a:tc>
                <a:tc>
                  <a:txBody>
                    <a:bodyPr/>
                    <a:lstStyle/>
                    <a:p>
                      <a:r>
                        <a:rPr kumimoji="0" lang="fr-FR" sz="1800" kern="1200" baseline="0" dirty="0">
                          <a:solidFill>
                            <a:schemeClr val="dk1"/>
                          </a:solidFill>
                          <a:latin typeface="+mn-lt"/>
                          <a:ea typeface="+mn-ea"/>
                          <a:cs typeface="+mn-cs"/>
                        </a:rPr>
                        <a:t>Éléments dont l'index est supérieur à (</a:t>
                      </a:r>
                      <a:r>
                        <a:rPr kumimoji="0" lang="fr-FR" sz="1800" i="1" kern="1200" baseline="0" dirty="0" err="1">
                          <a:solidFill>
                            <a:schemeClr val="dk1"/>
                          </a:solidFill>
                          <a:latin typeface="+mn-lt"/>
                          <a:ea typeface="+mn-ea"/>
                          <a:cs typeface="+mn-cs"/>
                        </a:rPr>
                        <a:t>greater</a:t>
                      </a:r>
                      <a:r>
                        <a:rPr kumimoji="0" lang="fr-FR" sz="1800" i="1" kern="1200" baseline="0" dirty="0">
                          <a:solidFill>
                            <a:schemeClr val="dk1"/>
                          </a:solidFill>
                          <a:latin typeface="+mn-lt"/>
                          <a:ea typeface="+mn-ea"/>
                          <a:cs typeface="+mn-cs"/>
                        </a:rPr>
                        <a:t> </a:t>
                      </a:r>
                      <a:r>
                        <a:rPr kumimoji="0" lang="fr-FR" sz="1800" i="1" kern="1200" baseline="0" dirty="0" err="1">
                          <a:solidFill>
                            <a:schemeClr val="dk1"/>
                          </a:solidFill>
                          <a:latin typeface="+mn-lt"/>
                          <a:ea typeface="+mn-ea"/>
                          <a:cs typeface="+mn-cs"/>
                        </a:rPr>
                        <a:t>than</a:t>
                      </a:r>
                      <a:r>
                        <a:rPr kumimoji="0" lang="fr-FR" sz="1800" i="1" kern="1200" baseline="0" dirty="0">
                          <a:solidFill>
                            <a:schemeClr val="dk1"/>
                          </a:solidFill>
                          <a:latin typeface="+mn-lt"/>
                          <a:ea typeface="+mn-ea"/>
                          <a:cs typeface="+mn-cs"/>
                        </a:rPr>
                        <a:t>) l'index spécifié</a:t>
                      </a:r>
                      <a:endParaRPr lang="fr-FR" dirty="0"/>
                    </a:p>
                  </a:txBody>
                  <a:tcPr/>
                </a:tc>
                <a:extLst>
                  <a:ext uri="{0D108BD9-81ED-4DB2-BD59-A6C34878D82A}">
                    <a16:rowId xmlns:a16="http://schemas.microsoft.com/office/drawing/2014/main" val="10004"/>
                  </a:ext>
                </a:extLst>
              </a:tr>
              <a:tr h="732632">
                <a:tc>
                  <a:txBody>
                    <a:bodyPr/>
                    <a:lstStyle/>
                    <a:p>
                      <a:r>
                        <a:rPr kumimoji="0" lang="fr-FR" sz="1800" kern="1200" baseline="0" dirty="0">
                          <a:solidFill>
                            <a:schemeClr val="dk1"/>
                          </a:solidFill>
                          <a:latin typeface="+mn-lt"/>
                          <a:ea typeface="+mn-ea"/>
                          <a:cs typeface="+mn-cs"/>
                        </a:rPr>
                        <a:t>:</a:t>
                      </a:r>
                      <a:r>
                        <a:rPr kumimoji="0" lang="fr-FR" sz="1800" kern="1200" baseline="0" dirty="0" err="1">
                          <a:solidFill>
                            <a:schemeClr val="dk1"/>
                          </a:solidFill>
                          <a:latin typeface="+mn-lt"/>
                          <a:ea typeface="+mn-ea"/>
                          <a:cs typeface="+mn-cs"/>
                        </a:rPr>
                        <a:t>lt</a:t>
                      </a:r>
                      <a:r>
                        <a:rPr kumimoji="0" lang="fr-FR" sz="1800" kern="1200" baseline="0">
                          <a:solidFill>
                            <a:schemeClr val="dk1"/>
                          </a:solidFill>
                          <a:latin typeface="+mn-lt"/>
                          <a:ea typeface="+mn-ea"/>
                          <a:cs typeface="+mn-cs"/>
                        </a:rPr>
                        <a:t>(index)</a:t>
                      </a:r>
                      <a:endParaRPr lang="fr-FR" dirty="0"/>
                    </a:p>
                  </a:txBody>
                  <a:tcPr/>
                </a:tc>
                <a:tc>
                  <a:txBody>
                    <a:bodyPr/>
                    <a:lstStyle/>
                    <a:p>
                      <a:r>
                        <a:rPr kumimoji="0" lang="fr-FR" sz="1800" kern="1200" baseline="0" dirty="0">
                          <a:solidFill>
                            <a:schemeClr val="dk1"/>
                          </a:solidFill>
                          <a:latin typeface="+mn-lt"/>
                          <a:ea typeface="+mn-ea"/>
                          <a:cs typeface="+mn-cs"/>
                        </a:rPr>
                        <a:t>Éléments dont l'index est inférieur à (</a:t>
                      </a:r>
                      <a:r>
                        <a:rPr kumimoji="0" lang="fr-FR" sz="1800" i="1" kern="1200" baseline="0" dirty="0" err="1">
                          <a:solidFill>
                            <a:schemeClr val="dk1"/>
                          </a:solidFill>
                          <a:latin typeface="+mn-lt"/>
                          <a:ea typeface="+mn-ea"/>
                          <a:cs typeface="+mn-cs"/>
                        </a:rPr>
                        <a:t>lower</a:t>
                      </a:r>
                      <a:r>
                        <a:rPr kumimoji="0" lang="fr-FR" sz="1800" i="1" kern="1200" baseline="0" dirty="0">
                          <a:solidFill>
                            <a:schemeClr val="dk1"/>
                          </a:solidFill>
                          <a:latin typeface="+mn-lt"/>
                          <a:ea typeface="+mn-ea"/>
                          <a:cs typeface="+mn-cs"/>
                        </a:rPr>
                        <a:t> </a:t>
                      </a:r>
                      <a:r>
                        <a:rPr kumimoji="0" lang="fr-FR" sz="1800" i="1" kern="1200" baseline="0" dirty="0" err="1">
                          <a:solidFill>
                            <a:schemeClr val="dk1"/>
                          </a:solidFill>
                          <a:latin typeface="+mn-lt"/>
                          <a:ea typeface="+mn-ea"/>
                          <a:cs typeface="+mn-cs"/>
                        </a:rPr>
                        <a:t>than</a:t>
                      </a:r>
                      <a:r>
                        <a:rPr kumimoji="0" lang="fr-FR" sz="1800" i="1" kern="1200" baseline="0" dirty="0">
                          <a:solidFill>
                            <a:schemeClr val="dk1"/>
                          </a:solidFill>
                          <a:latin typeface="+mn-lt"/>
                          <a:ea typeface="+mn-ea"/>
                          <a:cs typeface="+mn-cs"/>
                        </a:rPr>
                        <a:t>) l'index spécifié</a:t>
                      </a:r>
                      <a:endParaRPr lang="fr-FR" dirty="0"/>
                    </a:p>
                  </a:txBody>
                  <a:tcPr/>
                </a:tc>
                <a:extLst>
                  <a:ext uri="{0D108BD9-81ED-4DB2-BD59-A6C34878D82A}">
                    <a16:rowId xmlns:a16="http://schemas.microsoft.com/office/drawing/2014/main" val="10005"/>
                  </a:ext>
                </a:extLst>
              </a:tr>
            </a:tbl>
          </a:graphicData>
        </a:graphic>
      </p:graphicFrame>
      <p:sp>
        <p:nvSpPr>
          <p:cNvPr id="5" name="Espace réservé de la date 4"/>
          <p:cNvSpPr>
            <a:spLocks noGrp="1"/>
          </p:cNvSpPr>
          <p:nvPr>
            <p:ph type="dt" sz="half" idx="10"/>
          </p:nvPr>
        </p:nvSpPr>
        <p:spPr/>
        <p:txBody>
          <a:bodyPr/>
          <a:lstStyle/>
          <a:p>
            <a:fld id="{91237100-2305-4678-945B-F75B4AE0614A}" type="datetime1">
              <a:rPr lang="fr-FR" smtClean="0"/>
              <a:pPr/>
              <a:t>31/03/2021</a:t>
            </a:fld>
            <a:endParaRPr lang="fr-FR"/>
          </a:p>
        </p:txBody>
      </p:sp>
      <p:sp>
        <p:nvSpPr>
          <p:cNvPr id="6" name="Espace réservé du numéro de diapositive 5"/>
          <p:cNvSpPr>
            <a:spLocks noGrp="1"/>
          </p:cNvSpPr>
          <p:nvPr>
            <p:ph type="sldNum" sz="quarter" idx="12"/>
          </p:nvPr>
        </p:nvSpPr>
        <p:spPr/>
        <p:txBody>
          <a:bodyPr/>
          <a:lstStyle/>
          <a:p>
            <a:fld id="{A8FD5DCD-778F-4678-B864-7269B71DC096}"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Objet retourné</a:t>
            </a:r>
          </a:p>
        </p:txBody>
      </p:sp>
      <p:sp>
        <p:nvSpPr>
          <p:cNvPr id="3" name="Espace réservé du contenu 2"/>
          <p:cNvSpPr>
            <a:spLocks noGrp="1"/>
          </p:cNvSpPr>
          <p:nvPr>
            <p:ph sz="quarter" idx="1"/>
          </p:nvPr>
        </p:nvSpPr>
        <p:spPr/>
        <p:txBody>
          <a:bodyPr>
            <a:normAutofit fontScale="92500" lnSpcReduction="10000"/>
          </a:bodyPr>
          <a:lstStyle/>
          <a:p>
            <a:r>
              <a:rPr lang="fr-FR" dirty="0"/>
              <a:t>Le résultat retourné par la fonction $() est un objet </a:t>
            </a:r>
            <a:r>
              <a:rPr lang="fr-FR" dirty="0" err="1"/>
              <a:t>jQuery</a:t>
            </a:r>
            <a:r>
              <a:rPr lang="fr-FR" dirty="0"/>
              <a:t>.</a:t>
            </a:r>
          </a:p>
          <a:p>
            <a:r>
              <a:rPr lang="fr-FR" dirty="0"/>
              <a:t> Cet objet ressemble à un tableau : il a une propriété </a:t>
            </a:r>
            <a:r>
              <a:rPr lang="fr-FR" dirty="0" err="1"/>
              <a:t>length</a:t>
            </a:r>
            <a:r>
              <a:rPr lang="fr-FR" dirty="0"/>
              <a:t> et les éléments sélectionnés peuvent être accédés par un indice. </a:t>
            </a:r>
          </a:p>
          <a:p>
            <a:r>
              <a:rPr lang="fr-FR" dirty="0"/>
              <a:t>Par exemple :</a:t>
            </a:r>
          </a:p>
          <a:p>
            <a:pPr lvl="1"/>
            <a:r>
              <a:rPr lang="fr-FR" dirty="0"/>
              <a:t>$('a').</a:t>
            </a:r>
            <a:r>
              <a:rPr lang="fr-FR" dirty="0" err="1"/>
              <a:t>length</a:t>
            </a:r>
            <a:r>
              <a:rPr lang="fr-FR" dirty="0"/>
              <a:t> retourne le nombre de liens hypertextes contenus dans la page.</a:t>
            </a:r>
          </a:p>
          <a:p>
            <a:pPr lvl="1"/>
            <a:r>
              <a:rPr lang="fr-FR" dirty="0"/>
              <a:t>$('</a:t>
            </a:r>
            <a:r>
              <a:rPr lang="fr-FR" dirty="0" err="1"/>
              <a:t>ul.bleu</a:t>
            </a:r>
            <a:r>
              <a:rPr lang="fr-FR" dirty="0"/>
              <a:t>').</a:t>
            </a:r>
            <a:r>
              <a:rPr lang="fr-FR" dirty="0" err="1"/>
              <a:t>length</a:t>
            </a:r>
            <a:r>
              <a:rPr lang="fr-FR" dirty="0"/>
              <a:t> retourne le nombre de balises </a:t>
            </a:r>
            <a:r>
              <a:rPr lang="fr-FR" b="1" dirty="0"/>
              <a:t>&lt;</a:t>
            </a:r>
            <a:r>
              <a:rPr lang="fr-FR" b="1" dirty="0" err="1"/>
              <a:t>ul</a:t>
            </a:r>
            <a:r>
              <a:rPr lang="fr-FR" b="1" dirty="0"/>
              <a:t>&gt; de classe bleu.</a:t>
            </a:r>
          </a:p>
          <a:p>
            <a:pPr lvl="1"/>
            <a:r>
              <a:rPr lang="fr-FR" dirty="0"/>
              <a:t>$('li[class="impair"]').</a:t>
            </a:r>
            <a:r>
              <a:rPr lang="fr-FR" dirty="0" err="1"/>
              <a:t>length</a:t>
            </a:r>
            <a:r>
              <a:rPr lang="fr-FR" dirty="0"/>
              <a:t> retourne le nombre de balises </a:t>
            </a:r>
            <a:r>
              <a:rPr lang="fr-FR" b="1" dirty="0"/>
              <a:t>&lt;li&gt; qui ont un attribut class de valeur </a:t>
            </a:r>
            <a:r>
              <a:rPr lang="fr-FR" dirty="0"/>
              <a:t>impair.</a:t>
            </a:r>
          </a:p>
        </p:txBody>
      </p:sp>
      <p:sp>
        <p:nvSpPr>
          <p:cNvPr id="4" name="Espace réservé de la date 3"/>
          <p:cNvSpPr>
            <a:spLocks noGrp="1"/>
          </p:cNvSpPr>
          <p:nvPr>
            <p:ph type="dt" sz="half" idx="10"/>
          </p:nvPr>
        </p:nvSpPr>
        <p:spPr/>
        <p:txBody>
          <a:bodyPr/>
          <a:lstStyle/>
          <a:p>
            <a:fld id="{266E5BFC-CA64-41E1-8C0C-CAC3B3EE0BDA}"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Objet retourné</a:t>
            </a:r>
          </a:p>
        </p:txBody>
      </p:sp>
      <p:sp>
        <p:nvSpPr>
          <p:cNvPr id="3" name="Espace réservé du contenu 2"/>
          <p:cNvSpPr>
            <a:spLocks noGrp="1"/>
          </p:cNvSpPr>
          <p:nvPr>
            <p:ph sz="quarter" idx="1"/>
          </p:nvPr>
        </p:nvSpPr>
        <p:spPr/>
        <p:txBody>
          <a:bodyPr/>
          <a:lstStyle/>
          <a:p>
            <a:r>
              <a:rPr lang="fr-FR" dirty="0"/>
              <a:t>Pour accéder à un des éléments sélectionnés, précisez son indice entre crochets à la suite du sélecteur. Par exemple :</a:t>
            </a:r>
          </a:p>
          <a:p>
            <a:r>
              <a:rPr lang="fr-FR" dirty="0"/>
              <a:t>$('a')[0] retourne le premier lien hypertexte de la page.</a:t>
            </a:r>
          </a:p>
          <a:p>
            <a:r>
              <a:rPr lang="fr-FR" dirty="0"/>
              <a:t>$('</a:t>
            </a:r>
            <a:r>
              <a:rPr lang="fr-FR" dirty="0" err="1"/>
              <a:t>ul.bleu</a:t>
            </a:r>
            <a:r>
              <a:rPr lang="fr-FR" dirty="0"/>
              <a:t>')[3] retourne la quatrième balise </a:t>
            </a:r>
            <a:r>
              <a:rPr lang="fr-FR" b="1" dirty="0"/>
              <a:t>&lt;</a:t>
            </a:r>
            <a:r>
              <a:rPr lang="fr-FR" b="1" dirty="0" err="1"/>
              <a:t>ul</a:t>
            </a:r>
            <a:r>
              <a:rPr lang="fr-FR" b="1" dirty="0"/>
              <a:t>&gt; de classe bleu.</a:t>
            </a:r>
          </a:p>
          <a:p>
            <a:endParaRPr lang="fr-FR" dirty="0"/>
          </a:p>
        </p:txBody>
      </p:sp>
      <p:sp>
        <p:nvSpPr>
          <p:cNvPr id="4" name="Espace réservé de la date 3"/>
          <p:cNvSpPr>
            <a:spLocks noGrp="1"/>
          </p:cNvSpPr>
          <p:nvPr>
            <p:ph type="dt" sz="half" idx="10"/>
          </p:nvPr>
        </p:nvSpPr>
        <p:spPr/>
        <p:txBody>
          <a:bodyPr/>
          <a:lstStyle/>
          <a:p>
            <a:fld id="{D81BB712-F5F2-48E7-B15C-6B900A497C80}"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Appliquer une méthode à la sélection</a:t>
            </a:r>
            <a:endParaRPr lang="fr-FR" dirty="0"/>
          </a:p>
        </p:txBody>
      </p:sp>
      <p:sp>
        <p:nvSpPr>
          <p:cNvPr id="3" name="Espace réservé du contenu 2"/>
          <p:cNvSpPr>
            <a:spLocks noGrp="1"/>
          </p:cNvSpPr>
          <p:nvPr>
            <p:ph sz="quarter" idx="1"/>
          </p:nvPr>
        </p:nvSpPr>
        <p:spPr/>
        <p:txBody>
          <a:bodyPr/>
          <a:lstStyle/>
          <a:p>
            <a:r>
              <a:rPr lang="fr-FR" dirty="0"/>
              <a:t>Pour appliquer une action à l’objet </a:t>
            </a:r>
            <a:r>
              <a:rPr lang="fr-FR" dirty="0" err="1"/>
              <a:t>séléctionné</a:t>
            </a:r>
            <a:r>
              <a:rPr lang="fr-FR" dirty="0"/>
              <a:t> il faut  ajouter un point après la parenthèse fermante et indiquez la méthode à utiliser :</a:t>
            </a:r>
          </a:p>
          <a:p>
            <a:r>
              <a:rPr lang="fr-FR" b="1" dirty="0"/>
              <a:t>Syntaxe: </a:t>
            </a:r>
            <a:r>
              <a:rPr lang="fr-FR" dirty="0"/>
              <a:t>$(sélecteur).action</a:t>
            </a:r>
          </a:p>
        </p:txBody>
      </p:sp>
      <p:sp>
        <p:nvSpPr>
          <p:cNvPr id="4" name="Espace réservé de la date 3"/>
          <p:cNvSpPr>
            <a:spLocks noGrp="1"/>
          </p:cNvSpPr>
          <p:nvPr>
            <p:ph type="dt" sz="half" idx="10"/>
          </p:nvPr>
        </p:nvSpPr>
        <p:spPr/>
        <p:txBody>
          <a:bodyPr/>
          <a:lstStyle/>
          <a:p>
            <a:fld id="{4DEED12A-2EA4-4B15-A388-DA79FD06DD7F}"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14</a:t>
            </a:fld>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Méthode CSS</a:t>
            </a:r>
          </a:p>
        </p:txBody>
      </p:sp>
      <p:sp>
        <p:nvSpPr>
          <p:cNvPr id="3" name="Espace réservé du contenu 2"/>
          <p:cNvSpPr>
            <a:spLocks noGrp="1"/>
          </p:cNvSpPr>
          <p:nvPr>
            <p:ph sz="quarter" idx="1"/>
          </p:nvPr>
        </p:nvSpPr>
        <p:spPr/>
        <p:txBody>
          <a:bodyPr>
            <a:normAutofit lnSpcReduction="10000"/>
          </a:bodyPr>
          <a:lstStyle/>
          <a:p>
            <a:pPr>
              <a:buNone/>
            </a:pPr>
            <a:r>
              <a:rPr lang="fr-FR" b="1" dirty="0"/>
              <a:t>Syntaxe:</a:t>
            </a:r>
          </a:p>
          <a:p>
            <a:pPr>
              <a:buNone/>
            </a:pPr>
            <a:r>
              <a:rPr lang="fr-FR" dirty="0"/>
              <a:t>$(</a:t>
            </a:r>
            <a:r>
              <a:rPr lang="fr-FR" dirty="0" err="1"/>
              <a:t>selecteur</a:t>
            </a:r>
            <a:r>
              <a:rPr lang="fr-FR" dirty="0"/>
              <a:t>).</a:t>
            </a:r>
            <a:r>
              <a:rPr lang="fr-FR" dirty="0" err="1"/>
              <a:t>css</a:t>
            </a:r>
            <a:r>
              <a:rPr lang="fr-FR" dirty="0"/>
              <a:t>(propriété </a:t>
            </a:r>
            <a:r>
              <a:rPr lang="fr-FR" dirty="0" err="1"/>
              <a:t>css</a:t>
            </a:r>
            <a:r>
              <a:rPr lang="fr-FR" dirty="0"/>
              <a:t>, valeur)</a:t>
            </a:r>
          </a:p>
          <a:p>
            <a:pPr>
              <a:buNone/>
            </a:pPr>
            <a:r>
              <a:rPr lang="fr-FR" b="1" dirty="0"/>
              <a:t>Exemple:</a:t>
            </a:r>
          </a:p>
          <a:p>
            <a:r>
              <a:rPr lang="fr-FR" dirty="0"/>
              <a:t>$('.rouge').</a:t>
            </a:r>
            <a:r>
              <a:rPr lang="fr-FR" dirty="0" err="1"/>
              <a:t>css</a:t>
            </a:r>
            <a:r>
              <a:rPr lang="fr-FR" dirty="0"/>
              <a:t>('background','</a:t>
            </a:r>
            <a:r>
              <a:rPr lang="fr-FR" dirty="0" err="1"/>
              <a:t>red</a:t>
            </a:r>
            <a:r>
              <a:rPr lang="fr-FR" dirty="0"/>
              <a:t>'); affecte un arrière-plan (background) de couleur rouge (</a:t>
            </a:r>
            <a:r>
              <a:rPr lang="fr-FR" dirty="0" err="1"/>
              <a:t>red</a:t>
            </a:r>
            <a:r>
              <a:rPr lang="fr-FR" dirty="0"/>
              <a:t>) aux balises de classe rouge ($('.rouge')).</a:t>
            </a:r>
          </a:p>
          <a:p>
            <a:r>
              <a:rPr lang="fr-FR" dirty="0"/>
              <a:t>$('.rouge').</a:t>
            </a:r>
            <a:r>
              <a:rPr lang="fr-FR" dirty="0" err="1"/>
              <a:t>css</a:t>
            </a:r>
            <a:r>
              <a:rPr lang="fr-FR" dirty="0"/>
              <a:t>('background','</a:t>
            </a:r>
            <a:r>
              <a:rPr lang="fr-FR" dirty="0" err="1"/>
              <a:t>red</a:t>
            </a:r>
            <a:r>
              <a:rPr lang="fr-FR" dirty="0"/>
              <a:t>');</a:t>
            </a:r>
          </a:p>
          <a:p>
            <a:pPr>
              <a:buNone/>
            </a:pPr>
            <a:r>
              <a:rPr lang="fr-FR" dirty="0"/>
              <a:t>$('.rouge').</a:t>
            </a:r>
            <a:r>
              <a:rPr lang="fr-FR" dirty="0" err="1"/>
              <a:t>css</a:t>
            </a:r>
            <a:r>
              <a:rPr lang="fr-FR" dirty="0"/>
              <a:t>('</a:t>
            </a:r>
            <a:r>
              <a:rPr lang="fr-FR" dirty="0" err="1"/>
              <a:t>color</a:t>
            </a:r>
            <a:r>
              <a:rPr lang="fr-FR" dirty="0"/>
              <a:t>','</a:t>
            </a:r>
            <a:r>
              <a:rPr lang="fr-FR" dirty="0" err="1"/>
              <a:t>yellow</a:t>
            </a:r>
            <a:r>
              <a:rPr lang="fr-FR" dirty="0"/>
              <a:t>');</a:t>
            </a:r>
          </a:p>
          <a:p>
            <a:pPr>
              <a:buNone/>
            </a:pPr>
            <a:endParaRPr lang="fr-FR" dirty="0"/>
          </a:p>
          <a:p>
            <a:pPr>
              <a:buNone/>
            </a:pPr>
            <a:r>
              <a:rPr lang="en-US" dirty="0"/>
              <a:t>$('.rouge').</a:t>
            </a:r>
            <a:r>
              <a:rPr lang="en-US" dirty="0" err="1"/>
              <a:t>css</a:t>
            </a:r>
            <a:r>
              <a:rPr lang="en-US" dirty="0"/>
              <a:t>('</a:t>
            </a:r>
            <a:r>
              <a:rPr lang="en-US" dirty="0" err="1"/>
              <a:t>background','red</a:t>
            </a:r>
            <a:r>
              <a:rPr lang="en-US" dirty="0"/>
              <a:t>').</a:t>
            </a:r>
            <a:r>
              <a:rPr lang="en-US" dirty="0" err="1"/>
              <a:t>css</a:t>
            </a:r>
            <a:r>
              <a:rPr lang="en-US" dirty="0"/>
              <a:t>('</a:t>
            </a:r>
            <a:r>
              <a:rPr lang="en-US" dirty="0" err="1"/>
              <a:t>color','yellow</a:t>
            </a:r>
            <a:r>
              <a:rPr lang="en-US" dirty="0"/>
              <a:t>');</a:t>
            </a:r>
            <a:endParaRPr lang="fr-FR" dirty="0"/>
          </a:p>
          <a:p>
            <a:pPr>
              <a:buNone/>
            </a:pPr>
            <a:endParaRPr lang="fr-FR" dirty="0"/>
          </a:p>
          <a:p>
            <a:pPr>
              <a:buNone/>
            </a:pPr>
            <a:endParaRPr lang="fr-FR" dirty="0"/>
          </a:p>
        </p:txBody>
      </p:sp>
      <p:sp>
        <p:nvSpPr>
          <p:cNvPr id="4" name="Double flèche horizontale 3"/>
          <p:cNvSpPr/>
          <p:nvPr/>
        </p:nvSpPr>
        <p:spPr>
          <a:xfrm>
            <a:off x="2699792" y="4725144"/>
            <a:ext cx="1152128" cy="43204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e la date 4"/>
          <p:cNvSpPr>
            <a:spLocks noGrp="1"/>
          </p:cNvSpPr>
          <p:nvPr>
            <p:ph type="dt" sz="half" idx="10"/>
          </p:nvPr>
        </p:nvSpPr>
        <p:spPr/>
        <p:txBody>
          <a:bodyPr/>
          <a:lstStyle/>
          <a:p>
            <a:fld id="{29C459F3-A52D-41C2-A232-04F277885B96}" type="datetime1">
              <a:rPr lang="fr-FR" smtClean="0"/>
              <a:pPr/>
              <a:t>31/03/2021</a:t>
            </a:fld>
            <a:endParaRPr lang="fr-FR"/>
          </a:p>
        </p:txBody>
      </p:sp>
      <p:sp>
        <p:nvSpPr>
          <p:cNvPr id="6" name="Espace réservé du numéro de diapositive 5"/>
          <p:cNvSpPr>
            <a:spLocks noGrp="1"/>
          </p:cNvSpPr>
          <p:nvPr>
            <p:ph type="sldNum" sz="quarter" idx="12"/>
          </p:nvPr>
        </p:nvSpPr>
        <p:spPr/>
        <p:txBody>
          <a:bodyPr/>
          <a:lstStyle/>
          <a:p>
            <a:fld id="{A8FD5DCD-778F-4678-B864-7269B71DC096}" type="slidenum">
              <a:rPr lang="fr-FR" smtClean="0"/>
              <a:pPr/>
              <a:t>15</a:t>
            </a:fld>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Sélecteurs hiérarchiques</a:t>
            </a:r>
            <a:endParaRPr lang="fr-FR" dirty="0"/>
          </a:p>
        </p:txBody>
      </p:sp>
      <p:sp>
        <p:nvSpPr>
          <p:cNvPr id="3" name="Espace réservé du contenu 2"/>
          <p:cNvSpPr>
            <a:spLocks noGrp="1"/>
          </p:cNvSpPr>
          <p:nvPr>
            <p:ph sz="quarter" idx="1"/>
          </p:nvPr>
        </p:nvSpPr>
        <p:spPr/>
        <p:txBody>
          <a:bodyPr/>
          <a:lstStyle/>
          <a:p>
            <a:endParaRPr lang="fr-FR"/>
          </a:p>
        </p:txBody>
      </p:sp>
      <p:pic>
        <p:nvPicPr>
          <p:cNvPr id="1026" name="Picture 2"/>
          <p:cNvPicPr>
            <a:picLocks noChangeAspect="1" noChangeArrowheads="1"/>
          </p:cNvPicPr>
          <p:nvPr/>
        </p:nvPicPr>
        <p:blipFill>
          <a:blip r:embed="rId2" cstate="print"/>
          <a:srcRect/>
          <a:stretch>
            <a:fillRect/>
          </a:stretch>
        </p:blipFill>
        <p:spPr bwMode="auto">
          <a:xfrm>
            <a:off x="0" y="1412776"/>
            <a:ext cx="9143999" cy="5445224"/>
          </a:xfrm>
          <a:prstGeom prst="rect">
            <a:avLst/>
          </a:prstGeom>
          <a:noFill/>
          <a:ln w="9525">
            <a:noFill/>
            <a:miter lim="800000"/>
            <a:headEnd/>
            <a:tailEnd/>
          </a:ln>
        </p:spPr>
      </p:pic>
      <p:sp>
        <p:nvSpPr>
          <p:cNvPr id="5" name="Espace réservé de la date 4"/>
          <p:cNvSpPr>
            <a:spLocks noGrp="1"/>
          </p:cNvSpPr>
          <p:nvPr>
            <p:ph type="dt" sz="half" idx="10"/>
          </p:nvPr>
        </p:nvSpPr>
        <p:spPr/>
        <p:txBody>
          <a:bodyPr/>
          <a:lstStyle/>
          <a:p>
            <a:fld id="{DBBC6735-D369-4CE9-88AC-D096A21C2F4B}" type="datetime1">
              <a:rPr lang="fr-FR" smtClean="0"/>
              <a:pPr/>
              <a:t>31/03/2021</a:t>
            </a:fld>
            <a:endParaRPr lang="fr-FR"/>
          </a:p>
        </p:txBody>
      </p:sp>
      <p:sp>
        <p:nvSpPr>
          <p:cNvPr id="6" name="Espace réservé du numéro de diapositive 5"/>
          <p:cNvSpPr>
            <a:spLocks noGrp="1"/>
          </p:cNvSpPr>
          <p:nvPr>
            <p:ph type="sldNum" sz="quarter" idx="12"/>
          </p:nvPr>
        </p:nvSpPr>
        <p:spPr/>
        <p:txBody>
          <a:bodyPr/>
          <a:lstStyle/>
          <a:p>
            <a:fld id="{A8FD5DCD-778F-4678-B864-7269B71DC096}" type="slidenum">
              <a:rPr lang="fr-FR" smtClean="0"/>
              <a:pPr/>
              <a:t>16</a:t>
            </a:fld>
            <a:endParaRPr lang="fr-FR"/>
          </a:p>
        </p:txBody>
      </p:sp>
      <p:sp>
        <p:nvSpPr>
          <p:cNvPr id="7" name="Espace réservé du pied de page 6"/>
          <p:cNvSpPr>
            <a:spLocks noGrp="1"/>
          </p:cNvSpPr>
          <p:nvPr>
            <p:ph type="ftr" sz="quarter" idx="11"/>
          </p:nvPr>
        </p:nvSpPr>
        <p:spPr/>
        <p:txBody>
          <a:bodyPr/>
          <a:lstStyle/>
          <a:p>
            <a:r>
              <a:rPr lang="fr-FR"/>
              <a:t>AHOUDI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1</a:t>
            </a:r>
          </a:p>
        </p:txBody>
      </p:sp>
      <p:sp>
        <p:nvSpPr>
          <p:cNvPr id="3" name="Espace réservé du contenu 2"/>
          <p:cNvSpPr>
            <a:spLocks noGrp="1"/>
          </p:cNvSpPr>
          <p:nvPr>
            <p:ph sz="quarter" idx="1"/>
          </p:nvPr>
        </p:nvSpPr>
        <p:spPr>
          <a:xfrm>
            <a:off x="971600" y="1412776"/>
            <a:ext cx="7772400" cy="4572000"/>
          </a:xfrm>
        </p:spPr>
        <p:txBody>
          <a:bodyPr>
            <a:normAutofit/>
          </a:bodyPr>
          <a:lstStyle/>
          <a:p>
            <a:r>
              <a:rPr lang="fr-FR" dirty="0"/>
              <a:t>Réaliser la page suivante (listes imbriquées)</a:t>
            </a:r>
          </a:p>
          <a:p>
            <a:endParaRPr lang="fr-FR" dirty="0"/>
          </a:p>
          <a:p>
            <a:endParaRPr lang="fr-FR" dirty="0"/>
          </a:p>
          <a:p>
            <a:endParaRPr lang="fr-FR" dirty="0"/>
          </a:p>
          <a:p>
            <a:endParaRPr lang="fr-FR" dirty="0"/>
          </a:p>
          <a:p>
            <a:r>
              <a:rPr lang="fr-FR" dirty="0"/>
              <a:t>afficher en rouge les éléments « enfants 1, et enfant 2 » en rouge en utilisant la méthode </a:t>
            </a:r>
            <a:r>
              <a:rPr lang="fr-FR" dirty="0" err="1"/>
              <a:t>jQuery</a:t>
            </a:r>
            <a:r>
              <a:rPr lang="fr-FR" dirty="0"/>
              <a:t> </a:t>
            </a:r>
            <a:r>
              <a:rPr lang="fr-FR" dirty="0" err="1"/>
              <a:t>css</a:t>
            </a:r>
            <a:r>
              <a:rPr lang="fr-FR" dirty="0"/>
              <a:t>()</a:t>
            </a:r>
          </a:p>
        </p:txBody>
      </p:sp>
      <p:pic>
        <p:nvPicPr>
          <p:cNvPr id="2051" name="Picture 3"/>
          <p:cNvPicPr>
            <a:picLocks noChangeAspect="1" noChangeArrowheads="1"/>
          </p:cNvPicPr>
          <p:nvPr/>
        </p:nvPicPr>
        <p:blipFill>
          <a:blip r:embed="rId2" cstate="print"/>
          <a:srcRect/>
          <a:stretch>
            <a:fillRect/>
          </a:stretch>
        </p:blipFill>
        <p:spPr bwMode="auto">
          <a:xfrm>
            <a:off x="2339752" y="2060849"/>
            <a:ext cx="3689573" cy="1296144"/>
          </a:xfrm>
          <a:prstGeom prst="rect">
            <a:avLst/>
          </a:prstGeom>
          <a:noFill/>
          <a:ln w="9525">
            <a:noFill/>
            <a:miter lim="800000"/>
            <a:headEnd/>
            <a:tailEnd/>
          </a:ln>
        </p:spPr>
      </p:pic>
      <p:sp>
        <p:nvSpPr>
          <p:cNvPr id="5" name="Espace réservé de la date 4"/>
          <p:cNvSpPr>
            <a:spLocks noGrp="1"/>
          </p:cNvSpPr>
          <p:nvPr>
            <p:ph type="dt" sz="half" idx="10"/>
          </p:nvPr>
        </p:nvSpPr>
        <p:spPr/>
        <p:txBody>
          <a:bodyPr/>
          <a:lstStyle/>
          <a:p>
            <a:fld id="{CD3992EC-3E63-43B2-AEAB-46B9F492B0E8}" type="datetime1">
              <a:rPr lang="fr-FR" smtClean="0"/>
              <a:pPr/>
              <a:t>31/03/2021</a:t>
            </a:fld>
            <a:endParaRPr lang="fr-FR"/>
          </a:p>
        </p:txBody>
      </p:sp>
      <p:sp>
        <p:nvSpPr>
          <p:cNvPr id="6" name="Espace réservé du numéro de diapositive 5"/>
          <p:cNvSpPr>
            <a:spLocks noGrp="1"/>
          </p:cNvSpPr>
          <p:nvPr>
            <p:ph type="sldNum" sz="quarter" idx="12"/>
          </p:nvPr>
        </p:nvSpPr>
        <p:spPr/>
        <p:txBody>
          <a:bodyPr/>
          <a:lstStyle/>
          <a:p>
            <a:fld id="{A8FD5DCD-778F-4678-B864-7269B71DC096}"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Exercice 2 </a:t>
            </a:r>
          </a:p>
        </p:txBody>
      </p:sp>
      <p:sp>
        <p:nvSpPr>
          <p:cNvPr id="3" name="Espace réservé du contenu 2"/>
          <p:cNvSpPr>
            <a:spLocks noGrp="1"/>
          </p:cNvSpPr>
          <p:nvPr>
            <p:ph sz="quarter" idx="1"/>
          </p:nvPr>
        </p:nvSpPr>
        <p:spPr/>
        <p:txBody>
          <a:bodyPr/>
          <a:lstStyle/>
          <a:p>
            <a:r>
              <a:rPr lang="fr-FR" dirty="0"/>
              <a:t>Réaliser un fichier html qui contient 5paragraphe </a:t>
            </a:r>
          </a:p>
          <a:p>
            <a:r>
              <a:rPr lang="fr-FR" dirty="0"/>
              <a:t>Colorier les paragraphes paires en bleu</a:t>
            </a:r>
          </a:p>
          <a:p>
            <a:r>
              <a:rPr lang="fr-FR" dirty="0"/>
              <a:t>Mettre le premier paragraphe en vert</a:t>
            </a:r>
          </a:p>
          <a:p>
            <a:r>
              <a:rPr lang="fr-FR" dirty="0"/>
              <a:t>Mettre le paragraphe d’indice 4 en rouge </a:t>
            </a:r>
          </a:p>
        </p:txBody>
      </p:sp>
      <p:sp>
        <p:nvSpPr>
          <p:cNvPr id="4" name="Espace réservé de la date 3"/>
          <p:cNvSpPr>
            <a:spLocks noGrp="1"/>
          </p:cNvSpPr>
          <p:nvPr>
            <p:ph type="dt" sz="half" idx="10"/>
          </p:nvPr>
        </p:nvSpPr>
        <p:spPr/>
        <p:txBody>
          <a:bodyPr/>
          <a:lstStyle/>
          <a:p>
            <a:fld id="{52B93716-60A5-4FE4-9A30-BFB59B2C3BCD}"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Sélecteurs particuliers</a:t>
            </a:r>
          </a:p>
        </p:txBody>
      </p:sp>
      <p:sp>
        <p:nvSpPr>
          <p:cNvPr id="3" name="Espace réservé du contenu 2"/>
          <p:cNvSpPr>
            <a:spLocks noGrp="1"/>
          </p:cNvSpPr>
          <p:nvPr>
            <p:ph sz="quarter" idx="1"/>
          </p:nvPr>
        </p:nvSpPr>
        <p:spPr/>
        <p:txBody>
          <a:bodyPr/>
          <a:lstStyle/>
          <a:p>
            <a:endParaRPr lang="fr-FR" dirty="0"/>
          </a:p>
        </p:txBody>
      </p:sp>
      <p:pic>
        <p:nvPicPr>
          <p:cNvPr id="3074" name="Picture 2"/>
          <p:cNvPicPr>
            <a:picLocks noChangeAspect="1" noChangeArrowheads="1"/>
          </p:cNvPicPr>
          <p:nvPr/>
        </p:nvPicPr>
        <p:blipFill>
          <a:blip r:embed="rId2" cstate="print"/>
          <a:srcRect/>
          <a:stretch>
            <a:fillRect/>
          </a:stretch>
        </p:blipFill>
        <p:spPr bwMode="auto">
          <a:xfrm>
            <a:off x="1331640" y="1556792"/>
            <a:ext cx="6552728" cy="3168351"/>
          </a:xfrm>
          <a:prstGeom prst="rect">
            <a:avLst/>
          </a:prstGeom>
          <a:noFill/>
          <a:ln w="9525">
            <a:noFill/>
            <a:miter lim="800000"/>
            <a:headEnd/>
            <a:tailEnd/>
          </a:ln>
        </p:spPr>
      </p:pic>
      <p:sp>
        <p:nvSpPr>
          <p:cNvPr id="5" name="Espace réservé de la date 4"/>
          <p:cNvSpPr>
            <a:spLocks noGrp="1"/>
          </p:cNvSpPr>
          <p:nvPr>
            <p:ph type="dt" sz="half" idx="10"/>
          </p:nvPr>
        </p:nvSpPr>
        <p:spPr/>
        <p:txBody>
          <a:bodyPr/>
          <a:lstStyle/>
          <a:p>
            <a:fld id="{2A52A812-0AE7-4522-BF57-CA68271C8A65}" type="datetime1">
              <a:rPr lang="fr-FR" smtClean="0"/>
              <a:pPr/>
              <a:t>31/03/2021</a:t>
            </a:fld>
            <a:endParaRPr lang="fr-FR"/>
          </a:p>
        </p:txBody>
      </p:sp>
      <p:sp>
        <p:nvSpPr>
          <p:cNvPr id="6" name="Espace réservé du numéro de diapositive 5"/>
          <p:cNvSpPr>
            <a:spLocks noGrp="1"/>
          </p:cNvSpPr>
          <p:nvPr>
            <p:ph type="sldNum" sz="quarter" idx="12"/>
          </p:nvPr>
        </p:nvSpPr>
        <p:spPr/>
        <p:txBody>
          <a:bodyPr/>
          <a:lstStyle/>
          <a:p>
            <a:fld id="{A8FD5DCD-778F-4678-B864-7269B71DC096}"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 </a:t>
            </a:r>
          </a:p>
        </p:txBody>
      </p:sp>
      <p:sp>
        <p:nvSpPr>
          <p:cNvPr id="3" name="Espace réservé du contenu 2"/>
          <p:cNvSpPr>
            <a:spLocks noGrp="1"/>
          </p:cNvSpPr>
          <p:nvPr>
            <p:ph sz="quarter" idx="1"/>
          </p:nvPr>
        </p:nvSpPr>
        <p:spPr/>
        <p:txBody>
          <a:bodyPr>
            <a:normAutofit lnSpcReduction="10000"/>
          </a:bodyPr>
          <a:lstStyle/>
          <a:p>
            <a:r>
              <a:rPr lang="fr-FR" dirty="0"/>
              <a:t>HTML est le langage de base du Web, il utilise un ensemble de balises pour décrire les données à afficher.</a:t>
            </a:r>
          </a:p>
          <a:p>
            <a:r>
              <a:rPr lang="fr-FR" dirty="0"/>
              <a:t>CSS est un langage consacré à la mise en forme des contenus HTML. Apparu vers le milieu des années 90, c'est aujourd'hui un complément essentiel de tout site Web qui se respecte. Il assure l'uniformité des pages et facilite leur maintenance.</a:t>
            </a:r>
          </a:p>
          <a:p>
            <a:r>
              <a:rPr lang="fr-FR" dirty="0"/>
              <a:t>JavaScript a été développé par Netscape en 1995. Exécuté côté client, il ajoute de l'interactivité aux pages Web.</a:t>
            </a:r>
          </a:p>
          <a:p>
            <a:endParaRPr lang="fr-FR" dirty="0"/>
          </a:p>
        </p:txBody>
      </p:sp>
      <p:sp>
        <p:nvSpPr>
          <p:cNvPr id="4" name="Espace réservé de la date 3"/>
          <p:cNvSpPr>
            <a:spLocks noGrp="1"/>
          </p:cNvSpPr>
          <p:nvPr>
            <p:ph type="dt" sz="half" idx="10"/>
          </p:nvPr>
        </p:nvSpPr>
        <p:spPr/>
        <p:txBody>
          <a:bodyPr/>
          <a:lstStyle/>
          <a:p>
            <a:fld id="{D6F25CE4-5E5A-49B4-9F4D-1930DEE80AD7}"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2</a:t>
            </a:fld>
            <a:endParaRPr 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Pseudo-sélecteurs spécifiques aux formulaires</a:t>
            </a:r>
            <a:endParaRPr lang="fr-FR" dirty="0"/>
          </a:p>
        </p:txBody>
      </p:sp>
      <p:graphicFrame>
        <p:nvGraphicFramePr>
          <p:cNvPr id="4" name="Espace réservé du contenu 3"/>
          <p:cNvGraphicFramePr>
            <a:graphicFrameLocks noGrp="1"/>
          </p:cNvGraphicFramePr>
          <p:nvPr>
            <p:ph sz="quarter" idx="1"/>
          </p:nvPr>
        </p:nvGraphicFramePr>
        <p:xfrm>
          <a:off x="0" y="1447800"/>
          <a:ext cx="9144000" cy="545592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70840">
                <a:tc>
                  <a:txBody>
                    <a:bodyPr/>
                    <a:lstStyle/>
                    <a:p>
                      <a:r>
                        <a:rPr lang="fr-FR" dirty="0" err="1"/>
                        <a:t>Selecteurs</a:t>
                      </a:r>
                      <a:r>
                        <a:rPr lang="fr-FR" dirty="0"/>
                        <a:t> </a:t>
                      </a:r>
                    </a:p>
                  </a:txBody>
                  <a:tcPr/>
                </a:tc>
                <a:tc>
                  <a:txBody>
                    <a:bodyPr/>
                    <a:lstStyle/>
                    <a:p>
                      <a:r>
                        <a:rPr lang="fr-FR" dirty="0"/>
                        <a:t>Eléments</a:t>
                      </a:r>
                      <a:r>
                        <a:rPr lang="fr-FR" baseline="0" dirty="0"/>
                        <a:t> sélectionnés</a:t>
                      </a:r>
                      <a:endParaRPr lang="fr-FR" dirty="0"/>
                    </a:p>
                  </a:txBody>
                  <a:tcPr/>
                </a:tc>
                <a:extLst>
                  <a:ext uri="{0D108BD9-81ED-4DB2-BD59-A6C34878D82A}">
                    <a16:rowId xmlns:a16="http://schemas.microsoft.com/office/drawing/2014/main" val="10000"/>
                  </a:ext>
                </a:extLst>
              </a:tr>
              <a:tr h="370840">
                <a:tc>
                  <a:txBody>
                    <a:bodyPr/>
                    <a:lstStyle/>
                    <a:p>
                      <a:r>
                        <a:rPr kumimoji="0" lang="fr-FR" sz="1800" kern="1200" baseline="0" dirty="0">
                          <a:solidFill>
                            <a:schemeClr val="dk1"/>
                          </a:solidFill>
                          <a:latin typeface="+mn-lt"/>
                          <a:ea typeface="+mn-ea"/>
                          <a:cs typeface="+mn-cs"/>
                        </a:rPr>
                        <a:t>:input</a:t>
                      </a:r>
                      <a:endParaRPr lang="fr-FR" dirty="0"/>
                    </a:p>
                  </a:txBody>
                  <a:tcPr/>
                </a:tc>
                <a:tc>
                  <a:txBody>
                    <a:bodyPr/>
                    <a:lstStyle/>
                    <a:p>
                      <a:r>
                        <a:rPr kumimoji="0" lang="fr-FR" sz="1800" kern="1200" baseline="0" dirty="0">
                          <a:solidFill>
                            <a:schemeClr val="dk1"/>
                          </a:solidFill>
                          <a:latin typeface="+mn-lt"/>
                          <a:ea typeface="+mn-ea"/>
                          <a:cs typeface="+mn-cs"/>
                        </a:rPr>
                        <a:t>Tous les éléments de type input, </a:t>
                      </a:r>
                      <a:r>
                        <a:rPr kumimoji="0" lang="fr-FR" sz="1800" kern="1200" baseline="0" dirty="0" err="1">
                          <a:solidFill>
                            <a:schemeClr val="dk1"/>
                          </a:solidFill>
                          <a:latin typeface="+mn-lt"/>
                          <a:ea typeface="+mn-ea"/>
                          <a:cs typeface="+mn-cs"/>
                        </a:rPr>
                        <a:t>textarea</a:t>
                      </a:r>
                      <a:r>
                        <a:rPr kumimoji="0" lang="fr-FR" sz="1800" kern="1200" baseline="0" dirty="0">
                          <a:solidFill>
                            <a:schemeClr val="dk1"/>
                          </a:solidFill>
                          <a:latin typeface="+mn-lt"/>
                          <a:ea typeface="+mn-ea"/>
                          <a:cs typeface="+mn-cs"/>
                        </a:rPr>
                        <a:t>, select et </a:t>
                      </a:r>
                      <a:r>
                        <a:rPr kumimoji="0" lang="fr-FR" sz="1800" kern="1200" baseline="0" dirty="0" err="1">
                          <a:solidFill>
                            <a:schemeClr val="dk1"/>
                          </a:solidFill>
                          <a:latin typeface="+mn-lt"/>
                          <a:ea typeface="+mn-ea"/>
                          <a:cs typeface="+mn-cs"/>
                        </a:rPr>
                        <a:t>button</a:t>
                      </a:r>
                      <a:endParaRPr lang="fr-FR" dirty="0"/>
                    </a:p>
                  </a:txBody>
                  <a:tcPr/>
                </a:tc>
                <a:extLst>
                  <a:ext uri="{0D108BD9-81ED-4DB2-BD59-A6C34878D82A}">
                    <a16:rowId xmlns:a16="http://schemas.microsoft.com/office/drawing/2014/main" val="10001"/>
                  </a:ext>
                </a:extLst>
              </a:tr>
              <a:tr h="303416">
                <a:tc>
                  <a:txBody>
                    <a:bodyPr/>
                    <a:lstStyle/>
                    <a:p>
                      <a:r>
                        <a:rPr kumimoji="0" lang="fr-FR" sz="1800" kern="1200" baseline="0" dirty="0">
                          <a:solidFill>
                            <a:schemeClr val="dk1"/>
                          </a:solidFill>
                          <a:latin typeface="+mn-lt"/>
                          <a:ea typeface="+mn-ea"/>
                          <a:cs typeface="+mn-cs"/>
                        </a:rPr>
                        <a:t>:</a:t>
                      </a:r>
                      <a:r>
                        <a:rPr kumimoji="0" lang="fr-FR" sz="1800" kern="1200" baseline="0" dirty="0" err="1">
                          <a:solidFill>
                            <a:schemeClr val="dk1"/>
                          </a:solidFill>
                          <a:latin typeface="+mn-lt"/>
                          <a:ea typeface="+mn-ea"/>
                          <a:cs typeface="+mn-cs"/>
                        </a:rPr>
                        <a:t>button</a:t>
                      </a:r>
                      <a:endParaRPr lang="fr-FR" dirty="0"/>
                    </a:p>
                  </a:txBody>
                  <a:tcPr/>
                </a:tc>
                <a:tc>
                  <a:txBody>
                    <a:bodyPr/>
                    <a:lstStyle/>
                    <a:p>
                      <a:r>
                        <a:rPr kumimoji="0" lang="fr-FR" sz="1800" kern="1200" baseline="0" dirty="0">
                          <a:solidFill>
                            <a:schemeClr val="dk1"/>
                          </a:solidFill>
                          <a:latin typeface="+mn-lt"/>
                          <a:ea typeface="+mn-ea"/>
                          <a:cs typeface="+mn-cs"/>
                        </a:rPr>
                        <a:t>Éléments de type </a:t>
                      </a:r>
                      <a:r>
                        <a:rPr kumimoji="0" lang="fr-FR" sz="1800" kern="1200" baseline="0" dirty="0" err="1">
                          <a:solidFill>
                            <a:schemeClr val="dk1"/>
                          </a:solidFill>
                          <a:latin typeface="+mn-lt"/>
                          <a:ea typeface="+mn-ea"/>
                          <a:cs typeface="+mn-cs"/>
                        </a:rPr>
                        <a:t>button</a:t>
                      </a:r>
                      <a:endParaRPr lang="fr-FR" dirty="0"/>
                    </a:p>
                  </a:txBody>
                  <a:tcPr/>
                </a:tc>
                <a:extLst>
                  <a:ext uri="{0D108BD9-81ED-4DB2-BD59-A6C34878D82A}">
                    <a16:rowId xmlns:a16="http://schemas.microsoft.com/office/drawing/2014/main" val="10002"/>
                  </a:ext>
                </a:extLst>
              </a:tr>
              <a:tr h="370840">
                <a:tc>
                  <a:txBody>
                    <a:bodyPr/>
                    <a:lstStyle/>
                    <a:p>
                      <a:r>
                        <a:rPr kumimoji="0" lang="fr-FR" sz="1800" kern="1200" baseline="0" dirty="0">
                          <a:solidFill>
                            <a:schemeClr val="dk1"/>
                          </a:solidFill>
                          <a:latin typeface="+mn-lt"/>
                          <a:ea typeface="+mn-ea"/>
                          <a:cs typeface="+mn-cs"/>
                        </a:rPr>
                        <a:t>:</a:t>
                      </a:r>
                      <a:r>
                        <a:rPr kumimoji="0" lang="fr-FR" sz="1800" kern="1200" baseline="0" dirty="0" err="1">
                          <a:solidFill>
                            <a:schemeClr val="dk1"/>
                          </a:solidFill>
                          <a:latin typeface="+mn-lt"/>
                          <a:ea typeface="+mn-ea"/>
                          <a:cs typeface="+mn-cs"/>
                        </a:rPr>
                        <a:t>checkbox</a:t>
                      </a:r>
                      <a:endParaRPr lang="fr-FR" dirty="0"/>
                    </a:p>
                  </a:txBody>
                  <a:tcPr/>
                </a:tc>
                <a:tc>
                  <a:txBody>
                    <a:bodyPr/>
                    <a:lstStyle/>
                    <a:p>
                      <a:r>
                        <a:rPr kumimoji="0" lang="fr-FR" sz="1800" kern="1200" baseline="0" dirty="0">
                          <a:solidFill>
                            <a:schemeClr val="dk1"/>
                          </a:solidFill>
                          <a:latin typeface="+mn-lt"/>
                          <a:ea typeface="+mn-ea"/>
                          <a:cs typeface="+mn-cs"/>
                        </a:rPr>
                        <a:t>Éléments de type </a:t>
                      </a:r>
                      <a:r>
                        <a:rPr kumimoji="0" lang="fr-FR" sz="1800" kern="1200" baseline="0" dirty="0" err="1">
                          <a:solidFill>
                            <a:schemeClr val="dk1"/>
                          </a:solidFill>
                          <a:latin typeface="+mn-lt"/>
                          <a:ea typeface="+mn-ea"/>
                          <a:cs typeface="+mn-cs"/>
                        </a:rPr>
                        <a:t>checkbox</a:t>
                      </a:r>
                      <a:endParaRPr lang="fr-FR" dirty="0"/>
                    </a:p>
                  </a:txBody>
                  <a:tcPr/>
                </a:tc>
                <a:extLst>
                  <a:ext uri="{0D108BD9-81ED-4DB2-BD59-A6C34878D82A}">
                    <a16:rowId xmlns:a16="http://schemas.microsoft.com/office/drawing/2014/main" val="10003"/>
                  </a:ext>
                </a:extLst>
              </a:tr>
              <a:tr h="370840">
                <a:tc>
                  <a:txBody>
                    <a:bodyPr/>
                    <a:lstStyle/>
                    <a:p>
                      <a:r>
                        <a:rPr kumimoji="0" lang="fr-FR" sz="1800" kern="1200" baseline="0" dirty="0">
                          <a:solidFill>
                            <a:schemeClr val="dk1"/>
                          </a:solidFill>
                          <a:latin typeface="+mn-lt"/>
                          <a:ea typeface="+mn-ea"/>
                          <a:cs typeface="+mn-cs"/>
                        </a:rPr>
                        <a:t>:</a:t>
                      </a:r>
                      <a:r>
                        <a:rPr kumimoji="0" lang="fr-FR" sz="1800" kern="1200" baseline="0" dirty="0" err="1">
                          <a:solidFill>
                            <a:schemeClr val="dk1"/>
                          </a:solidFill>
                          <a:latin typeface="+mn-lt"/>
                          <a:ea typeface="+mn-ea"/>
                          <a:cs typeface="+mn-cs"/>
                        </a:rPr>
                        <a:t>checked</a:t>
                      </a:r>
                      <a:endParaRPr lang="fr-FR" dirty="0"/>
                    </a:p>
                  </a:txBody>
                  <a:tcPr/>
                </a:tc>
                <a:tc>
                  <a:txBody>
                    <a:bodyPr/>
                    <a:lstStyle/>
                    <a:p>
                      <a:r>
                        <a:rPr kumimoji="0" lang="fr-FR" sz="1800" kern="1200" baseline="0" dirty="0">
                          <a:solidFill>
                            <a:schemeClr val="dk1"/>
                          </a:solidFill>
                          <a:latin typeface="+mn-lt"/>
                          <a:ea typeface="+mn-ea"/>
                          <a:cs typeface="+mn-cs"/>
                        </a:rPr>
                        <a:t>Éléments qui sont cochés</a:t>
                      </a:r>
                      <a:endParaRPr lang="fr-FR" dirty="0"/>
                    </a:p>
                  </a:txBody>
                  <a:tcPr/>
                </a:tc>
                <a:extLst>
                  <a:ext uri="{0D108BD9-81ED-4DB2-BD59-A6C34878D82A}">
                    <a16:rowId xmlns:a16="http://schemas.microsoft.com/office/drawing/2014/main" val="10004"/>
                  </a:ext>
                </a:extLst>
              </a:tr>
              <a:tr h="370840">
                <a:tc>
                  <a:txBody>
                    <a:bodyPr/>
                    <a:lstStyle/>
                    <a:p>
                      <a:r>
                        <a:rPr kumimoji="0" lang="fr-FR" sz="1800" kern="1200" baseline="0" dirty="0">
                          <a:solidFill>
                            <a:schemeClr val="dk1"/>
                          </a:solidFill>
                          <a:latin typeface="+mn-lt"/>
                          <a:ea typeface="+mn-ea"/>
                          <a:cs typeface="+mn-cs"/>
                        </a:rPr>
                        <a:t>:radio</a:t>
                      </a:r>
                      <a:endParaRPr lang="fr-FR" dirty="0"/>
                    </a:p>
                  </a:txBody>
                  <a:tcPr/>
                </a:tc>
                <a:tc>
                  <a:txBody>
                    <a:bodyPr/>
                    <a:lstStyle/>
                    <a:p>
                      <a:r>
                        <a:rPr kumimoji="0" lang="fr-FR" sz="1800" kern="1200" baseline="0" dirty="0">
                          <a:solidFill>
                            <a:schemeClr val="dk1"/>
                          </a:solidFill>
                          <a:latin typeface="+mn-lt"/>
                          <a:ea typeface="+mn-ea"/>
                          <a:cs typeface="+mn-cs"/>
                        </a:rPr>
                        <a:t>Éléments de type radio</a:t>
                      </a:r>
                      <a:endParaRPr lang="fr-FR" dirty="0"/>
                    </a:p>
                  </a:txBody>
                  <a:tcPr/>
                </a:tc>
                <a:extLst>
                  <a:ext uri="{0D108BD9-81ED-4DB2-BD59-A6C34878D82A}">
                    <a16:rowId xmlns:a16="http://schemas.microsoft.com/office/drawing/2014/main" val="10005"/>
                  </a:ext>
                </a:extLst>
              </a:tr>
              <a:tr h="370840">
                <a:tc>
                  <a:txBody>
                    <a:bodyPr/>
                    <a:lstStyle/>
                    <a:p>
                      <a:r>
                        <a:rPr kumimoji="0" lang="fr-FR" sz="1800" kern="1200" baseline="0" dirty="0">
                          <a:solidFill>
                            <a:schemeClr val="dk1"/>
                          </a:solidFill>
                          <a:latin typeface="+mn-lt"/>
                          <a:ea typeface="+mn-ea"/>
                          <a:cs typeface="+mn-cs"/>
                        </a:rPr>
                        <a:t>:reset</a:t>
                      </a:r>
                      <a:endParaRPr lang="fr-FR" dirty="0"/>
                    </a:p>
                  </a:txBody>
                  <a:tcPr/>
                </a:tc>
                <a:tc>
                  <a:txBody>
                    <a:bodyPr/>
                    <a:lstStyle/>
                    <a:p>
                      <a:r>
                        <a:rPr kumimoji="0" lang="fr-FR" sz="1800" kern="1200" baseline="0" dirty="0">
                          <a:solidFill>
                            <a:schemeClr val="dk1"/>
                          </a:solidFill>
                          <a:latin typeface="+mn-lt"/>
                          <a:ea typeface="+mn-ea"/>
                          <a:cs typeface="+mn-cs"/>
                        </a:rPr>
                        <a:t>Éléments de type reset</a:t>
                      </a:r>
                      <a:endParaRPr lang="fr-FR" dirty="0"/>
                    </a:p>
                  </a:txBody>
                  <a:tcPr/>
                </a:tc>
                <a:extLst>
                  <a:ext uri="{0D108BD9-81ED-4DB2-BD59-A6C34878D82A}">
                    <a16:rowId xmlns:a16="http://schemas.microsoft.com/office/drawing/2014/main" val="10006"/>
                  </a:ext>
                </a:extLst>
              </a:tr>
              <a:tr h="370840">
                <a:tc>
                  <a:txBody>
                    <a:bodyPr/>
                    <a:lstStyle/>
                    <a:p>
                      <a:r>
                        <a:rPr kumimoji="0" lang="fr-FR" sz="1800" kern="1200" baseline="0" dirty="0">
                          <a:solidFill>
                            <a:schemeClr val="dk1"/>
                          </a:solidFill>
                          <a:latin typeface="+mn-lt"/>
                          <a:ea typeface="+mn-ea"/>
                          <a:cs typeface="+mn-cs"/>
                        </a:rPr>
                        <a:t>:image</a:t>
                      </a:r>
                      <a:endParaRPr lang="fr-FR" dirty="0"/>
                    </a:p>
                  </a:txBody>
                  <a:tcPr/>
                </a:tc>
                <a:tc>
                  <a:txBody>
                    <a:bodyPr/>
                    <a:lstStyle/>
                    <a:p>
                      <a:r>
                        <a:rPr kumimoji="0" lang="fr-FR" sz="1800" kern="1200" baseline="0" dirty="0">
                          <a:solidFill>
                            <a:schemeClr val="dk1"/>
                          </a:solidFill>
                          <a:latin typeface="+mn-lt"/>
                          <a:ea typeface="+mn-ea"/>
                          <a:cs typeface="+mn-cs"/>
                        </a:rPr>
                        <a:t>Tous les boutons de type image</a:t>
                      </a:r>
                      <a:endParaRPr lang="fr-FR" dirty="0"/>
                    </a:p>
                  </a:txBody>
                  <a:tcPr/>
                </a:tc>
                <a:extLst>
                  <a:ext uri="{0D108BD9-81ED-4DB2-BD59-A6C34878D82A}">
                    <a16:rowId xmlns:a16="http://schemas.microsoft.com/office/drawing/2014/main" val="10007"/>
                  </a:ext>
                </a:extLst>
              </a:tr>
              <a:tr h="370840">
                <a:tc>
                  <a:txBody>
                    <a:bodyPr/>
                    <a:lstStyle/>
                    <a:p>
                      <a:r>
                        <a:rPr kumimoji="0" lang="fr-FR" sz="1800" kern="1200" baseline="0" dirty="0">
                          <a:solidFill>
                            <a:schemeClr val="dk1"/>
                          </a:solidFill>
                          <a:latin typeface="+mn-lt"/>
                          <a:ea typeface="+mn-ea"/>
                          <a:cs typeface="+mn-cs"/>
                        </a:rPr>
                        <a:t>:</a:t>
                      </a:r>
                      <a:r>
                        <a:rPr kumimoji="0" lang="fr-FR" sz="1800" kern="1200" baseline="0" dirty="0" err="1">
                          <a:solidFill>
                            <a:schemeClr val="dk1"/>
                          </a:solidFill>
                          <a:latin typeface="+mn-lt"/>
                          <a:ea typeface="+mn-ea"/>
                          <a:cs typeface="+mn-cs"/>
                        </a:rPr>
                        <a:t>submit</a:t>
                      </a:r>
                      <a:endParaRPr lang="fr-FR" dirty="0"/>
                    </a:p>
                  </a:txBody>
                  <a:tcPr/>
                </a:tc>
                <a:tc>
                  <a:txBody>
                    <a:bodyPr/>
                    <a:lstStyle/>
                    <a:p>
                      <a:r>
                        <a:rPr kumimoji="0" lang="fr-FR" sz="1800" kern="1200" baseline="0" dirty="0">
                          <a:solidFill>
                            <a:schemeClr val="dk1"/>
                          </a:solidFill>
                          <a:latin typeface="+mn-lt"/>
                          <a:ea typeface="+mn-ea"/>
                          <a:cs typeface="+mn-cs"/>
                        </a:rPr>
                        <a:t>Éléments de type </a:t>
                      </a:r>
                      <a:r>
                        <a:rPr kumimoji="0" lang="fr-FR" sz="1800" kern="1200" baseline="0" dirty="0" err="1">
                          <a:solidFill>
                            <a:schemeClr val="dk1"/>
                          </a:solidFill>
                          <a:latin typeface="+mn-lt"/>
                          <a:ea typeface="+mn-ea"/>
                          <a:cs typeface="+mn-cs"/>
                        </a:rPr>
                        <a:t>submit</a:t>
                      </a:r>
                      <a:endParaRPr lang="fr-FR" dirty="0"/>
                    </a:p>
                  </a:txBody>
                  <a:tcPr/>
                </a:tc>
                <a:extLst>
                  <a:ext uri="{0D108BD9-81ED-4DB2-BD59-A6C34878D82A}">
                    <a16:rowId xmlns:a16="http://schemas.microsoft.com/office/drawing/2014/main" val="10008"/>
                  </a:ext>
                </a:extLst>
              </a:tr>
              <a:tr h="370840">
                <a:tc>
                  <a:txBody>
                    <a:bodyPr/>
                    <a:lstStyle/>
                    <a:p>
                      <a:r>
                        <a:rPr kumimoji="0" lang="fr-FR" sz="1800" kern="1200" baseline="0" dirty="0">
                          <a:solidFill>
                            <a:schemeClr val="dk1"/>
                          </a:solidFill>
                          <a:latin typeface="+mn-lt"/>
                          <a:ea typeface="+mn-ea"/>
                          <a:cs typeface="+mn-cs"/>
                        </a:rPr>
                        <a:t>:</a:t>
                      </a:r>
                      <a:r>
                        <a:rPr kumimoji="0" lang="fr-FR" sz="1800" kern="1200" baseline="0" dirty="0" err="1">
                          <a:solidFill>
                            <a:schemeClr val="dk1"/>
                          </a:solidFill>
                          <a:latin typeface="+mn-lt"/>
                          <a:ea typeface="+mn-ea"/>
                          <a:cs typeface="+mn-cs"/>
                        </a:rPr>
                        <a:t>text</a:t>
                      </a:r>
                      <a:endParaRPr lang="fr-FR" dirty="0"/>
                    </a:p>
                  </a:txBody>
                  <a:tcPr/>
                </a:tc>
                <a:tc>
                  <a:txBody>
                    <a:bodyPr/>
                    <a:lstStyle/>
                    <a:p>
                      <a:r>
                        <a:rPr kumimoji="0" lang="fr-FR" sz="1800" kern="1200" baseline="0" dirty="0">
                          <a:solidFill>
                            <a:schemeClr val="dk1"/>
                          </a:solidFill>
                          <a:latin typeface="+mn-lt"/>
                          <a:ea typeface="+mn-ea"/>
                          <a:cs typeface="+mn-cs"/>
                        </a:rPr>
                        <a:t>Éléments de type </a:t>
                      </a:r>
                      <a:r>
                        <a:rPr kumimoji="0" lang="fr-FR" sz="1800" kern="1200" baseline="0" dirty="0" err="1">
                          <a:solidFill>
                            <a:schemeClr val="dk1"/>
                          </a:solidFill>
                          <a:latin typeface="+mn-lt"/>
                          <a:ea typeface="+mn-ea"/>
                          <a:cs typeface="+mn-cs"/>
                        </a:rPr>
                        <a:t>text</a:t>
                      </a:r>
                      <a:endParaRPr lang="fr-FR" dirty="0"/>
                    </a:p>
                  </a:txBody>
                  <a:tcPr/>
                </a:tc>
                <a:extLst>
                  <a:ext uri="{0D108BD9-81ED-4DB2-BD59-A6C34878D82A}">
                    <a16:rowId xmlns:a16="http://schemas.microsoft.com/office/drawing/2014/main" val="10009"/>
                  </a:ext>
                </a:extLst>
              </a:tr>
              <a:tr h="370840">
                <a:tc>
                  <a:txBody>
                    <a:bodyPr/>
                    <a:lstStyle/>
                    <a:p>
                      <a:r>
                        <a:rPr kumimoji="0" lang="fr-FR" sz="1800" kern="1200" baseline="0" dirty="0">
                          <a:solidFill>
                            <a:schemeClr val="dk1"/>
                          </a:solidFill>
                          <a:latin typeface="+mn-lt"/>
                          <a:ea typeface="+mn-ea"/>
                          <a:cs typeface="+mn-cs"/>
                        </a:rPr>
                        <a:t>:</a:t>
                      </a:r>
                      <a:r>
                        <a:rPr kumimoji="0" lang="fr-FR" sz="1800" kern="1200" baseline="0" dirty="0" err="1">
                          <a:solidFill>
                            <a:schemeClr val="dk1"/>
                          </a:solidFill>
                          <a:latin typeface="+mn-lt"/>
                          <a:ea typeface="+mn-ea"/>
                          <a:cs typeface="+mn-cs"/>
                        </a:rPr>
                        <a:t>password</a:t>
                      </a:r>
                      <a:endParaRPr lang="fr-FR" dirty="0"/>
                    </a:p>
                  </a:txBody>
                  <a:tcPr/>
                </a:tc>
                <a:tc>
                  <a:txBody>
                    <a:bodyPr/>
                    <a:lstStyle/>
                    <a:p>
                      <a:r>
                        <a:rPr kumimoji="0" lang="fr-FR" sz="1800" kern="1200" baseline="0" dirty="0">
                          <a:solidFill>
                            <a:schemeClr val="dk1"/>
                          </a:solidFill>
                          <a:latin typeface="+mn-lt"/>
                          <a:ea typeface="+mn-ea"/>
                          <a:cs typeface="+mn-cs"/>
                        </a:rPr>
                        <a:t>Éléments de type </a:t>
                      </a:r>
                      <a:r>
                        <a:rPr kumimoji="0" lang="fr-FR" sz="1800" kern="1200" baseline="0" dirty="0" err="1">
                          <a:solidFill>
                            <a:schemeClr val="dk1"/>
                          </a:solidFill>
                          <a:latin typeface="+mn-lt"/>
                          <a:ea typeface="+mn-ea"/>
                          <a:cs typeface="+mn-cs"/>
                        </a:rPr>
                        <a:t>password</a:t>
                      </a:r>
                      <a:endParaRPr lang="fr-FR" dirty="0"/>
                    </a:p>
                  </a:txBody>
                  <a:tcPr/>
                </a:tc>
                <a:extLst>
                  <a:ext uri="{0D108BD9-81ED-4DB2-BD59-A6C34878D82A}">
                    <a16:rowId xmlns:a16="http://schemas.microsoft.com/office/drawing/2014/main" val="10010"/>
                  </a:ext>
                </a:extLst>
              </a:tr>
              <a:tr h="370840">
                <a:tc>
                  <a:txBody>
                    <a:bodyPr/>
                    <a:lstStyle/>
                    <a:p>
                      <a:r>
                        <a:rPr kumimoji="0" lang="fr-FR" sz="1800" kern="1200" baseline="0" dirty="0">
                          <a:solidFill>
                            <a:schemeClr val="dk1"/>
                          </a:solidFill>
                          <a:latin typeface="+mn-lt"/>
                          <a:ea typeface="+mn-ea"/>
                          <a:cs typeface="+mn-cs"/>
                        </a:rPr>
                        <a:t>:</a:t>
                      </a:r>
                      <a:r>
                        <a:rPr kumimoji="0" lang="fr-FR" sz="1800" kern="1200" baseline="0" dirty="0" err="1">
                          <a:solidFill>
                            <a:schemeClr val="dk1"/>
                          </a:solidFill>
                          <a:latin typeface="+mn-lt"/>
                          <a:ea typeface="+mn-ea"/>
                          <a:cs typeface="+mn-cs"/>
                        </a:rPr>
                        <a:t>selected</a:t>
                      </a:r>
                      <a:endParaRPr lang="fr-FR" dirty="0"/>
                    </a:p>
                  </a:txBody>
                  <a:tcPr/>
                </a:tc>
                <a:tc>
                  <a:txBody>
                    <a:bodyPr/>
                    <a:lstStyle/>
                    <a:p>
                      <a:r>
                        <a:rPr kumimoji="0" lang="fr-FR" sz="1800" kern="1200" baseline="0" dirty="0">
                          <a:solidFill>
                            <a:schemeClr val="dk1"/>
                          </a:solidFill>
                          <a:latin typeface="+mn-lt"/>
                          <a:ea typeface="+mn-ea"/>
                          <a:cs typeface="+mn-cs"/>
                        </a:rPr>
                        <a:t>Éléments sélectionnés</a:t>
                      </a:r>
                      <a:endParaRPr lang="fr-FR" dirty="0"/>
                    </a:p>
                  </a:txBody>
                  <a:tcPr/>
                </a:tc>
                <a:extLst>
                  <a:ext uri="{0D108BD9-81ED-4DB2-BD59-A6C34878D82A}">
                    <a16:rowId xmlns:a16="http://schemas.microsoft.com/office/drawing/2014/main" val="10011"/>
                  </a:ext>
                </a:extLst>
              </a:tr>
              <a:tr h="370840">
                <a:tc>
                  <a:txBody>
                    <a:bodyPr/>
                    <a:lstStyle/>
                    <a:p>
                      <a:r>
                        <a:rPr kumimoji="0" lang="fr-FR" sz="1800" kern="1200" baseline="0" dirty="0">
                          <a:solidFill>
                            <a:schemeClr val="dk1"/>
                          </a:solidFill>
                          <a:latin typeface="+mn-lt"/>
                          <a:ea typeface="+mn-ea"/>
                          <a:cs typeface="+mn-cs"/>
                        </a:rPr>
                        <a:t>:focus</a:t>
                      </a:r>
                      <a:endParaRPr lang="fr-FR" dirty="0"/>
                    </a:p>
                  </a:txBody>
                  <a:tcPr/>
                </a:tc>
                <a:tc>
                  <a:txBody>
                    <a:bodyPr/>
                    <a:lstStyle/>
                    <a:p>
                      <a:r>
                        <a:rPr kumimoji="0" lang="fr-FR" sz="1800" kern="1200" baseline="0" dirty="0">
                          <a:solidFill>
                            <a:schemeClr val="dk1"/>
                          </a:solidFill>
                          <a:latin typeface="+mn-lt"/>
                          <a:ea typeface="+mn-ea"/>
                          <a:cs typeface="+mn-cs"/>
                        </a:rPr>
                        <a:t>Sélectionne l'élément s'il a le focus</a:t>
                      </a:r>
                      <a:endParaRPr lang="fr-FR" dirty="0"/>
                    </a:p>
                  </a:txBody>
                  <a:tcPr/>
                </a:tc>
                <a:extLst>
                  <a:ext uri="{0D108BD9-81ED-4DB2-BD59-A6C34878D82A}">
                    <a16:rowId xmlns:a16="http://schemas.microsoft.com/office/drawing/2014/main" val="10012"/>
                  </a:ext>
                </a:extLst>
              </a:tr>
              <a:tr h="370840">
                <a:tc>
                  <a:txBody>
                    <a:bodyPr/>
                    <a:lstStyle/>
                    <a:p>
                      <a:r>
                        <a:rPr kumimoji="0" lang="fr-FR" sz="1800" kern="1200" baseline="0" dirty="0">
                          <a:solidFill>
                            <a:schemeClr val="dk1"/>
                          </a:solidFill>
                          <a:latin typeface="+mn-lt"/>
                          <a:ea typeface="+mn-ea"/>
                          <a:cs typeface="+mn-cs"/>
                        </a:rPr>
                        <a:t>:</a:t>
                      </a:r>
                      <a:r>
                        <a:rPr kumimoji="0" lang="fr-FR" sz="1800" kern="1200" baseline="0" dirty="0" err="1">
                          <a:solidFill>
                            <a:schemeClr val="dk1"/>
                          </a:solidFill>
                          <a:latin typeface="+mn-lt"/>
                          <a:ea typeface="+mn-ea"/>
                          <a:cs typeface="+mn-cs"/>
                        </a:rPr>
                        <a:t>enabled</a:t>
                      </a:r>
                      <a:endParaRPr lang="fr-FR" dirty="0"/>
                    </a:p>
                  </a:txBody>
                  <a:tcPr/>
                </a:tc>
                <a:tc>
                  <a:txBody>
                    <a:bodyPr/>
                    <a:lstStyle/>
                    <a:p>
                      <a:r>
                        <a:rPr kumimoji="0" lang="fr-FR" sz="1800" kern="1200" baseline="0" dirty="0">
                          <a:solidFill>
                            <a:schemeClr val="dk1"/>
                          </a:solidFill>
                          <a:latin typeface="+mn-lt"/>
                          <a:ea typeface="+mn-ea"/>
                          <a:cs typeface="+mn-cs"/>
                        </a:rPr>
                        <a:t>Éléments validés</a:t>
                      </a:r>
                      <a:endParaRPr lang="fr-FR" dirty="0"/>
                    </a:p>
                  </a:txBody>
                  <a:tcPr/>
                </a:tc>
                <a:extLst>
                  <a:ext uri="{0D108BD9-81ED-4DB2-BD59-A6C34878D82A}">
                    <a16:rowId xmlns:a16="http://schemas.microsoft.com/office/drawing/2014/main" val="10013"/>
                  </a:ext>
                </a:extLst>
              </a:tr>
            </a:tbl>
          </a:graphicData>
        </a:graphic>
      </p:graphicFrame>
      <p:sp>
        <p:nvSpPr>
          <p:cNvPr id="9" name="Espace réservé de la date 8"/>
          <p:cNvSpPr>
            <a:spLocks noGrp="1"/>
          </p:cNvSpPr>
          <p:nvPr>
            <p:ph type="dt" sz="half" idx="10"/>
          </p:nvPr>
        </p:nvSpPr>
        <p:spPr/>
        <p:txBody>
          <a:bodyPr/>
          <a:lstStyle/>
          <a:p>
            <a:fld id="{4EDD5B18-6284-4CF3-8AB9-695490F18AF3}" type="datetime1">
              <a:rPr lang="fr-FR" smtClean="0"/>
              <a:pPr/>
              <a:t>31/03/2021</a:t>
            </a:fld>
            <a:endParaRPr lang="fr-FR"/>
          </a:p>
        </p:txBody>
      </p:sp>
      <p:sp>
        <p:nvSpPr>
          <p:cNvPr id="10" name="Espace réservé du numéro de diapositive 9"/>
          <p:cNvSpPr>
            <a:spLocks noGrp="1"/>
          </p:cNvSpPr>
          <p:nvPr>
            <p:ph type="sldNum" sz="quarter" idx="12"/>
          </p:nvPr>
        </p:nvSpPr>
        <p:spPr>
          <a:xfrm>
            <a:off x="965045" y="6210300"/>
            <a:ext cx="457200" cy="457200"/>
          </a:xfrm>
        </p:spPr>
        <p:txBody>
          <a:bodyPr/>
          <a:lstStyle/>
          <a:p>
            <a:fld id="{A8FD5DCD-778F-4678-B864-7269B71DC096}" type="slidenum">
              <a:rPr lang="fr-FR" smtClean="0"/>
              <a:pPr/>
              <a:t>20</a:t>
            </a:fld>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JSON:JavaScript</a:t>
            </a:r>
            <a:r>
              <a:rPr lang="fr-FR" dirty="0"/>
              <a:t> Object Notation</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21</a:t>
            </a:fld>
            <a:endParaRPr lang="fr-FR"/>
          </a:p>
        </p:txBody>
      </p:sp>
      <p:sp>
        <p:nvSpPr>
          <p:cNvPr id="6" name="Espace réservé du contenu 5"/>
          <p:cNvSpPr>
            <a:spLocks noGrp="1"/>
          </p:cNvSpPr>
          <p:nvPr>
            <p:ph sz="quarter" idx="1"/>
          </p:nvPr>
        </p:nvSpPr>
        <p:spPr/>
        <p:txBody>
          <a:bodyPr/>
          <a:lstStyle/>
          <a:p>
            <a:r>
              <a:rPr lang="fr-FR" dirty="0"/>
              <a:t>un format léger d'échange de données. Il est facile à lire ou à écrire pour des humains</a:t>
            </a:r>
          </a:p>
          <a:p>
            <a:r>
              <a:rPr lang="fr-FR" dirty="0"/>
              <a:t>Exemple</a:t>
            </a:r>
          </a:p>
          <a:p>
            <a:pPr>
              <a:buNone/>
            </a:pPr>
            <a:r>
              <a:rPr lang="fr-FR" dirty="0"/>
              <a:t>Var objet={</a:t>
            </a:r>
            <a:r>
              <a:rPr lang="fr-FR" dirty="0" err="1"/>
              <a:t>Text_align</a:t>
            </a:r>
            <a:r>
              <a:rPr lang="fr-FR" dirty="0"/>
              <a:t>: ‘</a:t>
            </a:r>
            <a:r>
              <a:rPr lang="fr-FR" dirty="0" err="1"/>
              <a:t>left</a:t>
            </a:r>
            <a:r>
              <a:rPr lang="fr-FR" dirty="0"/>
              <a:t>’,</a:t>
            </a:r>
            <a:r>
              <a:rPr lang="fr-FR" dirty="0" err="1"/>
              <a:t>Color</a:t>
            </a:r>
            <a:r>
              <a:rPr lang="fr-FR" dirty="0"/>
              <a:t>:’</a:t>
            </a:r>
            <a:r>
              <a:rPr lang="fr-FR" dirty="0" err="1"/>
              <a:t>red</a:t>
            </a:r>
            <a:r>
              <a:rPr lang="fr-FR" dirty="0"/>
              <a:t>’,Background-</a:t>
            </a:r>
            <a:r>
              <a:rPr lang="fr-FR" dirty="0" err="1"/>
              <a:t>color</a:t>
            </a:r>
            <a:r>
              <a:rPr lang="fr-FR" dirty="0"/>
              <a:t>:’</a:t>
            </a:r>
            <a:r>
              <a:rPr lang="fr-FR" dirty="0" err="1"/>
              <a:t>yallow</a:t>
            </a:r>
            <a:r>
              <a:rPr lang="fr-FR" dirty="0"/>
              <a:t>’};</a:t>
            </a:r>
          </a:p>
          <a:p>
            <a:pPr>
              <a:buNone/>
            </a:pPr>
            <a:r>
              <a:rPr lang="fr-FR" b="1" dirty="0"/>
              <a:t>$(</a:t>
            </a:r>
            <a:r>
              <a:rPr lang="fr-FR" b="1" dirty="0" err="1"/>
              <a:t>selecteur</a:t>
            </a:r>
            <a:r>
              <a:rPr lang="fr-FR" b="1" dirty="0"/>
              <a:t>).</a:t>
            </a:r>
            <a:r>
              <a:rPr lang="fr-FR" b="1" dirty="0" err="1"/>
              <a:t>css</a:t>
            </a:r>
            <a:r>
              <a:rPr lang="fr-FR" b="1" dirty="0"/>
              <a:t>(objet);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Exercice 3</a:t>
            </a:r>
          </a:p>
        </p:txBody>
      </p:sp>
      <p:sp>
        <p:nvSpPr>
          <p:cNvPr id="3" name="Espace réservé du contenu 2"/>
          <p:cNvSpPr>
            <a:spLocks noGrp="1"/>
          </p:cNvSpPr>
          <p:nvPr>
            <p:ph sz="quarter" idx="1"/>
          </p:nvPr>
        </p:nvSpPr>
        <p:spPr/>
        <p:txBody>
          <a:bodyPr/>
          <a:lstStyle/>
          <a:p>
            <a:r>
              <a:rPr lang="fr-FR" dirty="0"/>
              <a:t>Réaliser le formulaire suivant:</a:t>
            </a:r>
          </a:p>
        </p:txBody>
      </p:sp>
      <p:pic>
        <p:nvPicPr>
          <p:cNvPr id="4098" name="Picture 2"/>
          <p:cNvPicPr>
            <a:picLocks noChangeAspect="1" noChangeArrowheads="1"/>
          </p:cNvPicPr>
          <p:nvPr/>
        </p:nvPicPr>
        <p:blipFill>
          <a:blip r:embed="rId2" cstate="print"/>
          <a:srcRect/>
          <a:stretch>
            <a:fillRect/>
          </a:stretch>
        </p:blipFill>
        <p:spPr bwMode="auto">
          <a:xfrm>
            <a:off x="539552" y="1916832"/>
            <a:ext cx="8208912" cy="4536504"/>
          </a:xfrm>
          <a:prstGeom prst="rect">
            <a:avLst/>
          </a:prstGeom>
          <a:noFill/>
          <a:ln w="9525">
            <a:noFill/>
            <a:miter lim="800000"/>
            <a:headEnd/>
            <a:tailEnd/>
          </a:ln>
        </p:spPr>
      </p:pic>
      <p:sp>
        <p:nvSpPr>
          <p:cNvPr id="5" name="Espace réservé de la date 4"/>
          <p:cNvSpPr>
            <a:spLocks noGrp="1"/>
          </p:cNvSpPr>
          <p:nvPr>
            <p:ph type="dt" sz="half" idx="10"/>
          </p:nvPr>
        </p:nvSpPr>
        <p:spPr/>
        <p:txBody>
          <a:bodyPr/>
          <a:lstStyle/>
          <a:p>
            <a:fld id="{6EE4D515-CC20-468A-BB81-0E35A041B6D3}" type="datetime1">
              <a:rPr lang="fr-FR" smtClean="0"/>
              <a:pPr/>
              <a:t>31/03/2021</a:t>
            </a:fld>
            <a:endParaRPr lang="fr-FR"/>
          </a:p>
        </p:txBody>
      </p:sp>
      <p:sp>
        <p:nvSpPr>
          <p:cNvPr id="6" name="Espace réservé du numéro de diapositive 5"/>
          <p:cNvSpPr>
            <a:spLocks noGrp="1"/>
          </p:cNvSpPr>
          <p:nvPr>
            <p:ph type="sldNum" sz="quarter" idx="12"/>
          </p:nvPr>
        </p:nvSpPr>
        <p:spPr/>
        <p:txBody>
          <a:bodyPr/>
          <a:lstStyle/>
          <a:p>
            <a:fld id="{A8FD5DCD-778F-4678-B864-7269B71DC096}" type="slidenum">
              <a:rPr lang="fr-FR" smtClean="0"/>
              <a:pPr/>
              <a:t>22</a:t>
            </a:fld>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Exercice 4</a:t>
            </a:r>
          </a:p>
        </p:txBody>
      </p:sp>
      <p:sp>
        <p:nvSpPr>
          <p:cNvPr id="3" name="Espace réservé du contenu 2"/>
          <p:cNvSpPr>
            <a:spLocks noGrp="1"/>
          </p:cNvSpPr>
          <p:nvPr>
            <p:ph sz="quarter" idx="1"/>
          </p:nvPr>
        </p:nvSpPr>
        <p:spPr/>
        <p:txBody>
          <a:bodyPr>
            <a:normAutofit/>
          </a:bodyPr>
          <a:lstStyle/>
          <a:p>
            <a:r>
              <a:rPr lang="fr-FR" dirty="0"/>
              <a:t>Réaliser les modifications suivantes:</a:t>
            </a:r>
          </a:p>
          <a:p>
            <a:r>
              <a:rPr lang="fr-FR" dirty="0"/>
              <a:t>Les zones de texte, boutons radio et boutons ont un arrière-plan de couleur jaune.</a:t>
            </a:r>
          </a:p>
          <a:p>
            <a:r>
              <a:rPr lang="fr-FR" dirty="0"/>
              <a:t>Le champ de type </a:t>
            </a:r>
            <a:r>
              <a:rPr lang="fr-FR" dirty="0" err="1"/>
              <a:t>password</a:t>
            </a:r>
            <a:r>
              <a:rPr lang="fr-FR" dirty="0"/>
              <a:t> a un arrière-plan de couleur rouge.</a:t>
            </a:r>
          </a:p>
          <a:p>
            <a:r>
              <a:rPr lang="fr-FR" dirty="0"/>
              <a:t>Le champ input de type image est redimensionné pour avoir une largeur de 100 px.</a:t>
            </a:r>
          </a:p>
          <a:p>
            <a:r>
              <a:rPr lang="fr-FR" dirty="0"/>
              <a:t>La première instruction donne le focus au premier champ de saisie et la deuxième colore son arrière-plan en jaune.</a:t>
            </a:r>
          </a:p>
        </p:txBody>
      </p:sp>
      <p:sp>
        <p:nvSpPr>
          <p:cNvPr id="4" name="Espace réservé de la date 3"/>
          <p:cNvSpPr>
            <a:spLocks noGrp="1"/>
          </p:cNvSpPr>
          <p:nvPr>
            <p:ph type="dt" sz="half" idx="10"/>
          </p:nvPr>
        </p:nvSpPr>
        <p:spPr/>
        <p:txBody>
          <a:bodyPr/>
          <a:lstStyle/>
          <a:p>
            <a:fld id="{62C55470-B370-4595-BC86-7D6EE5527F95}"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23</a:t>
            </a:fld>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Sélecteurs utilisés dans les tableaux</a:t>
            </a:r>
            <a:endParaRPr lang="fr-FR" dirty="0"/>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24</a:t>
            </a:fld>
            <a:endParaRPr lang="fr-FR"/>
          </a:p>
        </p:txBody>
      </p:sp>
      <p:sp>
        <p:nvSpPr>
          <p:cNvPr id="6" name="Espace réservé du contenu 5"/>
          <p:cNvSpPr>
            <a:spLocks noGrp="1"/>
          </p:cNvSpPr>
          <p:nvPr>
            <p:ph sz="quarter" idx="1"/>
          </p:nvPr>
        </p:nvSpPr>
        <p:spPr/>
        <p:txBody>
          <a:bodyPr/>
          <a:lstStyle/>
          <a:p>
            <a:endParaRPr lang="fr-FR"/>
          </a:p>
        </p:txBody>
      </p:sp>
      <p:pic>
        <p:nvPicPr>
          <p:cNvPr id="5122" name="Picture 2"/>
          <p:cNvPicPr>
            <a:picLocks noChangeAspect="1" noChangeArrowheads="1"/>
          </p:cNvPicPr>
          <p:nvPr/>
        </p:nvPicPr>
        <p:blipFill>
          <a:blip r:embed="rId2" cstate="print"/>
          <a:srcRect/>
          <a:stretch>
            <a:fillRect/>
          </a:stretch>
        </p:blipFill>
        <p:spPr bwMode="auto">
          <a:xfrm>
            <a:off x="507926" y="1484784"/>
            <a:ext cx="8312546" cy="4032448"/>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67544" y="5517232"/>
            <a:ext cx="8424936" cy="100811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TPN°1: sélection et style</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25</a:t>
            </a:fld>
            <a:endParaRPr lang="fr-FR"/>
          </a:p>
        </p:txBody>
      </p:sp>
      <p:sp>
        <p:nvSpPr>
          <p:cNvPr id="6" name="Espace réservé du contenu 5"/>
          <p:cNvSpPr>
            <a:spLocks noGrp="1"/>
          </p:cNvSpPr>
          <p:nvPr>
            <p:ph sz="quarter" idx="1"/>
          </p:nvPr>
        </p:nvSpPr>
        <p:spPr/>
        <p:txBody>
          <a:bodyPr/>
          <a:lstStyle/>
          <a:p>
            <a:r>
              <a:rPr lang="fr-FR" dirty="0"/>
              <a:t>Durée : 1h30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Getters &amp; setters</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26</a:t>
            </a:fld>
            <a:endParaRPr lang="fr-FR"/>
          </a:p>
        </p:txBody>
      </p:sp>
      <p:sp>
        <p:nvSpPr>
          <p:cNvPr id="6" name="Espace réservé du contenu 5"/>
          <p:cNvSpPr>
            <a:spLocks noGrp="1"/>
          </p:cNvSpPr>
          <p:nvPr>
            <p:ph sz="quarter" idx="1"/>
          </p:nvPr>
        </p:nvSpPr>
        <p:spPr/>
        <p:txBody>
          <a:bodyPr>
            <a:normAutofit fontScale="92500" lnSpcReduction="20000"/>
          </a:bodyPr>
          <a:lstStyle/>
          <a:p>
            <a:r>
              <a:rPr lang="fr-FR" dirty="0"/>
              <a:t>Si aucune valeur n'est précisée dans les arguments de la méthode, il s'agit d'un getter. La méthode retourne la valeur qui correspond au premier argument.</a:t>
            </a:r>
          </a:p>
          <a:p>
            <a:r>
              <a:rPr lang="fr-FR" dirty="0"/>
              <a:t>Si une valeur est précisée dans les arguments de la méthode, il s'agit d'un setter. Le premier argument de la méthode est initialisé avec cette valeur. S'il n'existe pas, il est créé. S'il existe, il est modifié en conséquence.</a:t>
            </a:r>
          </a:p>
          <a:p>
            <a:pPr>
              <a:buNone/>
            </a:pPr>
            <a:r>
              <a:rPr lang="fr-FR" b="1" dirty="0"/>
              <a:t>Exemple : </a:t>
            </a:r>
          </a:p>
          <a:p>
            <a:r>
              <a:rPr lang="fr-FR" dirty="0"/>
              <a:t>$('h2').</a:t>
            </a:r>
            <a:r>
              <a:rPr lang="fr-FR" dirty="0" err="1"/>
              <a:t>css</a:t>
            </a:r>
            <a:r>
              <a:rPr lang="fr-FR" dirty="0"/>
              <a:t>('font-size'); </a:t>
            </a:r>
            <a:r>
              <a:rPr lang="fr-FR" dirty="0">
                <a:sym typeface="Wingdings" pitchFamily="2" charset="2"/>
              </a:rPr>
              <a:t>getter</a:t>
            </a:r>
          </a:p>
          <a:p>
            <a:r>
              <a:rPr lang="fr-FR" dirty="0">
                <a:sym typeface="Wingdings" pitchFamily="2" charset="2"/>
              </a:rPr>
              <a:t>On peut même : </a:t>
            </a:r>
            <a:r>
              <a:rPr lang="fr-FR" b="1" dirty="0"/>
              <a:t>var taille = $('h2').</a:t>
            </a:r>
            <a:r>
              <a:rPr lang="fr-FR" b="1" dirty="0" err="1"/>
              <a:t>css</a:t>
            </a:r>
            <a:r>
              <a:rPr lang="fr-FR" b="1" dirty="0"/>
              <a:t>('font-size');</a:t>
            </a:r>
            <a:endParaRPr lang="fr-FR" dirty="0"/>
          </a:p>
          <a:p>
            <a:r>
              <a:rPr lang="fr-FR" dirty="0"/>
              <a:t>$('h2').</a:t>
            </a:r>
            <a:r>
              <a:rPr lang="fr-FR" dirty="0" err="1"/>
              <a:t>css</a:t>
            </a:r>
            <a:r>
              <a:rPr lang="fr-FR" dirty="0"/>
              <a:t>('font-size','2em');</a:t>
            </a:r>
            <a:r>
              <a:rPr lang="fr-FR" dirty="0">
                <a:sym typeface="Wingdings" pitchFamily="2" charset="2"/>
              </a:rPr>
              <a:t>setter</a:t>
            </a:r>
          </a:p>
          <a:p>
            <a:endParaRPr lang="fr-F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Accéder aux attributs HTML et aux propriétés CSS</a:t>
            </a:r>
            <a:endParaRPr lang="fr-FR" dirty="0"/>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27</a:t>
            </a:fld>
            <a:endParaRPr lang="fr-FR"/>
          </a:p>
        </p:txBody>
      </p:sp>
      <p:sp>
        <p:nvSpPr>
          <p:cNvPr id="6" name="Espace réservé du contenu 5"/>
          <p:cNvSpPr>
            <a:spLocks noGrp="1"/>
          </p:cNvSpPr>
          <p:nvPr>
            <p:ph sz="quarter" idx="1"/>
          </p:nvPr>
        </p:nvSpPr>
        <p:spPr/>
        <p:txBody>
          <a:bodyPr>
            <a:normAutofit fontScale="92500" lnSpcReduction="20000"/>
          </a:bodyPr>
          <a:lstStyle/>
          <a:p>
            <a:r>
              <a:rPr lang="fr-FR" dirty="0"/>
              <a:t>la méthode </a:t>
            </a:r>
            <a:r>
              <a:rPr lang="fr-FR" dirty="0" err="1"/>
              <a:t>attr</a:t>
            </a:r>
            <a:r>
              <a:rPr lang="fr-FR" dirty="0"/>
              <a:t>() permet de lire, créer et modifier les attributs des balises HTML</a:t>
            </a:r>
          </a:p>
          <a:p>
            <a:pPr>
              <a:buNone/>
            </a:pPr>
            <a:r>
              <a:rPr lang="fr-FR" sz="3000" b="1" dirty="0"/>
              <a:t>Exemple :</a:t>
            </a:r>
          </a:p>
          <a:p>
            <a:r>
              <a:rPr lang="fr-FR" dirty="0"/>
              <a:t>$('#plus').</a:t>
            </a:r>
            <a:r>
              <a:rPr lang="fr-FR" dirty="0" err="1"/>
              <a:t>attr</a:t>
            </a:r>
            <a:r>
              <a:rPr lang="fr-FR" dirty="0"/>
              <a:t>('</a:t>
            </a:r>
            <a:r>
              <a:rPr lang="fr-FR" dirty="0" err="1"/>
              <a:t>src</a:t>
            </a:r>
            <a:r>
              <a:rPr lang="fr-FR" dirty="0"/>
              <a:t>'); retourne l'attribut </a:t>
            </a:r>
            <a:r>
              <a:rPr lang="fr-FR" dirty="0" err="1"/>
              <a:t>src</a:t>
            </a:r>
            <a:r>
              <a:rPr lang="fr-FR" dirty="0"/>
              <a:t> de l'élément d'identifiant plus.</a:t>
            </a:r>
          </a:p>
          <a:p>
            <a:r>
              <a:rPr lang="fr-FR" dirty="0"/>
              <a:t>$('</a:t>
            </a:r>
            <a:r>
              <a:rPr lang="fr-FR" dirty="0" err="1"/>
              <a:t>div</a:t>
            </a:r>
            <a:r>
              <a:rPr lang="fr-FR" dirty="0"/>
              <a:t>').</a:t>
            </a:r>
            <a:r>
              <a:rPr lang="fr-FR" dirty="0" err="1"/>
              <a:t>attr</a:t>
            </a:r>
            <a:r>
              <a:rPr lang="fr-FR" dirty="0"/>
              <a:t>('class'); retourne l'attribut class du premier </a:t>
            </a:r>
            <a:r>
              <a:rPr lang="fr-FR" b="1" dirty="0"/>
              <a:t>&lt;</a:t>
            </a:r>
            <a:r>
              <a:rPr lang="fr-FR" b="1" dirty="0" err="1"/>
              <a:t>div</a:t>
            </a:r>
            <a:r>
              <a:rPr lang="fr-FR" b="1" dirty="0"/>
              <a:t>&gt;.</a:t>
            </a:r>
          </a:p>
          <a:p>
            <a:r>
              <a:rPr lang="fr-FR" dirty="0"/>
              <a:t>$('</a:t>
            </a:r>
            <a:r>
              <a:rPr lang="fr-FR" dirty="0" err="1"/>
              <a:t>div</a:t>
            </a:r>
            <a:r>
              <a:rPr lang="fr-FR" dirty="0"/>
              <a:t>').</a:t>
            </a:r>
            <a:r>
              <a:rPr lang="fr-FR" dirty="0" err="1"/>
              <a:t>attr</a:t>
            </a:r>
            <a:r>
              <a:rPr lang="fr-FR" dirty="0"/>
              <a:t>('class', '</a:t>
            </a:r>
            <a:r>
              <a:rPr lang="fr-FR" dirty="0" err="1"/>
              <a:t>madiv</a:t>
            </a:r>
            <a:r>
              <a:rPr lang="fr-FR" dirty="0"/>
              <a:t>'); modifie ou crée l'attribut class dans les balises &lt;</a:t>
            </a:r>
            <a:r>
              <a:rPr lang="fr-FR" dirty="0" err="1"/>
              <a:t>div</a:t>
            </a:r>
            <a:r>
              <a:rPr lang="fr-FR" dirty="0"/>
              <a:t>&gt; du </a:t>
            </a:r>
            <a:r>
              <a:rPr lang="fr-FR" dirty="0" err="1"/>
              <a:t>documentet</a:t>
            </a:r>
            <a:r>
              <a:rPr lang="fr-FR" dirty="0"/>
              <a:t> leur affecte la valeur « </a:t>
            </a:r>
            <a:r>
              <a:rPr lang="fr-FR" dirty="0" err="1"/>
              <a:t>madiv</a:t>
            </a:r>
            <a:r>
              <a:rPr lang="fr-FR" dirty="0"/>
              <a:t> ».</a:t>
            </a:r>
          </a:p>
          <a:p>
            <a:r>
              <a:rPr lang="fr-FR" dirty="0"/>
              <a:t>$('#illustration').</a:t>
            </a:r>
            <a:r>
              <a:rPr lang="fr-FR" dirty="0" err="1"/>
              <a:t>attr</a:t>
            </a:r>
            <a:r>
              <a:rPr lang="fr-FR" dirty="0"/>
              <a:t>('</a:t>
            </a:r>
            <a:r>
              <a:rPr lang="fr-FR" dirty="0" err="1"/>
              <a:t>src</a:t>
            </a:r>
            <a:r>
              <a:rPr lang="fr-FR" dirty="0"/>
              <a:t>','monimage.jpg'); modifie ou crée l'attribut </a:t>
            </a:r>
            <a:r>
              <a:rPr lang="fr-FR" dirty="0" err="1"/>
              <a:t>src</a:t>
            </a:r>
            <a:r>
              <a:rPr lang="fr-FR" dirty="0"/>
              <a:t> dans la balise d'identifiant illustration et lui affecte la valeur « monimage.jpg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Supprimer un attribut</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28</a:t>
            </a:fld>
            <a:endParaRPr lang="fr-FR"/>
          </a:p>
        </p:txBody>
      </p:sp>
      <p:sp>
        <p:nvSpPr>
          <p:cNvPr id="6" name="Espace réservé du contenu 5"/>
          <p:cNvSpPr>
            <a:spLocks noGrp="1"/>
          </p:cNvSpPr>
          <p:nvPr>
            <p:ph sz="quarter" idx="1"/>
          </p:nvPr>
        </p:nvSpPr>
        <p:spPr/>
        <p:txBody>
          <a:bodyPr/>
          <a:lstStyle/>
          <a:p>
            <a:r>
              <a:rPr lang="fr-FR" dirty="0"/>
              <a:t>Utiliser la méthode </a:t>
            </a:r>
            <a:r>
              <a:rPr lang="fr-FR" dirty="0" err="1"/>
              <a:t>removeAttr</a:t>
            </a:r>
            <a:endParaRPr lang="fr-FR" dirty="0"/>
          </a:p>
          <a:p>
            <a:r>
              <a:rPr lang="fr-FR" b="1" dirty="0"/>
              <a:t>Syntaxe:</a:t>
            </a:r>
          </a:p>
          <a:p>
            <a:pPr>
              <a:buNone/>
            </a:pPr>
            <a:r>
              <a:rPr lang="fr-FR" dirty="0"/>
              <a:t>$(sel).</a:t>
            </a:r>
            <a:r>
              <a:rPr lang="fr-FR" dirty="0" err="1"/>
              <a:t>removeAttr</a:t>
            </a:r>
            <a:r>
              <a:rPr lang="fr-FR" dirty="0"/>
              <a:t>('attribut');</a:t>
            </a:r>
          </a:p>
          <a:p>
            <a:r>
              <a:rPr lang="fr-FR" b="1" dirty="0"/>
              <a:t>Exemple :</a:t>
            </a:r>
          </a:p>
          <a:p>
            <a:pPr>
              <a:buNone/>
            </a:pPr>
            <a:r>
              <a:rPr lang="fr-FR" dirty="0"/>
              <a:t>$('a').</a:t>
            </a:r>
            <a:r>
              <a:rPr lang="fr-FR" dirty="0" err="1"/>
              <a:t>removeAttr</a:t>
            </a:r>
            <a:r>
              <a:rPr lang="fr-FR" dirty="0"/>
              <a:t>('</a:t>
            </a:r>
            <a:r>
              <a:rPr lang="fr-FR" dirty="0" err="1"/>
              <a:t>href</a:t>
            </a:r>
            <a:r>
              <a:rPr lang="fr-FR"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Accéder aux propriétés CSS</a:t>
            </a:r>
            <a:endParaRPr lang="fr-FR" dirty="0"/>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29</a:t>
            </a:fld>
            <a:endParaRPr lang="fr-FR"/>
          </a:p>
        </p:txBody>
      </p:sp>
      <p:sp>
        <p:nvSpPr>
          <p:cNvPr id="6" name="Espace réservé du contenu 5"/>
          <p:cNvSpPr>
            <a:spLocks noGrp="1"/>
          </p:cNvSpPr>
          <p:nvPr>
            <p:ph sz="quarter" idx="1"/>
          </p:nvPr>
        </p:nvSpPr>
        <p:spPr/>
        <p:txBody>
          <a:bodyPr>
            <a:normAutofit fontScale="92500"/>
          </a:bodyPr>
          <a:lstStyle/>
          <a:p>
            <a:r>
              <a:rPr lang="fr-FR" dirty="0"/>
              <a:t>La méthode « </a:t>
            </a:r>
            <a:r>
              <a:rPr lang="fr-FR" b="1" dirty="0" err="1"/>
              <a:t>css</a:t>
            </a:r>
            <a:r>
              <a:rPr lang="fr-FR" dirty="0"/>
              <a:t> » peut également être utilisée comme un getter, pour connaitre la valeur d'une propriété CSS. </a:t>
            </a:r>
          </a:p>
          <a:p>
            <a:r>
              <a:rPr lang="fr-FR" dirty="0"/>
              <a:t>Par exemple, l'instruction suivante récupère la valeur stockée dans l'attribut font-size du premier élément de classe para et la stocke dans la variable taille :</a:t>
            </a:r>
          </a:p>
          <a:p>
            <a:pPr>
              <a:buNone/>
            </a:pPr>
            <a:r>
              <a:rPr lang="fr-FR" b="1" dirty="0"/>
              <a:t>var taille = $('.para').</a:t>
            </a:r>
            <a:r>
              <a:rPr lang="fr-FR" b="1" dirty="0" err="1"/>
              <a:t>css</a:t>
            </a:r>
            <a:r>
              <a:rPr lang="fr-FR" b="1" dirty="0"/>
              <a:t>('font-size');</a:t>
            </a:r>
          </a:p>
          <a:p>
            <a:r>
              <a:rPr lang="fr-FR" dirty="0"/>
              <a:t>Cette deuxième instruction affecte la valeur « 40px » à l'attribut font-size de tous les éléments de classe para:</a:t>
            </a:r>
          </a:p>
          <a:p>
            <a:pPr>
              <a:buNone/>
            </a:pPr>
            <a:r>
              <a:rPr lang="fr-FR" b="1" dirty="0"/>
              <a:t>$('.para').</a:t>
            </a:r>
            <a:r>
              <a:rPr lang="fr-FR" b="1" dirty="0" err="1"/>
              <a:t>css</a:t>
            </a:r>
            <a:r>
              <a:rPr lang="fr-FR" b="1" dirty="0"/>
              <a:t>('font-size', '40px');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 </a:t>
            </a:r>
          </a:p>
        </p:txBody>
      </p:sp>
      <p:sp>
        <p:nvSpPr>
          <p:cNvPr id="3" name="Espace réservé du contenu 2"/>
          <p:cNvSpPr>
            <a:spLocks noGrp="1"/>
          </p:cNvSpPr>
          <p:nvPr>
            <p:ph sz="quarter" idx="1"/>
          </p:nvPr>
        </p:nvSpPr>
        <p:spPr/>
        <p:txBody>
          <a:bodyPr/>
          <a:lstStyle/>
          <a:p>
            <a:r>
              <a:rPr lang="fr-FR" dirty="0" err="1"/>
              <a:t>jQuery</a:t>
            </a:r>
            <a:r>
              <a:rPr lang="fr-FR" dirty="0"/>
              <a:t> est une bibliothèque  (FRAMEWORK)(c'est-à-dire un ensemble de codes prêts à l'emploi) conçue pour simplifier l'écriture de codes JavaScript et AJAX.</a:t>
            </a:r>
          </a:p>
          <a:p>
            <a:r>
              <a:rPr lang="fr-FR" dirty="0"/>
              <a:t> Créée en 2006 par John </a:t>
            </a:r>
            <a:r>
              <a:rPr lang="fr-FR" dirty="0" err="1"/>
              <a:t>Resig</a:t>
            </a:r>
            <a:r>
              <a:rPr lang="fr-FR" dirty="0"/>
              <a:t>, cette bibliothèque est la plus célèbre et la plus utilisée à ce jour.</a:t>
            </a:r>
          </a:p>
          <a:p>
            <a:endParaRPr lang="fr-FR" dirty="0"/>
          </a:p>
        </p:txBody>
      </p:sp>
      <p:sp>
        <p:nvSpPr>
          <p:cNvPr id="4" name="Espace réservé de la date 3"/>
          <p:cNvSpPr>
            <a:spLocks noGrp="1"/>
          </p:cNvSpPr>
          <p:nvPr>
            <p:ph type="dt" sz="half" idx="10"/>
          </p:nvPr>
        </p:nvSpPr>
        <p:spPr/>
        <p:txBody>
          <a:bodyPr/>
          <a:lstStyle/>
          <a:p>
            <a:fld id="{392F469B-9BDA-4AD6-9E74-A44C169E22AA}"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3</a:t>
            </a:fld>
            <a:endParaRPr lang="fr-F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Travailler avec l'attribut class</a:t>
            </a:r>
            <a:endParaRPr lang="fr-FR" dirty="0"/>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30</a:t>
            </a:fld>
            <a:endParaRPr lang="fr-FR"/>
          </a:p>
        </p:txBody>
      </p:sp>
      <p:sp>
        <p:nvSpPr>
          <p:cNvPr id="6" name="Espace réservé du contenu 5"/>
          <p:cNvSpPr>
            <a:spLocks noGrp="1"/>
          </p:cNvSpPr>
          <p:nvPr>
            <p:ph sz="quarter" idx="1"/>
          </p:nvPr>
        </p:nvSpPr>
        <p:spPr/>
        <p:txBody>
          <a:bodyPr/>
          <a:lstStyle/>
          <a:p>
            <a:r>
              <a:rPr lang="fr-FR" dirty="0"/>
              <a:t>l'attribut class est utilisé pour donner la même apparence à plusieurs balises HTML.</a:t>
            </a:r>
          </a:p>
          <a:p>
            <a:r>
              <a:rPr lang="fr-FR" dirty="0"/>
              <a:t> Pour accéder aux balises dont l'attribut class a une certaine valeur, il suffit de préciser cette valeur dans le sélecteur en la faisant précéder d'un point. </a:t>
            </a:r>
          </a:p>
          <a:p>
            <a:r>
              <a:rPr lang="fr-FR" dirty="0"/>
              <a:t>Par exemple, pour sélectionner tous les éléments de classe vert, vous utiliserez le sélecteur </a:t>
            </a:r>
            <a:r>
              <a:rPr lang="fr-FR" dirty="0" err="1"/>
              <a:t>jQuery</a:t>
            </a:r>
            <a:r>
              <a:rPr lang="fr-FR" dirty="0"/>
              <a:t> $('.vert').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Ajouter et supprimer des classes</a:t>
            </a:r>
            <a:endParaRPr lang="fr-FR" dirty="0"/>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31</a:t>
            </a:fld>
            <a:endParaRPr lang="fr-FR"/>
          </a:p>
        </p:txBody>
      </p:sp>
      <p:sp>
        <p:nvSpPr>
          <p:cNvPr id="6" name="Espace réservé du contenu 5"/>
          <p:cNvSpPr>
            <a:spLocks noGrp="1"/>
          </p:cNvSpPr>
          <p:nvPr>
            <p:ph sz="quarter" idx="1"/>
          </p:nvPr>
        </p:nvSpPr>
        <p:spPr/>
        <p:txBody>
          <a:bodyPr>
            <a:normAutofit fontScale="70000" lnSpcReduction="20000"/>
          </a:bodyPr>
          <a:lstStyle/>
          <a:p>
            <a:pPr>
              <a:buNone/>
            </a:pPr>
            <a:r>
              <a:rPr lang="fr-FR" dirty="0"/>
              <a:t>Trois méthodes consacrées aux classes vont vous permettre d'aller plus loin :</a:t>
            </a:r>
          </a:p>
          <a:p>
            <a:r>
              <a:rPr lang="fr-FR" b="1" dirty="0" err="1"/>
              <a:t>addClass</a:t>
            </a:r>
            <a:r>
              <a:rPr lang="fr-FR" b="1" dirty="0"/>
              <a:t>() </a:t>
            </a:r>
            <a:r>
              <a:rPr lang="fr-FR" dirty="0"/>
              <a:t>ajoute une classe dans les éléments sélectionnés ;</a:t>
            </a:r>
          </a:p>
          <a:p>
            <a:pPr>
              <a:buNone/>
            </a:pPr>
            <a:r>
              <a:rPr lang="fr-FR" dirty="0"/>
              <a:t>Exemple :$('#</a:t>
            </a:r>
            <a:r>
              <a:rPr lang="fr-FR" dirty="0" err="1"/>
              <a:t>eric</a:t>
            </a:r>
            <a:r>
              <a:rPr lang="fr-FR" dirty="0"/>
              <a:t>').</a:t>
            </a:r>
            <a:r>
              <a:rPr lang="fr-FR" dirty="0" err="1"/>
              <a:t>addClass</a:t>
            </a:r>
            <a:r>
              <a:rPr lang="fr-FR" dirty="0"/>
              <a:t>('rouge');</a:t>
            </a:r>
          </a:p>
          <a:p>
            <a:r>
              <a:rPr lang="fr-FR" b="1" dirty="0" err="1"/>
              <a:t>removeClass() </a:t>
            </a:r>
            <a:r>
              <a:rPr lang="fr-FR" dirty="0"/>
              <a:t>supprime (si elle existe) une classe des éléments sélectionnés ;</a:t>
            </a:r>
          </a:p>
          <a:p>
            <a:pPr>
              <a:buNone/>
            </a:pPr>
            <a:r>
              <a:rPr lang="fr-FR" dirty="0"/>
              <a:t>Exemple : $('#pierre').</a:t>
            </a:r>
            <a:r>
              <a:rPr lang="fr-FR" dirty="0" err="1"/>
              <a:t>removeClass</a:t>
            </a:r>
            <a:r>
              <a:rPr lang="fr-FR" dirty="0"/>
              <a:t>('vert')</a:t>
            </a:r>
          </a:p>
          <a:p>
            <a:r>
              <a:rPr lang="fr-FR" b="1" dirty="0" err="1"/>
              <a:t>toggleClass</a:t>
            </a:r>
            <a:r>
              <a:rPr lang="fr-FR" b="1" dirty="0"/>
              <a:t>() </a:t>
            </a:r>
            <a:r>
              <a:rPr lang="fr-FR" dirty="0"/>
              <a:t>accomplit deux actions : si la classe spécifiée n'existe pas dans les éléments sélectionnés, elle y est ajoutée. Si elle existe, elle est supprimée.</a:t>
            </a:r>
          </a:p>
          <a:p>
            <a:r>
              <a:rPr lang="fr-FR" b="1" dirty="0" err="1"/>
              <a:t>hasClass</a:t>
            </a:r>
            <a:r>
              <a:rPr lang="fr-FR" b="1" dirty="0"/>
              <a:t>() </a:t>
            </a:r>
            <a:r>
              <a:rPr lang="fr-FR" dirty="0"/>
              <a:t>permet de tester si la sélection est d'une certaine classe</a:t>
            </a:r>
          </a:p>
          <a:p>
            <a:pPr>
              <a:buNone/>
            </a:pPr>
            <a:r>
              <a:rPr lang="fr-FR" dirty="0"/>
              <a:t>Exemple : L'instruction $('#jean').</a:t>
            </a:r>
            <a:r>
              <a:rPr lang="fr-FR" dirty="0" err="1"/>
              <a:t>hasClass</a:t>
            </a:r>
            <a:r>
              <a:rPr lang="fr-FR" dirty="0"/>
              <a:t>('rouge'); renverra la valeur </a:t>
            </a:r>
            <a:r>
              <a:rPr lang="fr-FR" dirty="0" err="1"/>
              <a:t>true</a:t>
            </a:r>
            <a:endParaRPr lang="fr-FR" dirty="0"/>
          </a:p>
          <a:p>
            <a:r>
              <a:rPr lang="fr-FR" b="1" dirty="0" err="1"/>
              <a:t>is</a:t>
            </a:r>
            <a:r>
              <a:rPr lang="fr-FR" b="1" dirty="0"/>
              <a:t>() </a:t>
            </a:r>
            <a:r>
              <a:rPr lang="fr-FR" dirty="0"/>
              <a:t>permet de tester si la sélection appartient à plusieurs classes</a:t>
            </a:r>
          </a:p>
          <a:p>
            <a:pPr>
              <a:buNone/>
            </a:pPr>
            <a:r>
              <a:rPr lang="fr-FR" dirty="0"/>
              <a:t>Exemple: $('#jean').</a:t>
            </a:r>
            <a:r>
              <a:rPr lang="fr-FR" dirty="0" err="1"/>
              <a:t>is</a:t>
            </a:r>
            <a:r>
              <a:rPr lang="fr-FR" dirty="0"/>
              <a:t>('.</a:t>
            </a:r>
            <a:r>
              <a:rPr lang="fr-FR" dirty="0" err="1"/>
              <a:t>grand.rouge</a:t>
            </a:r>
            <a:r>
              <a:rPr lang="fr-FR" dirty="0"/>
              <a:t>')</a:t>
            </a:r>
          </a:p>
          <a:p>
            <a:endParaRPr lang="fr-F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Travailler avec les valeurs stockées dans des éléments</a:t>
            </a:r>
            <a:endParaRPr lang="fr-FR" dirty="0"/>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32</a:t>
            </a:fld>
            <a:endParaRPr lang="fr-FR"/>
          </a:p>
        </p:txBody>
      </p:sp>
      <p:sp>
        <p:nvSpPr>
          <p:cNvPr id="6" name="Espace réservé du contenu 5"/>
          <p:cNvSpPr>
            <a:spLocks noGrp="1"/>
          </p:cNvSpPr>
          <p:nvPr>
            <p:ph sz="quarter" idx="1"/>
          </p:nvPr>
        </p:nvSpPr>
        <p:spPr/>
        <p:txBody>
          <a:bodyPr/>
          <a:lstStyle/>
          <a:p>
            <a:r>
              <a:rPr lang="fr-FR" dirty="0"/>
              <a:t>Lorsque vous définissez un sélecteur </a:t>
            </a:r>
            <a:r>
              <a:rPr lang="fr-FR" dirty="0" err="1"/>
              <a:t>jQuery</a:t>
            </a:r>
            <a:r>
              <a:rPr lang="fr-FR" dirty="0"/>
              <a:t>, vous obtenez un objet </a:t>
            </a:r>
            <a:r>
              <a:rPr lang="fr-FR" dirty="0" err="1"/>
              <a:t>jQuery</a:t>
            </a:r>
            <a:r>
              <a:rPr lang="fr-FR" dirty="0"/>
              <a:t> qui fait référence à un ou plusieurs éléments. </a:t>
            </a:r>
          </a:p>
          <a:p>
            <a:r>
              <a:rPr lang="fr-FR" dirty="0"/>
              <a:t>Si ces éléments contiennent des valeurs textuelles, vous pouvez les lire ou les modifier en utilisant deux méthodes </a:t>
            </a:r>
            <a:r>
              <a:rPr lang="fr-FR" dirty="0" err="1"/>
              <a:t>jQuery</a:t>
            </a:r>
            <a:r>
              <a:rPr lang="fr-FR" dirty="0"/>
              <a:t> :</a:t>
            </a:r>
          </a:p>
          <a:p>
            <a:pPr lvl="1">
              <a:buFont typeface="Wingdings 2" pitchFamily="18" charset="2"/>
              <a:buChar char=""/>
            </a:pPr>
            <a:r>
              <a:rPr lang="fr-FR" dirty="0" err="1"/>
              <a:t>text</a:t>
            </a:r>
            <a:r>
              <a:rPr lang="fr-FR" dirty="0"/>
              <a:t>() retourne/modifie la valeur textuelle stockée dans l'élément ;</a:t>
            </a:r>
          </a:p>
          <a:p>
            <a:pPr lvl="1">
              <a:buFont typeface="Wingdings 2" pitchFamily="18" charset="2"/>
              <a:buChar char=""/>
            </a:pPr>
            <a:r>
              <a:rPr lang="fr-FR" dirty="0"/>
              <a:t>html() retourne/modifie le code HTML stocké dans l'élément.</a:t>
            </a:r>
          </a:p>
          <a:p>
            <a:pPr lvl="1">
              <a:buNone/>
            </a:pPr>
            <a:endParaRPr lang="fr-F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TPN°2:</a:t>
            </a:r>
            <a:r>
              <a:rPr lang="fr-FR" b="1" dirty="0"/>
              <a:t>Attributs, classes,</a:t>
            </a:r>
            <a:endParaRPr lang="fr-FR" dirty="0"/>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33</a:t>
            </a:fld>
            <a:endParaRPr lang="fr-FR"/>
          </a:p>
        </p:txBody>
      </p:sp>
      <p:sp>
        <p:nvSpPr>
          <p:cNvPr id="6" name="Espace réservé du contenu 5"/>
          <p:cNvSpPr>
            <a:spLocks noGrp="1"/>
          </p:cNvSpPr>
          <p:nvPr>
            <p:ph sz="quarter" idx="1"/>
          </p:nvPr>
        </p:nvSpPr>
        <p:spPr/>
        <p:txBody>
          <a:bodyPr/>
          <a:lstStyle/>
          <a:p>
            <a:r>
              <a:rPr lang="fr-FR" dirty="0"/>
              <a:t>Durée :2h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Formulaires </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34</a:t>
            </a:fld>
            <a:endParaRPr lang="fr-FR"/>
          </a:p>
        </p:txBody>
      </p:sp>
      <p:sp>
        <p:nvSpPr>
          <p:cNvPr id="6" name="Espace réservé du contenu 5"/>
          <p:cNvSpPr>
            <a:spLocks noGrp="1"/>
          </p:cNvSpPr>
          <p:nvPr>
            <p:ph sz="quarter" idx="1"/>
          </p:nvPr>
        </p:nvSpPr>
        <p:spPr/>
        <p:txBody>
          <a:bodyPr/>
          <a:lstStyle/>
          <a:p>
            <a:r>
              <a:rPr lang="fr-FR" dirty="0"/>
              <a:t>la méthode val() permet de tester/modifier la valeur des zones de texte, boutons radio, cases à cocher, listes déroulantes et zones de liste contenues dans un document HTML</a:t>
            </a:r>
          </a:p>
        </p:txBody>
      </p:sp>
      <p:pic>
        <p:nvPicPr>
          <p:cNvPr id="1026" name="Picture 2"/>
          <p:cNvPicPr>
            <a:picLocks noChangeAspect="1" noChangeArrowheads="1"/>
          </p:cNvPicPr>
          <p:nvPr/>
        </p:nvPicPr>
        <p:blipFill>
          <a:blip r:embed="rId2" cstate="print"/>
          <a:srcRect/>
          <a:stretch>
            <a:fillRect/>
          </a:stretch>
        </p:blipFill>
        <p:spPr bwMode="auto">
          <a:xfrm>
            <a:off x="755576" y="3140968"/>
            <a:ext cx="8086725" cy="291465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Exercice 5 </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35</a:t>
            </a:fld>
            <a:endParaRPr lang="fr-FR"/>
          </a:p>
        </p:txBody>
      </p:sp>
      <p:sp>
        <p:nvSpPr>
          <p:cNvPr id="6" name="Espace réservé du contenu 5"/>
          <p:cNvSpPr>
            <a:spLocks noGrp="1"/>
          </p:cNvSpPr>
          <p:nvPr>
            <p:ph sz="quarter" idx="1"/>
          </p:nvPr>
        </p:nvSpPr>
        <p:spPr/>
        <p:txBody>
          <a:bodyPr/>
          <a:lstStyle/>
          <a:p>
            <a:endParaRPr lang="fr-FR" dirty="0"/>
          </a:p>
        </p:txBody>
      </p:sp>
      <p:pic>
        <p:nvPicPr>
          <p:cNvPr id="2050" name="Image 4"/>
          <p:cNvPicPr>
            <a:picLocks noChangeAspect="1" noChangeArrowheads="1"/>
          </p:cNvPicPr>
          <p:nvPr/>
        </p:nvPicPr>
        <p:blipFill>
          <a:blip r:embed="rId2" cstate="print"/>
          <a:srcRect/>
          <a:stretch>
            <a:fillRect/>
          </a:stretch>
        </p:blipFill>
        <p:spPr bwMode="auto">
          <a:xfrm>
            <a:off x="899592" y="1412776"/>
            <a:ext cx="7920880" cy="452621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Position  d’un élément</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36</a:t>
            </a:fld>
            <a:endParaRPr lang="fr-FR"/>
          </a:p>
        </p:txBody>
      </p:sp>
      <p:sp>
        <p:nvSpPr>
          <p:cNvPr id="6" name="Espace réservé du contenu 5"/>
          <p:cNvSpPr>
            <a:spLocks noGrp="1"/>
          </p:cNvSpPr>
          <p:nvPr>
            <p:ph sz="quarter" idx="1"/>
          </p:nvPr>
        </p:nvSpPr>
        <p:spPr/>
        <p:txBody>
          <a:bodyPr>
            <a:normAutofit lnSpcReduction="10000"/>
          </a:bodyPr>
          <a:lstStyle/>
          <a:p>
            <a:r>
              <a:rPr lang="fr-FR" dirty="0"/>
              <a:t>offset() : position absolue d'un élément dans la page (getter et setter) ;</a:t>
            </a:r>
          </a:p>
          <a:p>
            <a:r>
              <a:rPr lang="fr-FR" dirty="0"/>
              <a:t>position() : position relative d'un élément dans son parent (getter seulement).</a:t>
            </a:r>
          </a:p>
          <a:p>
            <a:r>
              <a:rPr lang="fr-FR" dirty="0"/>
              <a:t>Les positions retournées par ces méthodes ont deux composantes : l'abscisse </a:t>
            </a:r>
            <a:r>
              <a:rPr lang="fr-FR" dirty="0" err="1"/>
              <a:t>left</a:t>
            </a:r>
            <a:r>
              <a:rPr lang="fr-FR" dirty="0"/>
              <a:t> et l'ordonnée top:</a:t>
            </a:r>
          </a:p>
          <a:p>
            <a:pPr lvl="1"/>
            <a:r>
              <a:rPr lang="fr-FR" dirty="0"/>
              <a:t>offset().</a:t>
            </a:r>
            <a:r>
              <a:rPr lang="fr-FR" dirty="0" err="1"/>
              <a:t>left</a:t>
            </a:r>
            <a:r>
              <a:rPr lang="fr-FR" dirty="0"/>
              <a:t> et offset().top pour connaître la position absolue d'un élément.</a:t>
            </a:r>
          </a:p>
          <a:p>
            <a:pPr lvl="1"/>
            <a:r>
              <a:rPr lang="fr-FR" dirty="0"/>
              <a:t>position().</a:t>
            </a:r>
            <a:r>
              <a:rPr lang="fr-FR" dirty="0" err="1"/>
              <a:t>left</a:t>
            </a:r>
            <a:r>
              <a:rPr lang="fr-FR" dirty="0"/>
              <a:t> et position().top pour connaître la position d'un élément dans son parent.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Dimensions d’un élément</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37</a:t>
            </a:fld>
            <a:endParaRPr lang="fr-F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611560" y="1700809"/>
            <a:ext cx="8532439" cy="432048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Dimensions d’un élément</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38</a:t>
            </a:fld>
            <a:endParaRPr lang="fr-FR"/>
          </a:p>
        </p:txBody>
      </p:sp>
      <p:sp>
        <p:nvSpPr>
          <p:cNvPr id="6" name="Espace réservé du contenu 5"/>
          <p:cNvSpPr>
            <a:spLocks noGrp="1"/>
          </p:cNvSpPr>
          <p:nvPr>
            <p:ph sz="quarter" idx="1"/>
          </p:nvPr>
        </p:nvSpPr>
        <p:spPr/>
        <p:txBody>
          <a:bodyPr>
            <a:normAutofit fontScale="92500" lnSpcReduction="10000"/>
          </a:bodyPr>
          <a:lstStyle/>
          <a:p>
            <a:r>
              <a:rPr lang="fr-FR" b="1" dirty="0" err="1"/>
              <a:t>width</a:t>
            </a:r>
            <a:r>
              <a:rPr lang="fr-FR" b="1" dirty="0"/>
              <a:t>() </a:t>
            </a:r>
            <a:r>
              <a:rPr lang="fr-FR" dirty="0"/>
              <a:t>: largeur de l'élément, de la fenêtre ou du document, sans inclure les marges (</a:t>
            </a:r>
            <a:r>
              <a:rPr lang="fr-FR" dirty="0" err="1"/>
              <a:t>padding</a:t>
            </a:r>
            <a:r>
              <a:rPr lang="fr-FR" dirty="0"/>
              <a:t>, border et </a:t>
            </a:r>
            <a:r>
              <a:rPr lang="fr-FR" dirty="0" err="1"/>
              <a:t>margin</a:t>
            </a:r>
            <a:r>
              <a:rPr lang="fr-FR" dirty="0"/>
              <a:t>). Cette méthode peut être utilisée comme getter (pour connaître la largeur d'un élément) ou comme setter (pour modifier la largeur d'un élément).</a:t>
            </a:r>
          </a:p>
          <a:p>
            <a:r>
              <a:rPr lang="fr-FR" b="1" dirty="0" err="1"/>
              <a:t>innerWidth</a:t>
            </a:r>
            <a:r>
              <a:rPr lang="fr-FR" b="1" dirty="0"/>
              <a:t>() </a:t>
            </a:r>
            <a:r>
              <a:rPr lang="fr-FR" dirty="0"/>
              <a:t>: largeur de l'élément, en incluant le </a:t>
            </a:r>
            <a:r>
              <a:rPr lang="fr-FR" dirty="0" err="1"/>
              <a:t>padding</a:t>
            </a:r>
            <a:r>
              <a:rPr lang="fr-FR" dirty="0"/>
              <a:t> gauche et droit.</a:t>
            </a:r>
          </a:p>
          <a:p>
            <a:r>
              <a:rPr lang="fr-FR" b="1" dirty="0" err="1"/>
              <a:t>outerWidth</a:t>
            </a:r>
            <a:r>
              <a:rPr lang="fr-FR" b="1" dirty="0"/>
              <a:t>() </a:t>
            </a:r>
            <a:r>
              <a:rPr lang="fr-FR" dirty="0"/>
              <a:t>: largeur de l'élément, en incluant le </a:t>
            </a:r>
            <a:r>
              <a:rPr lang="fr-FR" dirty="0" err="1"/>
              <a:t>padding</a:t>
            </a:r>
            <a:r>
              <a:rPr lang="fr-FR" dirty="0"/>
              <a:t> gauche et droit et border.</a:t>
            </a:r>
          </a:p>
          <a:p>
            <a:r>
              <a:rPr lang="fr-FR" b="1" dirty="0" err="1"/>
              <a:t>outerWidth</a:t>
            </a:r>
            <a:r>
              <a:rPr lang="fr-FR" b="1" dirty="0"/>
              <a:t>(</a:t>
            </a:r>
            <a:r>
              <a:rPr lang="fr-FR" b="1" dirty="0" err="1"/>
              <a:t>true</a:t>
            </a:r>
            <a:r>
              <a:rPr lang="fr-FR" b="1" dirty="0"/>
              <a:t>) : </a:t>
            </a:r>
            <a:r>
              <a:rPr lang="fr-FR" dirty="0"/>
              <a:t>largeur de l'élément, en incluant </a:t>
            </a:r>
            <a:r>
              <a:rPr lang="fr-FR" dirty="0" err="1"/>
              <a:t>padding</a:t>
            </a:r>
            <a:r>
              <a:rPr lang="fr-FR" dirty="0"/>
              <a:t> gauche et droit, border et </a:t>
            </a:r>
            <a:r>
              <a:rPr lang="fr-FR" dirty="0" err="1"/>
              <a:t>margin</a:t>
            </a:r>
            <a:r>
              <a:rPr lang="fr-FR" dirty="0"/>
              <a:t> gauche et droit.</a:t>
            </a:r>
          </a:p>
          <a:p>
            <a:pPr>
              <a:buNone/>
            </a:pPr>
            <a:endParaRPr lang="fr-F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Dimensions d’un élément</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39</a:t>
            </a:fld>
            <a:endParaRPr lang="fr-FR"/>
          </a:p>
        </p:txBody>
      </p:sp>
      <p:sp>
        <p:nvSpPr>
          <p:cNvPr id="6" name="Espace réservé du contenu 5"/>
          <p:cNvSpPr>
            <a:spLocks noGrp="1"/>
          </p:cNvSpPr>
          <p:nvPr>
            <p:ph sz="quarter" idx="1"/>
          </p:nvPr>
        </p:nvSpPr>
        <p:spPr/>
        <p:txBody>
          <a:bodyPr>
            <a:normAutofit fontScale="92500" lnSpcReduction="10000"/>
          </a:bodyPr>
          <a:lstStyle/>
          <a:p>
            <a:r>
              <a:rPr lang="fr-FR" b="1" dirty="0" err="1"/>
              <a:t>height</a:t>
            </a:r>
            <a:r>
              <a:rPr lang="fr-FR" b="1" dirty="0"/>
              <a:t>() </a:t>
            </a:r>
            <a:r>
              <a:rPr lang="fr-FR" dirty="0"/>
              <a:t>: hauteur de l'élément, de la fenêtre ou du document, sans inclure les marges (</a:t>
            </a:r>
            <a:r>
              <a:rPr lang="fr-FR" dirty="0" err="1"/>
              <a:t>padding</a:t>
            </a:r>
            <a:r>
              <a:rPr lang="fr-FR" dirty="0"/>
              <a:t>, border et </a:t>
            </a:r>
            <a:r>
              <a:rPr lang="fr-FR" dirty="0" err="1"/>
              <a:t>margin</a:t>
            </a:r>
            <a:r>
              <a:rPr lang="fr-FR" dirty="0"/>
              <a:t>). Cette méthode peut être utilisée comme getter (pour connaître la hauteur d'un élément) ou comme setter (pour modifier la hauteur d'un élément).</a:t>
            </a:r>
          </a:p>
          <a:p>
            <a:r>
              <a:rPr lang="fr-FR" b="1" dirty="0" err="1"/>
              <a:t>innerHeight</a:t>
            </a:r>
            <a:r>
              <a:rPr lang="fr-FR" b="1" dirty="0"/>
              <a:t>() </a:t>
            </a:r>
            <a:r>
              <a:rPr lang="fr-FR" dirty="0"/>
              <a:t>: hauteur de l'élément, en incluant le </a:t>
            </a:r>
            <a:r>
              <a:rPr lang="fr-FR" dirty="0" err="1"/>
              <a:t>padding</a:t>
            </a:r>
            <a:r>
              <a:rPr lang="fr-FR" dirty="0"/>
              <a:t> supérieur et inférieur.</a:t>
            </a:r>
          </a:p>
          <a:p>
            <a:r>
              <a:rPr lang="fr-FR" b="1" dirty="0" err="1"/>
              <a:t>outerHeight</a:t>
            </a:r>
            <a:r>
              <a:rPr lang="fr-FR" b="1" dirty="0"/>
              <a:t>() </a:t>
            </a:r>
            <a:r>
              <a:rPr lang="fr-FR" dirty="0"/>
              <a:t>: hauteur de l'élément, en incluant border et </a:t>
            </a:r>
            <a:r>
              <a:rPr lang="fr-FR" dirty="0" err="1"/>
              <a:t>padding</a:t>
            </a:r>
            <a:r>
              <a:rPr lang="fr-FR" dirty="0"/>
              <a:t> supérieur et inférieur.</a:t>
            </a:r>
          </a:p>
          <a:p>
            <a:r>
              <a:rPr lang="fr-FR" b="1" dirty="0" err="1"/>
              <a:t>outerHeight</a:t>
            </a:r>
            <a:r>
              <a:rPr lang="fr-FR" b="1" dirty="0"/>
              <a:t>(</a:t>
            </a:r>
            <a:r>
              <a:rPr lang="fr-FR" b="1" dirty="0" err="1"/>
              <a:t>true</a:t>
            </a:r>
            <a:r>
              <a:rPr lang="fr-FR" b="1" dirty="0"/>
              <a:t>) : </a:t>
            </a:r>
            <a:r>
              <a:rPr lang="fr-FR" dirty="0"/>
              <a:t>hauteur de l'élément, en incluant border, </a:t>
            </a:r>
            <a:r>
              <a:rPr lang="fr-FR" dirty="0" err="1"/>
              <a:t>padding</a:t>
            </a:r>
            <a:r>
              <a:rPr lang="fr-FR" dirty="0"/>
              <a:t> supérieur et inférieur et </a:t>
            </a:r>
            <a:r>
              <a:rPr lang="fr-FR" dirty="0" err="1"/>
              <a:t>margin</a:t>
            </a:r>
            <a:endParaRPr lang="fr-FR" dirty="0"/>
          </a:p>
          <a:p>
            <a:r>
              <a:rPr lang="fr-FR" dirty="0"/>
              <a:t>supérieur et inférieur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Installer JQUERY</a:t>
            </a:r>
          </a:p>
        </p:txBody>
      </p:sp>
      <p:sp>
        <p:nvSpPr>
          <p:cNvPr id="3" name="Espace réservé du contenu 2"/>
          <p:cNvSpPr>
            <a:spLocks noGrp="1"/>
          </p:cNvSpPr>
          <p:nvPr>
            <p:ph sz="quarter" idx="1"/>
          </p:nvPr>
        </p:nvSpPr>
        <p:spPr/>
        <p:txBody>
          <a:bodyPr/>
          <a:lstStyle/>
          <a:p>
            <a:r>
              <a:rPr lang="fr-FR" dirty="0" err="1"/>
              <a:t>jQuery</a:t>
            </a:r>
            <a:r>
              <a:rPr lang="fr-FR" dirty="0"/>
              <a:t> est une bibliothèque JavaScript. En d'autres termes, un fichier d'extension .</a:t>
            </a:r>
            <a:r>
              <a:rPr lang="fr-FR" dirty="0" err="1"/>
              <a:t>js</a:t>
            </a:r>
            <a:r>
              <a:rPr lang="fr-FR" dirty="0"/>
              <a:t>. Pour l'utiliser dans une page HTML, il vous suffit  de télécharger la dernière version et d'y faire référence en utilisant une balise &lt;script&gt;, comme ceci :</a:t>
            </a:r>
          </a:p>
          <a:p>
            <a:r>
              <a:rPr lang="fr-FR" b="1" dirty="0"/>
              <a:t>&lt;script </a:t>
            </a:r>
            <a:r>
              <a:rPr lang="fr-FR" b="1" dirty="0" err="1"/>
              <a:t>src</a:t>
            </a:r>
            <a:r>
              <a:rPr lang="fr-FR" b="1" dirty="0"/>
              <a:t>="jquery.js"&gt;&lt;/script&gt;</a:t>
            </a:r>
            <a:endParaRPr lang="fr-FR" dirty="0"/>
          </a:p>
        </p:txBody>
      </p:sp>
      <p:sp>
        <p:nvSpPr>
          <p:cNvPr id="4" name="Espace réservé de la date 3"/>
          <p:cNvSpPr>
            <a:spLocks noGrp="1"/>
          </p:cNvSpPr>
          <p:nvPr>
            <p:ph type="dt" sz="half" idx="10"/>
          </p:nvPr>
        </p:nvSpPr>
        <p:spPr/>
        <p:txBody>
          <a:bodyPr/>
          <a:lstStyle/>
          <a:p>
            <a:fld id="{92952D86-08A9-4FE8-819A-17A95118C31F}"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4</a:t>
            </a:fld>
            <a:endParaRPr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Insérer des éléments dans le DOM</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40</a:t>
            </a:fld>
            <a:endParaRPr lang="fr-FR"/>
          </a:p>
        </p:txBody>
      </p:sp>
      <p:sp>
        <p:nvSpPr>
          <p:cNvPr id="6" name="Espace réservé du contenu 5"/>
          <p:cNvSpPr>
            <a:spLocks noGrp="1"/>
          </p:cNvSpPr>
          <p:nvPr>
            <p:ph sz="quarter" idx="1"/>
          </p:nvPr>
        </p:nvSpPr>
        <p:spPr>
          <a:xfrm>
            <a:off x="914400" y="1447800"/>
            <a:ext cx="7772400" cy="4573488"/>
          </a:xfrm>
        </p:spPr>
        <p:txBody>
          <a:bodyPr>
            <a:normAutofit fontScale="85000" lnSpcReduction="20000"/>
          </a:bodyPr>
          <a:lstStyle/>
          <a:p>
            <a:r>
              <a:rPr lang="fr-FR" b="1" dirty="0"/>
              <a:t>append() </a:t>
            </a:r>
            <a:r>
              <a:rPr lang="fr-FR" dirty="0"/>
              <a:t>insère du contenu à la fin de la sélection ;</a:t>
            </a:r>
          </a:p>
          <a:p>
            <a:r>
              <a:rPr lang="fr-FR" b="1" dirty="0" err="1"/>
              <a:t>prepend</a:t>
            </a:r>
            <a:r>
              <a:rPr lang="fr-FR" b="1" dirty="0"/>
              <a:t>() </a:t>
            </a:r>
            <a:r>
              <a:rPr lang="fr-FR" dirty="0"/>
              <a:t>insère du contenu au début de la sélection ;</a:t>
            </a:r>
          </a:p>
          <a:p>
            <a:r>
              <a:rPr lang="fr-FR" b="1" dirty="0" err="1"/>
              <a:t>before</a:t>
            </a:r>
            <a:r>
              <a:rPr lang="fr-FR" b="1" dirty="0"/>
              <a:t>() </a:t>
            </a:r>
            <a:r>
              <a:rPr lang="fr-FR" dirty="0"/>
              <a:t>insère du contenu avant la sélection ;</a:t>
            </a:r>
          </a:p>
          <a:p>
            <a:r>
              <a:rPr lang="fr-FR" b="1" dirty="0" err="1"/>
              <a:t>after</a:t>
            </a:r>
            <a:r>
              <a:rPr lang="fr-FR" b="1" dirty="0"/>
              <a:t>() </a:t>
            </a:r>
            <a:r>
              <a:rPr lang="fr-FR" dirty="0"/>
              <a:t>insère du contenu après la sélection.</a:t>
            </a:r>
          </a:p>
          <a:p>
            <a:r>
              <a:rPr lang="fr-FR" b="1" dirty="0" err="1"/>
              <a:t>replaceWith</a:t>
            </a:r>
            <a:r>
              <a:rPr lang="fr-FR" b="1" dirty="0"/>
              <a:t>() : </a:t>
            </a:r>
            <a:r>
              <a:rPr lang="fr-FR" dirty="0"/>
              <a:t>remplace la sélection en précisant le nouvel élément entre les parenthèses</a:t>
            </a:r>
          </a:p>
          <a:p>
            <a:r>
              <a:rPr lang="fr-FR" b="1" dirty="0" err="1"/>
              <a:t>eai.appendTo</a:t>
            </a:r>
            <a:r>
              <a:rPr lang="fr-FR" b="1" dirty="0"/>
              <a:t>(cible) </a:t>
            </a:r>
            <a:r>
              <a:rPr lang="fr-FR" dirty="0"/>
              <a:t>insère un élément à la fin de la cible</a:t>
            </a:r>
          </a:p>
          <a:p>
            <a:r>
              <a:rPr lang="fr-FR" b="1" dirty="0" err="1"/>
              <a:t>eai.prependTo</a:t>
            </a:r>
            <a:r>
              <a:rPr lang="fr-FR" b="1" dirty="0"/>
              <a:t>(cible) </a:t>
            </a:r>
            <a:r>
              <a:rPr lang="fr-FR" dirty="0"/>
              <a:t>insère un élément au début de la cible ;</a:t>
            </a:r>
          </a:p>
          <a:p>
            <a:r>
              <a:rPr lang="fr-FR" b="1" dirty="0" err="1"/>
              <a:t>eai.insertBefore</a:t>
            </a:r>
            <a:r>
              <a:rPr lang="fr-FR" b="1" dirty="0"/>
              <a:t>(cible) </a:t>
            </a:r>
            <a:r>
              <a:rPr lang="fr-FR" dirty="0"/>
              <a:t>insère un élément avant la cible ;</a:t>
            </a:r>
          </a:p>
          <a:p>
            <a:r>
              <a:rPr lang="fr-FR" b="1" dirty="0" err="1"/>
              <a:t>eai.insertAfter</a:t>
            </a:r>
            <a:r>
              <a:rPr lang="fr-FR" b="1" dirty="0"/>
              <a:t>(cible) </a:t>
            </a:r>
            <a:r>
              <a:rPr lang="fr-FR" dirty="0"/>
              <a:t>insère un élément après la cible.</a:t>
            </a:r>
          </a:p>
          <a:p>
            <a:r>
              <a:rPr lang="fr-FR" b="1" dirty="0" err="1"/>
              <a:t>eai</a:t>
            </a:r>
            <a:r>
              <a:rPr lang="fr-FR" dirty="0"/>
              <a:t> représente l'élément à insérer et cible représente l'élément avant ou après lequel doit se faire l'insertion.</a:t>
            </a:r>
          </a:p>
          <a:p>
            <a:endParaRPr lang="fr-F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Entourer un  élément</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41</a:t>
            </a:fld>
            <a:endParaRPr lang="fr-FR"/>
          </a:p>
        </p:txBody>
      </p:sp>
      <p:sp>
        <p:nvSpPr>
          <p:cNvPr id="6" name="Espace réservé du contenu 5"/>
          <p:cNvSpPr>
            <a:spLocks noGrp="1"/>
          </p:cNvSpPr>
          <p:nvPr>
            <p:ph sz="quarter" idx="1"/>
          </p:nvPr>
        </p:nvSpPr>
        <p:spPr/>
        <p:txBody>
          <a:bodyPr/>
          <a:lstStyle/>
          <a:p>
            <a:r>
              <a:rPr lang="fr-FR" dirty="0"/>
              <a:t>La méthode </a:t>
            </a:r>
            <a:r>
              <a:rPr lang="fr-FR" dirty="0" err="1"/>
              <a:t>wrap</a:t>
            </a:r>
            <a:r>
              <a:rPr lang="fr-FR" dirty="0"/>
              <a:t>() permet d'entourer un élément par un ou plusieurs autres éléments créés à la volée</a:t>
            </a:r>
          </a:p>
          <a:p>
            <a:pPr>
              <a:buNone/>
            </a:pPr>
            <a:r>
              <a:rPr lang="fr-FR" dirty="0"/>
              <a:t>Exemple :$('li').</a:t>
            </a:r>
            <a:r>
              <a:rPr lang="fr-FR" dirty="0" err="1"/>
              <a:t>wrap</a:t>
            </a:r>
            <a:r>
              <a:rPr lang="fr-FR" dirty="0"/>
              <a:t>('&lt;i&gt;&lt;/i&gt;');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TP N°3</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42</a:t>
            </a:fld>
            <a:endParaRPr lang="fr-FR"/>
          </a:p>
        </p:txBody>
      </p:sp>
      <p:sp>
        <p:nvSpPr>
          <p:cNvPr id="6" name="Espace réservé du contenu 5"/>
          <p:cNvSpPr>
            <a:spLocks noGrp="1"/>
          </p:cNvSpPr>
          <p:nvPr>
            <p:ph sz="quarter" idx="1"/>
          </p:nvPr>
        </p:nvSpPr>
        <p:spPr/>
        <p:txBody>
          <a:bodyPr/>
          <a:lstStyle/>
          <a:p>
            <a:r>
              <a:rPr lang="fr-FR" dirty="0"/>
              <a:t>Durée: 1h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événements </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43</a:t>
            </a:fld>
            <a:endParaRPr lang="fr-FR"/>
          </a:p>
        </p:txBody>
      </p:sp>
      <p:pic>
        <p:nvPicPr>
          <p:cNvPr id="1027" name="Picture 3"/>
          <p:cNvPicPr>
            <a:picLocks noGrp="1" noChangeAspect="1" noChangeArrowheads="1"/>
          </p:cNvPicPr>
          <p:nvPr>
            <p:ph sz="quarter" idx="1"/>
          </p:nvPr>
        </p:nvPicPr>
        <p:blipFill>
          <a:blip r:embed="rId2" cstate="print"/>
          <a:srcRect/>
          <a:stretch>
            <a:fillRect/>
          </a:stretch>
        </p:blipFill>
        <p:spPr bwMode="auto">
          <a:xfrm>
            <a:off x="0" y="1700808"/>
            <a:ext cx="9144000" cy="4464496"/>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Exercice 6 </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44</a:t>
            </a:fld>
            <a:endParaRPr lang="fr-FR"/>
          </a:p>
        </p:txBody>
      </p:sp>
      <p:sp>
        <p:nvSpPr>
          <p:cNvPr id="6" name="Espace réservé du contenu 5"/>
          <p:cNvSpPr>
            <a:spLocks noGrp="1"/>
          </p:cNvSpPr>
          <p:nvPr>
            <p:ph sz="quarter" idx="1"/>
          </p:nvPr>
        </p:nvSpPr>
        <p:spPr/>
        <p:txBody>
          <a:bodyPr/>
          <a:lstStyle/>
          <a:p>
            <a:r>
              <a:rPr lang="fr-FR" dirty="0"/>
              <a:t>Ecrire un fichier html et un script qui permet  d’afficher une image de petite taille à une position aléatoire sur l'écran. Lorsque le joueur cliquera sur cette image, elle sera affichée à un autre emplacement.</a:t>
            </a:r>
          </a:p>
          <a:p>
            <a:r>
              <a:rPr lang="fr-FR" dirty="0"/>
              <a:t>Si l’utilisateur utilise la barre de défilement un message apparait « vous avez utilisé un scroll »</a:t>
            </a:r>
          </a:p>
          <a:p>
            <a:endParaRPr lang="fr-F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événements </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45</a:t>
            </a:fld>
            <a:endParaRPr lang="fr-FR"/>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403648" y="1772816"/>
            <a:ext cx="6768752" cy="3816424"/>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Sujet de recherche!!!</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46</a:t>
            </a:fld>
            <a:endParaRPr lang="fr-FR"/>
          </a:p>
        </p:txBody>
      </p:sp>
      <p:sp>
        <p:nvSpPr>
          <p:cNvPr id="6" name="Espace réservé du contenu 5"/>
          <p:cNvSpPr>
            <a:spLocks noGrp="1"/>
          </p:cNvSpPr>
          <p:nvPr>
            <p:ph sz="quarter" idx="1"/>
          </p:nvPr>
        </p:nvSpPr>
        <p:spPr/>
        <p:txBody>
          <a:bodyPr/>
          <a:lstStyle/>
          <a:p>
            <a:r>
              <a:rPr lang="fr-FR" dirty="0" err="1"/>
              <a:t>event.type</a:t>
            </a:r>
            <a:endParaRPr lang="fr-FR" dirty="0"/>
          </a:p>
          <a:p>
            <a:r>
              <a:rPr lang="fr-FR" dirty="0" err="1"/>
              <a:t>event.which</a:t>
            </a:r>
            <a:endParaRPr lang="fr-FR" dirty="0"/>
          </a:p>
          <a:p>
            <a:endParaRPr lang="fr-F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Exercice 7 </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47</a:t>
            </a:fld>
            <a:endParaRPr lang="fr-FR"/>
          </a:p>
        </p:txBody>
      </p:sp>
      <p:sp>
        <p:nvSpPr>
          <p:cNvPr id="6" name="Espace réservé du contenu 5"/>
          <p:cNvSpPr>
            <a:spLocks noGrp="1"/>
          </p:cNvSpPr>
          <p:nvPr>
            <p:ph sz="quarter" idx="1"/>
          </p:nvPr>
        </p:nvSpPr>
        <p:spPr/>
        <p:txBody>
          <a:bodyPr/>
          <a:lstStyle/>
          <a:p>
            <a:r>
              <a:rPr lang="fr-FR" dirty="0"/>
              <a:t>L'utilisateur est invité à taper quelques mots dans la zone de texte </a:t>
            </a:r>
            <a:r>
              <a:rPr lang="fr-FR" dirty="0" err="1"/>
              <a:t>multilignes</a:t>
            </a:r>
            <a:r>
              <a:rPr lang="fr-FR" dirty="0"/>
              <a:t>. Chacun des caractères tapés est alors affiché en dessous de la zone de saisie. Le code </a:t>
            </a:r>
            <a:r>
              <a:rPr lang="fr-FR" dirty="0" err="1"/>
              <a:t>jQuery</a:t>
            </a:r>
            <a:r>
              <a:rPr lang="fr-FR" dirty="0"/>
              <a:t> met en place un gestionnaire événementiel sur la balise d'identifiant #saisie, c'est-à-dire sur le &lt;</a:t>
            </a:r>
            <a:r>
              <a:rPr lang="fr-FR" dirty="0" err="1"/>
              <a:t>textarea</a:t>
            </a:r>
            <a:r>
              <a:rPr lang="fr-FR" dirty="0"/>
              <a:t>&gt;. La touche frappée est récupérée et affichée dans la balise &lt;</a:t>
            </a:r>
            <a:r>
              <a:rPr lang="fr-FR" dirty="0" err="1"/>
              <a:t>span</a:t>
            </a:r>
            <a:r>
              <a:rPr lang="fr-FR" dirty="0"/>
              <a:t>&gt;, comme le montre la figure suivante.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Méthodes élémentaires</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48</a:t>
            </a:fld>
            <a:endParaRPr lang="fr-FR"/>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1043608" y="1772816"/>
            <a:ext cx="7488832" cy="4104456"/>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Utilisation de on:</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49</a:t>
            </a:fld>
            <a:endParaRPr lang="fr-FR"/>
          </a:p>
        </p:txBody>
      </p:sp>
      <p:sp>
        <p:nvSpPr>
          <p:cNvPr id="6" name="Espace réservé du contenu 5"/>
          <p:cNvSpPr>
            <a:spLocks noGrp="1"/>
          </p:cNvSpPr>
          <p:nvPr>
            <p:ph sz="quarter" idx="1"/>
          </p:nvPr>
        </p:nvSpPr>
        <p:spPr/>
        <p:txBody>
          <a:bodyPr/>
          <a:lstStyle/>
          <a:p>
            <a:r>
              <a:rPr lang="fr-FR" dirty="0"/>
              <a:t>Limiter l'écriture en associant une même méthode événementielle à plusieurs éléments ;</a:t>
            </a:r>
          </a:p>
          <a:p>
            <a:r>
              <a:rPr lang="fr-FR" dirty="0"/>
              <a:t>Relier plusieurs méthodes événementielles à un élément en une seule instruction ;</a:t>
            </a:r>
          </a:p>
          <a:p>
            <a:r>
              <a:rPr lang="fr-FR" dirty="0"/>
              <a:t>Désactiver une méthode événementielle précédemment attachée avec la méthode on() ;</a:t>
            </a:r>
          </a:p>
          <a:p>
            <a:r>
              <a:rPr lang="fr-FR" dirty="0"/>
              <a:t>Relier plusieurs méthodes événementielles entre elles.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Fonctionnement de base</a:t>
            </a:r>
          </a:p>
        </p:txBody>
      </p:sp>
      <p:sp>
        <p:nvSpPr>
          <p:cNvPr id="3" name="Espace réservé du contenu 2"/>
          <p:cNvSpPr>
            <a:spLocks noGrp="1"/>
          </p:cNvSpPr>
          <p:nvPr>
            <p:ph sz="quarter" idx="1"/>
          </p:nvPr>
        </p:nvSpPr>
        <p:spPr/>
        <p:txBody>
          <a:bodyPr>
            <a:normAutofit/>
          </a:bodyPr>
          <a:lstStyle/>
          <a:p>
            <a:r>
              <a:rPr lang="fr-FR" dirty="0" err="1"/>
              <a:t>jQuery</a:t>
            </a:r>
            <a:r>
              <a:rPr lang="fr-FR" dirty="0"/>
              <a:t> repose sur une seule et unique fonction : </a:t>
            </a:r>
            <a:r>
              <a:rPr lang="fr-FR" dirty="0" err="1"/>
              <a:t>jQuery</a:t>
            </a:r>
            <a:r>
              <a:rPr lang="fr-FR" dirty="0"/>
              <a:t>(), ou son alias, $(). Cette fonction accepte un ou plusieurs paramètres et retourne un objet que nous appellerons « objet </a:t>
            </a:r>
            <a:r>
              <a:rPr lang="fr-FR" dirty="0" err="1"/>
              <a:t>jQuery</a:t>
            </a:r>
            <a:r>
              <a:rPr lang="fr-FR" dirty="0"/>
              <a:t> ». Les paramètres peuvent être d'un des types suivants :</a:t>
            </a:r>
          </a:p>
          <a:p>
            <a:r>
              <a:rPr lang="fr-FR" dirty="0"/>
              <a:t>Une fonction, qui sera exécutée dès que le DOM est disponible. Cette technique est très largement utilisée par tous les programmeurs </a:t>
            </a:r>
            <a:r>
              <a:rPr lang="fr-FR" dirty="0" err="1"/>
              <a:t>jQuery</a:t>
            </a:r>
            <a:r>
              <a:rPr lang="fr-FR" dirty="0"/>
              <a:t>.</a:t>
            </a:r>
          </a:p>
          <a:p>
            <a:r>
              <a:rPr lang="fr-FR" dirty="0"/>
              <a:t>Un sélecteur CSS : l'élément (ou les éléments) qui correspondent au sélecteur sont retournés. </a:t>
            </a:r>
          </a:p>
        </p:txBody>
      </p:sp>
      <p:sp>
        <p:nvSpPr>
          <p:cNvPr id="4" name="Espace réservé de la date 3"/>
          <p:cNvSpPr>
            <a:spLocks noGrp="1"/>
          </p:cNvSpPr>
          <p:nvPr>
            <p:ph type="dt" sz="half" idx="10"/>
          </p:nvPr>
        </p:nvSpPr>
        <p:spPr/>
        <p:txBody>
          <a:bodyPr/>
          <a:lstStyle/>
          <a:p>
            <a:fld id="{385B2D25-2CB3-4B88-8D45-3304E9CCDD32}"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5</a:t>
            </a:fld>
            <a:endParaRPr lang="fr-F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Exercice 8  </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50</a:t>
            </a:fld>
            <a:endParaRPr lang="fr-FR"/>
          </a:p>
        </p:txBody>
      </p:sp>
      <p:sp>
        <p:nvSpPr>
          <p:cNvPr id="6" name="Espace réservé du contenu 5"/>
          <p:cNvSpPr>
            <a:spLocks noGrp="1"/>
          </p:cNvSpPr>
          <p:nvPr>
            <p:ph sz="quarter" idx="1"/>
          </p:nvPr>
        </p:nvSpPr>
        <p:spPr/>
        <p:txBody>
          <a:bodyPr>
            <a:normAutofit/>
          </a:bodyPr>
          <a:lstStyle/>
          <a:p>
            <a:r>
              <a:rPr lang="fr-FR" dirty="0"/>
              <a:t>soit le fichier html ex4.html</a:t>
            </a:r>
          </a:p>
          <a:p>
            <a:r>
              <a:rPr lang="fr-FR" dirty="0"/>
              <a:t>Créer un fichier css pour mettre votre fichier sous le format suivant:</a:t>
            </a:r>
          </a:p>
          <a:p>
            <a:endParaRPr lang="fr-FR" dirty="0"/>
          </a:p>
        </p:txBody>
      </p:sp>
      <p:pic>
        <p:nvPicPr>
          <p:cNvPr id="2051" name="Picture 3"/>
          <p:cNvPicPr>
            <a:picLocks noChangeAspect="1" noChangeArrowheads="1"/>
          </p:cNvPicPr>
          <p:nvPr/>
        </p:nvPicPr>
        <p:blipFill>
          <a:blip r:embed="rId2" cstate="print"/>
          <a:srcRect/>
          <a:stretch>
            <a:fillRect/>
          </a:stretch>
        </p:blipFill>
        <p:spPr bwMode="auto">
          <a:xfrm>
            <a:off x="2665916" y="2780928"/>
            <a:ext cx="4672551" cy="3886572"/>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8 </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51</a:t>
            </a:fld>
            <a:endParaRPr lang="fr-FR"/>
          </a:p>
        </p:txBody>
      </p:sp>
      <p:sp>
        <p:nvSpPr>
          <p:cNvPr id="6" name="Espace réservé du contenu 5"/>
          <p:cNvSpPr>
            <a:spLocks noGrp="1"/>
          </p:cNvSpPr>
          <p:nvPr>
            <p:ph sz="quarter" idx="1"/>
          </p:nvPr>
        </p:nvSpPr>
        <p:spPr/>
        <p:txBody>
          <a:bodyPr/>
          <a:lstStyle/>
          <a:p>
            <a:r>
              <a:rPr lang="fr-FR" dirty="0"/>
              <a:t>Créer une fonction </a:t>
            </a:r>
            <a:r>
              <a:rPr lang="fr-FR" dirty="0" err="1"/>
              <a:t>jquery</a:t>
            </a:r>
            <a:r>
              <a:rPr lang="fr-FR" dirty="0"/>
              <a:t> qui permet de cacher les réponses </a:t>
            </a:r>
          </a:p>
          <a:p>
            <a:r>
              <a:rPr lang="fr-FR" dirty="0"/>
              <a:t>Lors de survol sur le lien « tester les réponses », on aura:</a:t>
            </a:r>
          </a:p>
          <a:p>
            <a:r>
              <a:rPr lang="fr-FR" dirty="0"/>
              <a:t>Si on a coché la bonne réponse, alors la réponses s’affiche en vert , et l’image change vers bon.png</a:t>
            </a:r>
          </a:p>
          <a:p>
            <a:r>
              <a:rPr lang="fr-FR" dirty="0"/>
              <a:t>Si la réponse est fausse ou aucune réponse, alors la réponse est affichée en rouge et l’image devient « mauvais.png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Utilisation de on:</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52</a:t>
            </a:fld>
            <a:endParaRPr lang="fr-FR"/>
          </a:p>
        </p:txBody>
      </p:sp>
      <p:pic>
        <p:nvPicPr>
          <p:cNvPr id="8" name="Picture 2"/>
          <p:cNvPicPr>
            <a:picLocks noGrp="1" noChangeAspect="1" noChangeArrowheads="1"/>
          </p:cNvPicPr>
          <p:nvPr>
            <p:ph sz="quarter" idx="1"/>
          </p:nvPr>
        </p:nvPicPr>
        <p:blipFill>
          <a:blip r:embed="rId2" cstate="print"/>
          <a:srcRect/>
          <a:stretch>
            <a:fillRect/>
          </a:stretch>
        </p:blipFill>
        <p:spPr bwMode="auto">
          <a:xfrm>
            <a:off x="611560" y="1556792"/>
            <a:ext cx="8064895" cy="4248472"/>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Une méthode pour gérer plusieurs événements</a:t>
            </a:r>
            <a:endParaRPr lang="fr-FR" dirty="0"/>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53</a:t>
            </a:fld>
            <a:endParaRPr lang="fr-FR"/>
          </a:p>
        </p:txBody>
      </p:sp>
      <p:sp>
        <p:nvSpPr>
          <p:cNvPr id="6" name="Espace réservé du contenu 5"/>
          <p:cNvSpPr>
            <a:spLocks noGrp="1"/>
          </p:cNvSpPr>
          <p:nvPr>
            <p:ph sz="quarter" idx="1"/>
          </p:nvPr>
        </p:nvSpPr>
        <p:spPr/>
        <p:txBody>
          <a:bodyPr/>
          <a:lstStyle/>
          <a:p>
            <a:r>
              <a:rPr lang="fr-FR" dirty="0"/>
              <a:t>$('</a:t>
            </a:r>
            <a:r>
              <a:rPr lang="fr-FR" dirty="0" err="1"/>
              <a:t>img</a:t>
            </a:r>
            <a:r>
              <a:rPr lang="fr-FR" dirty="0"/>
              <a:t>').</a:t>
            </a:r>
            <a:r>
              <a:rPr lang="fr-FR" dirty="0" err="1"/>
              <a:t>mouseenter</a:t>
            </a:r>
            <a:r>
              <a:rPr lang="fr-FR" dirty="0"/>
              <a:t>(</a:t>
            </a:r>
            <a:r>
              <a:rPr lang="fr-FR" b="1" dirty="0" err="1"/>
              <a:t>function</a:t>
            </a:r>
            <a:r>
              <a:rPr lang="fr-FR" b="1" dirty="0"/>
              <a:t>() { … }</a:t>
            </a:r>
          </a:p>
          <a:p>
            <a:r>
              <a:rPr lang="fr-FR" dirty="0"/>
              <a:t>$('</a:t>
            </a:r>
            <a:r>
              <a:rPr lang="fr-FR" dirty="0" err="1"/>
              <a:t>img</a:t>
            </a:r>
            <a:r>
              <a:rPr lang="fr-FR" dirty="0"/>
              <a:t>').</a:t>
            </a:r>
            <a:r>
              <a:rPr lang="fr-FR" dirty="0" err="1"/>
              <a:t>mousemove</a:t>
            </a:r>
            <a:r>
              <a:rPr lang="fr-FR" dirty="0"/>
              <a:t>(</a:t>
            </a:r>
            <a:r>
              <a:rPr lang="fr-FR" b="1" dirty="0" err="1"/>
              <a:t>function</a:t>
            </a:r>
            <a:r>
              <a:rPr lang="fr-FR" b="1" dirty="0"/>
              <a:t>() { … }</a:t>
            </a:r>
          </a:p>
          <a:p>
            <a:endParaRPr lang="fr-FR" b="1" dirty="0"/>
          </a:p>
          <a:p>
            <a:endParaRPr lang="fr-FR" b="1" dirty="0"/>
          </a:p>
          <a:p>
            <a:endParaRPr lang="fr-FR" b="1" dirty="0"/>
          </a:p>
          <a:p>
            <a:r>
              <a:rPr lang="en-US" dirty="0"/>
              <a:t>$('</a:t>
            </a:r>
            <a:r>
              <a:rPr lang="en-US" dirty="0" err="1"/>
              <a:t>img</a:t>
            </a:r>
            <a:r>
              <a:rPr lang="en-US" dirty="0"/>
              <a:t>').on('</a:t>
            </a:r>
            <a:r>
              <a:rPr lang="en-US" dirty="0" err="1"/>
              <a:t>mouseenter</a:t>
            </a:r>
            <a:r>
              <a:rPr lang="en-US" dirty="0"/>
              <a:t> </a:t>
            </a:r>
            <a:r>
              <a:rPr lang="en-US" dirty="0" err="1"/>
              <a:t>mousemove</a:t>
            </a:r>
            <a:r>
              <a:rPr lang="en-US" dirty="0"/>
              <a:t>', </a:t>
            </a:r>
            <a:r>
              <a:rPr lang="en-US" b="1" dirty="0"/>
              <a:t>function() { … })</a:t>
            </a:r>
            <a:endParaRPr lang="fr-FR" b="1" dirty="0"/>
          </a:p>
          <a:p>
            <a:endParaRPr lang="fr-FR" dirty="0"/>
          </a:p>
        </p:txBody>
      </p:sp>
      <p:sp>
        <p:nvSpPr>
          <p:cNvPr id="7" name="Double flèche horizontale 6"/>
          <p:cNvSpPr/>
          <p:nvPr/>
        </p:nvSpPr>
        <p:spPr>
          <a:xfrm>
            <a:off x="2699792" y="2564904"/>
            <a:ext cx="2376264" cy="8640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Plusieurs méthodes en une seule instruction</a:t>
            </a:r>
            <a:endParaRPr lang="fr-FR" dirty="0"/>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54</a:t>
            </a:fld>
            <a:endParaRPr lang="fr-FR"/>
          </a:p>
        </p:txBody>
      </p:sp>
      <p:sp>
        <p:nvSpPr>
          <p:cNvPr id="6" name="Espace réservé du contenu 5"/>
          <p:cNvSpPr>
            <a:spLocks noGrp="1"/>
          </p:cNvSpPr>
          <p:nvPr>
            <p:ph sz="quarter" idx="1"/>
          </p:nvPr>
        </p:nvSpPr>
        <p:spPr/>
        <p:txBody>
          <a:bodyPr/>
          <a:lstStyle/>
          <a:p>
            <a:r>
              <a:rPr lang="fr-FR" dirty="0"/>
              <a:t>$('</a:t>
            </a:r>
            <a:r>
              <a:rPr lang="fr-FR" dirty="0" err="1"/>
              <a:t>img.grand</a:t>
            </a:r>
            <a:r>
              <a:rPr lang="fr-FR" dirty="0"/>
              <a:t>').</a:t>
            </a:r>
            <a:r>
              <a:rPr lang="fr-FR" dirty="0" err="1"/>
              <a:t>mouseenter</a:t>
            </a:r>
            <a:r>
              <a:rPr lang="fr-FR" dirty="0"/>
              <a:t>(traitement1);</a:t>
            </a:r>
          </a:p>
          <a:p>
            <a:r>
              <a:rPr lang="fr-FR" dirty="0"/>
              <a:t>$('</a:t>
            </a:r>
            <a:r>
              <a:rPr lang="fr-FR" dirty="0" err="1"/>
              <a:t>img.grand</a:t>
            </a:r>
            <a:r>
              <a:rPr lang="fr-FR" dirty="0"/>
              <a:t>').</a:t>
            </a:r>
            <a:r>
              <a:rPr lang="fr-FR" dirty="0" err="1"/>
              <a:t>mousemove</a:t>
            </a:r>
            <a:r>
              <a:rPr lang="fr-FR" dirty="0"/>
              <a:t>(traitement2);</a:t>
            </a:r>
          </a:p>
          <a:p>
            <a:endParaRPr lang="fr-FR" dirty="0"/>
          </a:p>
          <a:p>
            <a:endParaRPr lang="fr-FR" dirty="0"/>
          </a:p>
          <a:p>
            <a:endParaRPr lang="fr-FR" dirty="0"/>
          </a:p>
          <a:p>
            <a:endParaRPr lang="fr-FR" dirty="0"/>
          </a:p>
          <a:p>
            <a:r>
              <a:rPr lang="fr-FR" dirty="0"/>
              <a:t>$('</a:t>
            </a:r>
            <a:r>
              <a:rPr lang="fr-FR" dirty="0" err="1"/>
              <a:t>img.grand</a:t>
            </a:r>
            <a:r>
              <a:rPr lang="fr-FR" dirty="0"/>
              <a:t>').on({mouseenter:traitement1, mousemove:traitement2});</a:t>
            </a:r>
          </a:p>
          <a:p>
            <a:endParaRPr lang="fr-FR" dirty="0"/>
          </a:p>
        </p:txBody>
      </p:sp>
      <p:sp>
        <p:nvSpPr>
          <p:cNvPr id="7" name="Double flèche horizontale 6"/>
          <p:cNvSpPr/>
          <p:nvPr/>
        </p:nvSpPr>
        <p:spPr>
          <a:xfrm>
            <a:off x="2699792" y="2636912"/>
            <a:ext cx="2808312" cy="10801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TP N°4</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55</a:t>
            </a:fld>
            <a:endParaRPr lang="fr-FR"/>
          </a:p>
        </p:txBody>
      </p:sp>
      <p:sp>
        <p:nvSpPr>
          <p:cNvPr id="6" name="Espace réservé du contenu 5"/>
          <p:cNvSpPr>
            <a:spLocks noGrp="1"/>
          </p:cNvSpPr>
          <p:nvPr>
            <p:ph sz="quarter" idx="1"/>
          </p:nvPr>
        </p:nvSpPr>
        <p:spPr/>
        <p:txBody>
          <a:bodyPr/>
          <a:lstStyle/>
          <a:p>
            <a:r>
              <a:rPr lang="fr-FR" dirty="0"/>
              <a:t>Durée: 2h</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Animation et effets</a:t>
            </a:r>
          </a:p>
        </p:txBody>
      </p:sp>
      <p:sp>
        <p:nvSpPr>
          <p:cNvPr id="4" name="Espace réservé de la date 3"/>
          <p:cNvSpPr>
            <a:spLocks noGrp="1"/>
          </p:cNvSpPr>
          <p:nvPr>
            <p:ph type="dt" sz="half" idx="10"/>
          </p:nvPr>
        </p:nvSpPr>
        <p:spPr/>
        <p:txBody>
          <a:bodyPr/>
          <a:lstStyle/>
          <a:p>
            <a:fld id="{53F69B2C-DD81-409B-8DE4-5744F849BE76}" type="datetime1">
              <a:rPr lang="fr-FR" smtClean="0"/>
              <a:pPr/>
              <a:t>31/03/2021</a:t>
            </a:fld>
            <a:endParaRPr lang="fr-FR"/>
          </a:p>
        </p:txBody>
      </p:sp>
      <p:sp>
        <p:nvSpPr>
          <p:cNvPr id="6" name="Espace réservé du numéro de diapositive 5"/>
          <p:cNvSpPr>
            <a:spLocks noGrp="1"/>
          </p:cNvSpPr>
          <p:nvPr>
            <p:ph type="sldNum" sz="quarter" idx="12"/>
          </p:nvPr>
        </p:nvSpPr>
        <p:spPr/>
        <p:txBody>
          <a:bodyPr/>
          <a:lstStyle/>
          <a:p>
            <a:fld id="{A8FD5DCD-778F-4678-B864-7269B71DC096}" type="slidenum">
              <a:rPr lang="fr-FR" smtClean="0"/>
              <a:pPr/>
              <a:t>56</a:t>
            </a:fld>
            <a:endParaRPr lang="fr-FR"/>
          </a:p>
        </p:txBody>
      </p:sp>
      <p:sp>
        <p:nvSpPr>
          <p:cNvPr id="7" name="Espace réservé du texte 6"/>
          <p:cNvSpPr>
            <a:spLocks noGrp="1"/>
          </p:cNvSpPr>
          <p:nvPr>
            <p:ph type="body" idx="1"/>
          </p:nvPr>
        </p:nvSpPr>
        <p:spPr/>
        <p:txBody>
          <a:bodyPr/>
          <a:lstStyle/>
          <a:p>
            <a:endParaRPr lang="fr-F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Animation AVEC SHOW et HIDE</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57</a:t>
            </a:fld>
            <a:endParaRPr lang="fr-FR"/>
          </a:p>
        </p:txBody>
      </p:sp>
      <p:sp>
        <p:nvSpPr>
          <p:cNvPr id="6" name="Espace réservé du contenu 5"/>
          <p:cNvSpPr>
            <a:spLocks noGrp="1"/>
          </p:cNvSpPr>
          <p:nvPr>
            <p:ph sz="quarter" idx="1"/>
          </p:nvPr>
        </p:nvSpPr>
        <p:spPr/>
        <p:txBody>
          <a:bodyPr/>
          <a:lstStyle/>
          <a:p>
            <a:r>
              <a:rPr lang="fr-FR" dirty="0"/>
              <a:t>$(</a:t>
            </a:r>
            <a:r>
              <a:rPr lang="fr-FR" dirty="0" err="1"/>
              <a:t>selecteur</a:t>
            </a:r>
            <a:r>
              <a:rPr lang="fr-FR" dirty="0"/>
              <a:t>).</a:t>
            </a:r>
            <a:r>
              <a:rPr lang="fr-FR" dirty="0" err="1"/>
              <a:t>hide</a:t>
            </a:r>
            <a:r>
              <a:rPr lang="fr-FR" dirty="0"/>
              <a:t>(‘slow’): fixer la durée de l’animation à 600 millisecondes</a:t>
            </a:r>
          </a:p>
          <a:p>
            <a:r>
              <a:rPr lang="fr-FR" dirty="0"/>
              <a:t>$(</a:t>
            </a:r>
            <a:r>
              <a:rPr lang="fr-FR" dirty="0" err="1"/>
              <a:t>selecteur</a:t>
            </a:r>
            <a:r>
              <a:rPr lang="fr-FR" dirty="0"/>
              <a:t>).</a:t>
            </a:r>
            <a:r>
              <a:rPr lang="fr-FR" dirty="0" err="1"/>
              <a:t>hide</a:t>
            </a:r>
            <a:r>
              <a:rPr lang="fr-FR" dirty="0"/>
              <a:t>(‘</a:t>
            </a:r>
            <a:r>
              <a:rPr lang="fr-FR" dirty="0" err="1"/>
              <a:t>fast</a:t>
            </a:r>
            <a:r>
              <a:rPr lang="fr-FR" dirty="0"/>
              <a:t>’): ’): fixer la durée de l’animation à 200 millisecondes</a:t>
            </a:r>
          </a:p>
          <a:p>
            <a:r>
              <a:rPr lang="fr-FR" dirty="0"/>
              <a:t>$(</a:t>
            </a:r>
            <a:r>
              <a:rPr lang="fr-FR" dirty="0" err="1"/>
              <a:t>selecteur</a:t>
            </a:r>
            <a:r>
              <a:rPr lang="fr-FR" dirty="0"/>
              <a:t>).</a:t>
            </a:r>
            <a:r>
              <a:rPr lang="fr-FR" dirty="0" err="1"/>
              <a:t>hide</a:t>
            </a:r>
            <a:r>
              <a:rPr lang="fr-FR" dirty="0"/>
              <a:t>(‘1000’):</a:t>
            </a:r>
          </a:p>
          <a:p>
            <a:r>
              <a:rPr lang="fr-FR" dirty="0"/>
              <a:t>Redéfinir les valeur </a:t>
            </a:r>
            <a:r>
              <a:rPr lang="fr-FR" dirty="0" err="1"/>
              <a:t>fast</a:t>
            </a:r>
            <a:r>
              <a:rPr lang="fr-FR" dirty="0"/>
              <a:t> et slow: </a:t>
            </a:r>
            <a:r>
              <a:rPr lang="fr-FR" dirty="0" err="1"/>
              <a:t>jQuery.fx.speeds.slow</a:t>
            </a:r>
            <a:r>
              <a:rPr lang="fr-FR" dirty="0"/>
              <a:t> = 1500;</a:t>
            </a:r>
          </a:p>
          <a:p>
            <a:endParaRPr lang="fr-F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Animation avec un modèle de progression</a:t>
            </a:r>
            <a:endParaRPr lang="fr-FR" dirty="0"/>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58</a:t>
            </a:fld>
            <a:endParaRPr lang="fr-FR"/>
          </a:p>
        </p:txBody>
      </p:sp>
      <p:sp>
        <p:nvSpPr>
          <p:cNvPr id="6" name="Espace réservé du contenu 5"/>
          <p:cNvSpPr>
            <a:spLocks noGrp="1"/>
          </p:cNvSpPr>
          <p:nvPr>
            <p:ph sz="quarter" idx="1"/>
          </p:nvPr>
        </p:nvSpPr>
        <p:spPr/>
        <p:txBody>
          <a:bodyPr/>
          <a:lstStyle/>
          <a:p>
            <a:r>
              <a:rPr lang="fr-FR" dirty="0"/>
              <a:t>En précisant un deuxième paramètre dans les méthodes show() et </a:t>
            </a:r>
            <a:r>
              <a:rPr lang="fr-FR" dirty="0" err="1"/>
              <a:t>hide</a:t>
            </a:r>
            <a:r>
              <a:rPr lang="fr-FR" dirty="0"/>
              <a:t>(), vous pouvez choisir un modèle de progression de l'animation. </a:t>
            </a:r>
          </a:p>
          <a:p>
            <a:r>
              <a:rPr lang="fr-FR" dirty="0"/>
              <a:t>Deux modèles sont disponibles dans </a:t>
            </a:r>
            <a:r>
              <a:rPr lang="fr-FR" dirty="0" err="1"/>
              <a:t>jQuery</a:t>
            </a:r>
            <a:r>
              <a:rPr lang="fr-FR" dirty="0"/>
              <a:t> : le modèle par défaut (swing) et le modèle de progression linéaire (</a:t>
            </a:r>
            <a:r>
              <a:rPr lang="fr-FR" dirty="0" err="1"/>
              <a:t>linear</a:t>
            </a:r>
            <a:r>
              <a:rPr lang="fr-FR" dirty="0"/>
              <a:t>).</a:t>
            </a:r>
          </a:p>
          <a:p>
            <a:r>
              <a:rPr lang="fr-FR" b="1" dirty="0"/>
              <a:t>Exemple</a:t>
            </a:r>
            <a:r>
              <a:rPr lang="fr-FR" dirty="0"/>
              <a:t> :</a:t>
            </a:r>
          </a:p>
          <a:p>
            <a:r>
              <a:rPr lang="fr-FR" dirty="0"/>
              <a:t>show('slow','</a:t>
            </a:r>
            <a:r>
              <a:rPr lang="fr-FR" dirty="0" err="1"/>
              <a:t>linear</a:t>
            </a:r>
            <a:r>
              <a:rPr lang="fr-FR" dirty="0"/>
              <a:t>');</a:t>
            </a:r>
          </a:p>
          <a:p>
            <a:r>
              <a:rPr lang="fr-FR" dirty="0" err="1"/>
              <a:t>hide</a:t>
            </a:r>
            <a:r>
              <a:rPr lang="fr-FR" dirty="0"/>
              <a:t>(1000,'swing');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Exercice 9</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59</a:t>
            </a:fld>
            <a:endParaRPr lang="fr-FR"/>
          </a:p>
        </p:txBody>
      </p:sp>
      <p:sp>
        <p:nvSpPr>
          <p:cNvPr id="6" name="Espace réservé du contenu 5"/>
          <p:cNvSpPr>
            <a:spLocks noGrp="1"/>
          </p:cNvSpPr>
          <p:nvPr>
            <p:ph sz="quarter" idx="1"/>
          </p:nvPr>
        </p:nvSpPr>
        <p:spPr/>
        <p:txBody>
          <a:bodyPr/>
          <a:lstStyle/>
          <a:p>
            <a:r>
              <a:rPr lang="fr-FR" dirty="0"/>
              <a:t>Réaliser un fichier html qui permet d’afficher et de cacher 3 image l’une à la suite de l’autre grâce à 2 </a:t>
            </a:r>
            <a:r>
              <a:rPr lang="fr-FR" dirty="0" err="1"/>
              <a:t>bouttons</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Sélection d’éléments</a:t>
            </a:r>
          </a:p>
        </p:txBody>
      </p:sp>
      <p:sp>
        <p:nvSpPr>
          <p:cNvPr id="3" name="Espace réservé du contenu 2"/>
          <p:cNvSpPr>
            <a:spLocks noGrp="1"/>
          </p:cNvSpPr>
          <p:nvPr>
            <p:ph sz="quarter" idx="1"/>
          </p:nvPr>
        </p:nvSpPr>
        <p:spPr/>
        <p:txBody>
          <a:bodyPr/>
          <a:lstStyle/>
          <a:p>
            <a:r>
              <a:rPr lang="fr-FR" dirty="0"/>
              <a:t>Une des grandes forces de </a:t>
            </a:r>
            <a:r>
              <a:rPr lang="fr-FR" dirty="0" err="1"/>
              <a:t>jQuery</a:t>
            </a:r>
            <a:r>
              <a:rPr lang="fr-FR" dirty="0"/>
              <a:t> est d’intégrer la syntaxe des sélecteurs CSS. </a:t>
            </a:r>
          </a:p>
          <a:p>
            <a:r>
              <a:rPr lang="fr-FR" dirty="0"/>
              <a:t>Par cet intermédiaire, il est élémentaire de sélectionner les nœuds DOM qui nous intéressent, en utilisant la syntaxe $(sélection) où sélection représente un sélecteur CSS.</a:t>
            </a:r>
          </a:p>
        </p:txBody>
      </p:sp>
      <p:sp>
        <p:nvSpPr>
          <p:cNvPr id="4" name="Espace réservé de la date 3"/>
          <p:cNvSpPr>
            <a:spLocks noGrp="1"/>
          </p:cNvSpPr>
          <p:nvPr>
            <p:ph type="dt" sz="half" idx="10"/>
          </p:nvPr>
        </p:nvSpPr>
        <p:spPr/>
        <p:txBody>
          <a:bodyPr/>
          <a:lstStyle/>
          <a:p>
            <a:fld id="{B89FA7D3-D776-4256-ABDC-ECB3FBD84367}"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6</a:t>
            </a:fld>
            <a:endParaRPr lang="fr-F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Fadein</a:t>
            </a:r>
            <a:r>
              <a:rPr lang="fr-FR" dirty="0"/>
              <a:t>()/</a:t>
            </a:r>
            <a:r>
              <a:rPr lang="fr-FR" dirty="0" err="1"/>
              <a:t>fadeout</a:t>
            </a:r>
            <a:r>
              <a:rPr lang="fr-FR" dirty="0"/>
              <a:t>()</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60</a:t>
            </a:fld>
            <a:endParaRPr lang="fr-FR"/>
          </a:p>
        </p:txBody>
      </p:sp>
      <p:sp>
        <p:nvSpPr>
          <p:cNvPr id="6" name="Espace réservé du contenu 5"/>
          <p:cNvSpPr>
            <a:spLocks noGrp="1"/>
          </p:cNvSpPr>
          <p:nvPr>
            <p:ph sz="quarter" idx="1"/>
          </p:nvPr>
        </p:nvSpPr>
        <p:spPr/>
        <p:txBody>
          <a:bodyPr/>
          <a:lstStyle/>
          <a:p>
            <a:r>
              <a:rPr lang="fr-FR" dirty="0"/>
              <a:t>$('sel').</a:t>
            </a:r>
            <a:r>
              <a:rPr lang="fr-FR" dirty="0" err="1"/>
              <a:t>fadeIn</a:t>
            </a:r>
            <a:r>
              <a:rPr lang="fr-FR" dirty="0"/>
              <a:t>(); //400millisecondes</a:t>
            </a:r>
          </a:p>
          <a:p>
            <a:r>
              <a:rPr lang="fr-FR" dirty="0"/>
              <a:t>$('sel').</a:t>
            </a:r>
            <a:r>
              <a:rPr lang="fr-FR" dirty="0" err="1"/>
              <a:t>fadeOut</a:t>
            </a:r>
            <a:r>
              <a:rPr lang="fr-FR" dirty="0"/>
              <a:t>();</a:t>
            </a:r>
          </a:p>
          <a:p>
            <a:r>
              <a:rPr lang="fr-FR" dirty="0"/>
              <a:t>$('sel').</a:t>
            </a:r>
            <a:r>
              <a:rPr lang="fr-FR" dirty="0" err="1"/>
              <a:t>fadeIn</a:t>
            </a:r>
            <a:r>
              <a:rPr lang="fr-FR" dirty="0"/>
              <a:t>('</a:t>
            </a:r>
            <a:r>
              <a:rPr lang="fr-FR" dirty="0" err="1"/>
              <a:t>fast</a:t>
            </a:r>
            <a:r>
              <a:rPr lang="fr-FR" dirty="0"/>
              <a:t>');</a:t>
            </a:r>
          </a:p>
          <a:p>
            <a:r>
              <a:rPr lang="fr-FR" dirty="0"/>
              <a:t>$('sel').</a:t>
            </a:r>
            <a:r>
              <a:rPr lang="fr-FR" dirty="0" err="1"/>
              <a:t>fadeOut</a:t>
            </a:r>
            <a:r>
              <a:rPr lang="fr-FR" dirty="0"/>
              <a:t>('slow');</a:t>
            </a:r>
          </a:p>
          <a:p>
            <a:r>
              <a:rPr lang="fr-FR" dirty="0"/>
              <a:t>$('sel').</a:t>
            </a:r>
            <a:r>
              <a:rPr lang="fr-FR" dirty="0" err="1"/>
              <a:t>fadeIn</a:t>
            </a:r>
            <a:r>
              <a:rPr lang="fr-FR" dirty="0"/>
              <a:t>(1200,'</a:t>
            </a:r>
            <a:r>
              <a:rPr lang="fr-FR" dirty="0" err="1"/>
              <a:t>linear</a:t>
            </a:r>
            <a:r>
              <a:rPr lang="fr-FR" dirty="0"/>
              <a:t>');</a:t>
            </a:r>
          </a:p>
          <a:p>
            <a:r>
              <a:rPr lang="fr-FR" dirty="0"/>
              <a:t>$('sel').</a:t>
            </a:r>
            <a:r>
              <a:rPr lang="fr-FR" dirty="0" err="1"/>
              <a:t>fadeOut</a:t>
            </a:r>
            <a:r>
              <a:rPr lang="fr-FR" dirty="0"/>
              <a:t>(1000,'swing');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Modification de l'opacité</a:t>
            </a:r>
            <a:endParaRPr lang="fr-FR" dirty="0"/>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61</a:t>
            </a:fld>
            <a:endParaRPr lang="fr-FR"/>
          </a:p>
        </p:txBody>
      </p:sp>
      <p:sp>
        <p:nvSpPr>
          <p:cNvPr id="6" name="Espace réservé du contenu 5"/>
          <p:cNvSpPr>
            <a:spLocks noGrp="1"/>
          </p:cNvSpPr>
          <p:nvPr>
            <p:ph sz="quarter" idx="1"/>
          </p:nvPr>
        </p:nvSpPr>
        <p:spPr/>
        <p:txBody>
          <a:bodyPr/>
          <a:lstStyle/>
          <a:p>
            <a:r>
              <a:rPr lang="fr-FR" dirty="0"/>
              <a:t>$('sel').</a:t>
            </a:r>
            <a:r>
              <a:rPr lang="fr-FR" dirty="0" err="1"/>
              <a:t>fadeTo</a:t>
            </a:r>
            <a:r>
              <a:rPr lang="fr-FR" dirty="0"/>
              <a:t>(durée, opacité);</a:t>
            </a:r>
          </a:p>
          <a:p>
            <a:pPr>
              <a:buNone/>
            </a:pPr>
            <a:r>
              <a:rPr lang="fr-FR" dirty="0"/>
              <a:t>Ou:</a:t>
            </a:r>
          </a:p>
          <a:p>
            <a:pPr lvl="1">
              <a:buFont typeface="Wingdings" pitchFamily="2" charset="2"/>
              <a:buChar char="ü"/>
            </a:pPr>
            <a:r>
              <a:rPr lang="fr-FR" dirty="0"/>
              <a:t>sel est un sélecteur </a:t>
            </a:r>
            <a:r>
              <a:rPr lang="fr-FR" dirty="0" err="1"/>
              <a:t>jQuery</a:t>
            </a:r>
            <a:r>
              <a:rPr lang="fr-FR" dirty="0"/>
              <a:t> ;</a:t>
            </a:r>
          </a:p>
          <a:p>
            <a:pPr lvl="1">
              <a:buFont typeface="Wingdings" pitchFamily="2" charset="2"/>
              <a:buChar char="ü"/>
            </a:pPr>
            <a:r>
              <a:rPr lang="fr-FR" dirty="0"/>
              <a:t>durée est la durée de l'animation. Indiquez un entier qui représente une durée en millisecondes ou une chaîne (</a:t>
            </a:r>
            <a:r>
              <a:rPr lang="fr-FR" dirty="0" err="1"/>
              <a:t>fast,normal</a:t>
            </a:r>
            <a:r>
              <a:rPr lang="fr-FR" dirty="0"/>
              <a:t> ou slow pour fixer la durée à 200, 400 ou 600 millisecondes) ;</a:t>
            </a:r>
          </a:p>
          <a:p>
            <a:pPr lvl="1">
              <a:buFont typeface="Wingdings" pitchFamily="2" charset="2"/>
              <a:buChar char="ü"/>
            </a:pPr>
            <a:r>
              <a:rPr lang="fr-FR" dirty="0"/>
              <a:t>opacité est un nombre décimal compris entre 0 (transparent) et 1 (opaque).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10 </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62</a:t>
            </a:fld>
            <a:endParaRPr lang="fr-FR"/>
          </a:p>
        </p:txBody>
      </p:sp>
      <p:sp>
        <p:nvSpPr>
          <p:cNvPr id="6" name="Espace réservé du contenu 5"/>
          <p:cNvSpPr>
            <a:spLocks noGrp="1"/>
          </p:cNvSpPr>
          <p:nvPr>
            <p:ph sz="quarter" idx="1"/>
          </p:nvPr>
        </p:nvSpPr>
        <p:spPr/>
        <p:txBody>
          <a:bodyPr/>
          <a:lstStyle/>
          <a:p>
            <a:r>
              <a:rPr lang="fr-FR" dirty="0"/>
              <a:t>Réaliser un diaporama</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Définir un délai avant une animation</a:t>
            </a:r>
            <a:endParaRPr lang="fr-FR" dirty="0"/>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63</a:t>
            </a:fld>
            <a:endParaRPr lang="fr-FR"/>
          </a:p>
        </p:txBody>
      </p:sp>
      <p:sp>
        <p:nvSpPr>
          <p:cNvPr id="6" name="Espace réservé du contenu 5"/>
          <p:cNvSpPr>
            <a:spLocks noGrp="1"/>
          </p:cNvSpPr>
          <p:nvPr>
            <p:ph sz="quarter" idx="1"/>
          </p:nvPr>
        </p:nvSpPr>
        <p:spPr/>
        <p:txBody>
          <a:bodyPr/>
          <a:lstStyle/>
          <a:p>
            <a:r>
              <a:rPr lang="fr-FR" dirty="0"/>
              <a:t>utiliser la méthode </a:t>
            </a:r>
            <a:r>
              <a:rPr lang="fr-FR" dirty="0" err="1"/>
              <a:t>jQuery</a:t>
            </a:r>
            <a:r>
              <a:rPr lang="fr-FR" dirty="0"/>
              <a:t> </a:t>
            </a:r>
            <a:r>
              <a:rPr lang="fr-FR" dirty="0" err="1"/>
              <a:t>delay</a:t>
            </a:r>
            <a:r>
              <a:rPr lang="fr-FR" dirty="0"/>
              <a:t>(), en précisant le délai souhaité en millisecondes.</a:t>
            </a:r>
          </a:p>
          <a:p>
            <a:r>
              <a:rPr lang="fr-FR" dirty="0"/>
              <a:t>Exemple:</a:t>
            </a:r>
          </a:p>
          <a:p>
            <a:r>
              <a:rPr lang="fr-FR" dirty="0"/>
              <a:t>afficher un message avec la méthode </a:t>
            </a:r>
            <a:r>
              <a:rPr lang="fr-FR" dirty="0" err="1"/>
              <a:t>fadeIn</a:t>
            </a:r>
            <a:r>
              <a:rPr lang="fr-FR" dirty="0"/>
              <a:t>(), le laisser affiché pendant deux secondes pour qu'il ait le temps d'être lu, puis l'effacer avec la méthode </a:t>
            </a:r>
            <a:r>
              <a:rPr lang="fr-FR" dirty="0" err="1"/>
              <a:t>fadeOut</a:t>
            </a:r>
            <a:r>
              <a:rPr lang="fr-FR" dirty="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fonction </a:t>
            </a:r>
            <a:r>
              <a:rPr lang="fr-FR" dirty="0" err="1"/>
              <a:t>animate</a:t>
            </a:r>
            <a:r>
              <a:rPr lang="fr-FR" dirty="0"/>
              <a:t>()</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64</a:t>
            </a:fld>
            <a:endParaRPr lang="fr-FR"/>
          </a:p>
        </p:txBody>
      </p:sp>
      <p:sp>
        <p:nvSpPr>
          <p:cNvPr id="6" name="Espace réservé du contenu 5"/>
          <p:cNvSpPr>
            <a:spLocks noGrp="1"/>
          </p:cNvSpPr>
          <p:nvPr>
            <p:ph sz="quarter" idx="1"/>
          </p:nvPr>
        </p:nvSpPr>
        <p:spPr/>
        <p:txBody>
          <a:bodyPr/>
          <a:lstStyle/>
          <a:p>
            <a:r>
              <a:rPr lang="fr-FR" dirty="0"/>
              <a:t>Elle a 2 syntaxe:</a:t>
            </a:r>
          </a:p>
          <a:p>
            <a:r>
              <a:rPr lang="fr-FR" b="1" dirty="0"/>
              <a:t>1</a:t>
            </a:r>
            <a:r>
              <a:rPr lang="fr-FR" b="1" baseline="30000" dirty="0"/>
              <a:t>ère</a:t>
            </a:r>
            <a:r>
              <a:rPr lang="fr-FR" b="1" dirty="0"/>
              <a:t> syntaxe:</a:t>
            </a:r>
          </a:p>
          <a:p>
            <a:pPr>
              <a:buNone/>
            </a:pPr>
            <a:r>
              <a:rPr lang="fr-FR" dirty="0"/>
              <a:t>$('sel').</a:t>
            </a:r>
            <a:r>
              <a:rPr lang="fr-FR" dirty="0" err="1"/>
              <a:t>animate</a:t>
            </a:r>
            <a:r>
              <a:rPr lang="fr-FR" dirty="0"/>
              <a:t>({ prop1: val1, prop2: val2, prop3: val3, etc. }, durée, modèle, </a:t>
            </a:r>
            <a:r>
              <a:rPr lang="fr-FR" b="1" dirty="0" err="1"/>
              <a:t>function</a:t>
            </a:r>
            <a:r>
              <a:rPr lang="fr-FR" b="1" dirty="0"/>
              <a:t>() {</a:t>
            </a:r>
          </a:p>
          <a:p>
            <a:pPr>
              <a:buNone/>
            </a:pPr>
            <a:r>
              <a:rPr lang="fr-FR" i="1" dirty="0"/>
              <a:t>//Une ou plusieurs instructions</a:t>
            </a:r>
          </a:p>
          <a:p>
            <a:pPr>
              <a:buNone/>
            </a:pPr>
            <a:r>
              <a:rPr lang="fr-FR"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fonction </a:t>
            </a:r>
            <a:r>
              <a:rPr lang="fr-FR" dirty="0" err="1"/>
              <a:t>animate</a:t>
            </a:r>
            <a:r>
              <a:rPr lang="fr-FR" dirty="0"/>
              <a:t>()</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65</a:t>
            </a:fld>
            <a:endParaRPr lang="fr-FR"/>
          </a:p>
        </p:txBody>
      </p:sp>
      <p:sp>
        <p:nvSpPr>
          <p:cNvPr id="6" name="Espace réservé du contenu 5"/>
          <p:cNvSpPr>
            <a:spLocks noGrp="1"/>
          </p:cNvSpPr>
          <p:nvPr>
            <p:ph sz="quarter" idx="1"/>
          </p:nvPr>
        </p:nvSpPr>
        <p:spPr/>
        <p:txBody>
          <a:bodyPr>
            <a:normAutofit fontScale="77500" lnSpcReduction="20000"/>
          </a:bodyPr>
          <a:lstStyle/>
          <a:p>
            <a:r>
              <a:rPr lang="fr-FR" b="1" dirty="0"/>
              <a:t>2</a:t>
            </a:r>
            <a:r>
              <a:rPr lang="fr-FR" b="1" baseline="30000" dirty="0"/>
              <a:t>ème</a:t>
            </a:r>
            <a:r>
              <a:rPr lang="fr-FR" b="1" dirty="0"/>
              <a:t> syntaxe:</a:t>
            </a:r>
          </a:p>
          <a:p>
            <a:r>
              <a:rPr lang="fr-FR" dirty="0"/>
              <a:t>le deuxième argument de la méthode </a:t>
            </a:r>
            <a:r>
              <a:rPr lang="fr-FR" dirty="0" err="1"/>
              <a:t>animate</a:t>
            </a:r>
            <a:r>
              <a:rPr lang="fr-FR" dirty="0"/>
              <a:t>() est un objet qui peut contenir une ou plusieurs options.</a:t>
            </a:r>
          </a:p>
          <a:p>
            <a:r>
              <a:rPr lang="fr-FR" dirty="0"/>
              <a:t>$('sel').</a:t>
            </a:r>
            <a:r>
              <a:rPr lang="fr-FR" dirty="0" err="1"/>
              <a:t>animate</a:t>
            </a:r>
            <a:r>
              <a:rPr lang="fr-FR" dirty="0"/>
              <a:t>({ prop1: val1, prop2: val2, prop3: val3, etc. },{options}); ou</a:t>
            </a:r>
          </a:p>
          <a:p>
            <a:r>
              <a:rPr lang="fr-FR" dirty="0"/>
              <a:t>options est un objet qui peut contenir une ou plusieurs des propriétés suivantes :</a:t>
            </a:r>
          </a:p>
          <a:p>
            <a:r>
              <a:rPr lang="fr-FR" dirty="0" err="1"/>
              <a:t>duration</a:t>
            </a:r>
            <a:r>
              <a:rPr lang="fr-FR" dirty="0"/>
              <a:t> : durée de l'animation</a:t>
            </a:r>
          </a:p>
          <a:p>
            <a:r>
              <a:rPr lang="fr-FR" dirty="0" err="1"/>
              <a:t>easing</a:t>
            </a:r>
            <a:r>
              <a:rPr lang="fr-FR" dirty="0"/>
              <a:t> : modèle de progression de l'animation (swing, </a:t>
            </a:r>
            <a:r>
              <a:rPr lang="fr-FR" dirty="0" err="1"/>
              <a:t>linear</a:t>
            </a:r>
            <a:r>
              <a:rPr lang="fr-FR" dirty="0"/>
              <a:t> ou un modèle issu d'un plugin) ;</a:t>
            </a:r>
          </a:p>
          <a:p>
            <a:r>
              <a:rPr lang="fr-FR" dirty="0" err="1"/>
              <a:t>complete</a:t>
            </a:r>
            <a:r>
              <a:rPr lang="fr-FR" dirty="0"/>
              <a:t> : fonction appelée lorsque l'animation est terminée ;</a:t>
            </a:r>
          </a:p>
          <a:p>
            <a:r>
              <a:rPr lang="fr-FR" dirty="0" err="1"/>
              <a:t>step</a:t>
            </a:r>
            <a:r>
              <a:rPr lang="fr-FR" dirty="0"/>
              <a:t> : fonction appelée à chaque étape de l'animation ;</a:t>
            </a:r>
          </a:p>
          <a:p>
            <a:r>
              <a:rPr lang="fr-FR" dirty="0"/>
              <a:t>queue : valeur booléenne qui indique si l'animation doit (</a:t>
            </a:r>
            <a:r>
              <a:rPr lang="fr-FR" dirty="0" err="1"/>
              <a:t>true</a:t>
            </a:r>
            <a:r>
              <a:rPr lang="fr-FR" dirty="0"/>
              <a:t>) ou ne doit pas (false) être placée dans une file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Ce qu’il faut retenir</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66</a:t>
            </a:fld>
            <a:endParaRPr lang="fr-FR"/>
          </a:p>
        </p:txBody>
      </p:sp>
      <p:sp>
        <p:nvSpPr>
          <p:cNvPr id="6" name="Espace réservé du contenu 5"/>
          <p:cNvSpPr>
            <a:spLocks noGrp="1"/>
          </p:cNvSpPr>
          <p:nvPr>
            <p:ph sz="quarter" idx="1"/>
          </p:nvPr>
        </p:nvSpPr>
        <p:spPr/>
        <p:txBody>
          <a:bodyPr>
            <a:normAutofit fontScale="70000" lnSpcReduction="20000"/>
          </a:bodyPr>
          <a:lstStyle/>
          <a:p>
            <a:r>
              <a:rPr lang="fr-FR" dirty="0"/>
              <a:t>Lorsque les méthodes show(), </a:t>
            </a:r>
            <a:r>
              <a:rPr lang="fr-FR" dirty="0" err="1"/>
              <a:t>hide</a:t>
            </a:r>
            <a:r>
              <a:rPr lang="fr-FR" dirty="0"/>
              <a:t>(), </a:t>
            </a:r>
            <a:r>
              <a:rPr lang="fr-FR" dirty="0" err="1"/>
              <a:t>fadeIn</a:t>
            </a:r>
            <a:r>
              <a:rPr lang="fr-FR" dirty="0"/>
              <a:t>(), </a:t>
            </a:r>
            <a:r>
              <a:rPr lang="fr-FR" dirty="0" err="1"/>
              <a:t>fadeOut</a:t>
            </a:r>
            <a:r>
              <a:rPr lang="fr-FR" dirty="0"/>
              <a:t>(), </a:t>
            </a:r>
            <a:r>
              <a:rPr lang="fr-FR" dirty="0" err="1"/>
              <a:t>fadeTo</a:t>
            </a:r>
            <a:r>
              <a:rPr lang="fr-FR" dirty="0"/>
              <a:t>(), </a:t>
            </a:r>
            <a:r>
              <a:rPr lang="fr-FR" dirty="0" err="1"/>
              <a:t>slideDown</a:t>
            </a:r>
            <a:r>
              <a:rPr lang="fr-FR" dirty="0"/>
              <a:t>(), </a:t>
            </a:r>
            <a:r>
              <a:rPr lang="fr-FR" dirty="0" err="1"/>
              <a:t>slideUp</a:t>
            </a:r>
            <a:r>
              <a:rPr lang="fr-FR" dirty="0"/>
              <a:t>() et</a:t>
            </a:r>
          </a:p>
          <a:p>
            <a:r>
              <a:rPr lang="fr-FR" dirty="0" err="1"/>
              <a:t>slideToggle</a:t>
            </a:r>
            <a:r>
              <a:rPr lang="fr-FR" dirty="0"/>
              <a:t>() sont utilisées sans argument, leur durée d'exécution est par défaut égale à 400 millisecondes. </a:t>
            </a:r>
          </a:p>
          <a:p>
            <a:r>
              <a:rPr lang="fr-FR" dirty="0"/>
              <a:t>Si vous le souhaitez, il est possible de choisir une autre durée. Vous pouvez utiliser la chaîne </a:t>
            </a:r>
            <a:r>
              <a:rPr lang="fr-FR" dirty="0" err="1"/>
              <a:t>fast</a:t>
            </a:r>
            <a:r>
              <a:rPr lang="fr-FR" dirty="0"/>
              <a:t> pour fixer la durée à 200 millisecondes ou la chaîne slow pour fixer la durée à 600 millisecondes. Mais vous pouvez également passer un nombre entier</a:t>
            </a:r>
          </a:p>
          <a:p>
            <a:r>
              <a:rPr lang="fr-FR" dirty="0"/>
              <a:t>Deux modèles de progression sont disponibles pour vos animations : </a:t>
            </a:r>
            <a:r>
              <a:rPr lang="fr-FR" dirty="0" err="1"/>
              <a:t>linear</a:t>
            </a:r>
            <a:r>
              <a:rPr lang="fr-FR" dirty="0"/>
              <a:t> et swing. Si vous voulez utiliser d'autres modèles de progression, vous devrez utiliser un ou plusieurs plugins.</a:t>
            </a:r>
          </a:p>
          <a:p>
            <a:r>
              <a:rPr lang="fr-FR" dirty="0"/>
              <a:t>Les méthodes </a:t>
            </a:r>
            <a:r>
              <a:rPr lang="fr-FR" dirty="0" err="1"/>
              <a:t>fadeIn</a:t>
            </a:r>
            <a:r>
              <a:rPr lang="fr-FR" dirty="0"/>
              <a:t>(), </a:t>
            </a:r>
            <a:r>
              <a:rPr lang="fr-FR" dirty="0" err="1"/>
              <a:t>fadeOut</a:t>
            </a:r>
            <a:r>
              <a:rPr lang="fr-FR" dirty="0"/>
              <a:t>() et </a:t>
            </a:r>
            <a:r>
              <a:rPr lang="fr-FR" dirty="0" err="1"/>
              <a:t>fadeTo</a:t>
            </a:r>
            <a:r>
              <a:rPr lang="fr-FR" dirty="0"/>
              <a:t>() permettent d'agir sur l'opacité des éléments sélectionnés. La première fait apparaître la sélection en augmentant l'opacité jusqu'à 1.La deuxième fait disparaître la sélection en diminuant l'opacité jusqu'à 0. La troisième augmente ou diminue l'opacité jusqu'à ce qu'elle atteigne la valeur spécifiée.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Ce qu’il faut retenir</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67</a:t>
            </a:fld>
            <a:endParaRPr lang="fr-FR"/>
          </a:p>
        </p:txBody>
      </p:sp>
      <p:sp>
        <p:nvSpPr>
          <p:cNvPr id="6" name="Espace réservé du contenu 5"/>
          <p:cNvSpPr>
            <a:spLocks noGrp="1"/>
          </p:cNvSpPr>
          <p:nvPr>
            <p:ph sz="quarter" idx="1"/>
          </p:nvPr>
        </p:nvSpPr>
        <p:spPr/>
        <p:txBody>
          <a:bodyPr>
            <a:normAutofit fontScale="77500" lnSpcReduction="20000"/>
          </a:bodyPr>
          <a:lstStyle/>
          <a:p>
            <a:r>
              <a:rPr lang="fr-FR" dirty="0"/>
              <a:t>Pour replier des éléments vers le haut ou vers le bas, vous pouvez utiliser les méthodes </a:t>
            </a:r>
            <a:r>
              <a:rPr lang="fr-FR" dirty="0" err="1"/>
              <a:t>slideDown</a:t>
            </a:r>
            <a:r>
              <a:rPr lang="fr-FR" dirty="0"/>
              <a:t>(), </a:t>
            </a:r>
            <a:r>
              <a:rPr lang="fr-FR" dirty="0" err="1"/>
              <a:t>slideUp</a:t>
            </a:r>
            <a:r>
              <a:rPr lang="fr-FR" dirty="0"/>
              <a:t>() et </a:t>
            </a:r>
            <a:r>
              <a:rPr lang="fr-FR" dirty="0" err="1"/>
              <a:t>slideToggle</a:t>
            </a:r>
            <a:r>
              <a:rPr lang="fr-FR" dirty="0"/>
              <a:t>(). La première méthode déplie la sélection vers le bas et la deuxième replie la sélection vers le haut. Quant à la troisième, elle agit comme </a:t>
            </a:r>
            <a:r>
              <a:rPr lang="fr-FR" dirty="0" err="1"/>
              <a:t>slideDown</a:t>
            </a:r>
            <a:r>
              <a:rPr lang="fr-FR" dirty="0"/>
              <a:t>() ou comme </a:t>
            </a:r>
            <a:r>
              <a:rPr lang="fr-FR" dirty="0" err="1"/>
              <a:t>slideUp</a:t>
            </a:r>
            <a:r>
              <a:rPr lang="fr-FR" dirty="0"/>
              <a:t>() en fonction de l'état (déplié ou replié) de la sélection.</a:t>
            </a:r>
          </a:p>
          <a:p>
            <a:r>
              <a:rPr lang="fr-FR" dirty="0"/>
              <a:t>L'objet </a:t>
            </a:r>
            <a:r>
              <a:rPr lang="fr-FR" dirty="0" err="1"/>
              <a:t>jQuery.fx.off</a:t>
            </a:r>
            <a:r>
              <a:rPr lang="fr-FR" dirty="0"/>
              <a:t> permet d'activer et de désactiver les animations. Affectez-lui la valeur </a:t>
            </a:r>
            <a:r>
              <a:rPr lang="fr-FR" dirty="0" err="1"/>
              <a:t>true</a:t>
            </a:r>
            <a:r>
              <a:rPr lang="fr-FR" dirty="0"/>
              <a:t> pour désactiver toutes les animations et la valeur false pour autoriser les animations.</a:t>
            </a:r>
          </a:p>
          <a:p>
            <a:r>
              <a:rPr lang="fr-FR" dirty="0"/>
              <a:t>La méthode </a:t>
            </a:r>
            <a:r>
              <a:rPr lang="fr-FR" dirty="0" err="1"/>
              <a:t>delay</a:t>
            </a:r>
            <a:r>
              <a:rPr lang="fr-FR" dirty="0"/>
              <a:t>() permet de différer l'exécution d'une animation. Vous pouvez l'insérer dans un chaînage d'animations.</a:t>
            </a:r>
          </a:p>
          <a:p>
            <a:r>
              <a:rPr lang="fr-FR" dirty="0"/>
              <a:t>Il est possible de définir des animations en faisant évoluer progressivement une ou plusieurs propriétés CSS via la méthode </a:t>
            </a:r>
            <a:r>
              <a:rPr lang="fr-FR" dirty="0" err="1"/>
              <a:t>animate</a:t>
            </a:r>
            <a:r>
              <a:rPr lang="fr-FR" dirty="0"/>
              <a:t>(). Ces animations sont dites personnalisées.</a:t>
            </a:r>
          </a:p>
          <a:p>
            <a:endParaRPr lang="fr-F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Exercice  12</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68</a:t>
            </a:fld>
            <a:endParaRPr lang="fr-FR"/>
          </a:p>
        </p:txBody>
      </p:sp>
      <p:sp>
        <p:nvSpPr>
          <p:cNvPr id="6" name="Espace réservé du contenu 5"/>
          <p:cNvSpPr>
            <a:spLocks noGrp="1"/>
          </p:cNvSpPr>
          <p:nvPr>
            <p:ph sz="quarter" idx="1"/>
          </p:nvPr>
        </p:nvSpPr>
        <p:spPr/>
        <p:txBody>
          <a:bodyPr/>
          <a:lstStyle/>
          <a:p>
            <a:r>
              <a:rPr lang="fr-FR" dirty="0"/>
              <a:t>Créer un fichier html qui contient 3 paragraphes regroupés dans une balise div.</a:t>
            </a:r>
          </a:p>
          <a:p>
            <a:r>
              <a:rPr lang="fr-FR" dirty="0"/>
              <a:t>Créer un script qui a les effets d’animation suivantes:</a:t>
            </a:r>
          </a:p>
          <a:p>
            <a:pPr lvl="1"/>
            <a:r>
              <a:rPr lang="fr-FR" dirty="0"/>
              <a:t>Changer les dimensions</a:t>
            </a:r>
          </a:p>
          <a:p>
            <a:pPr lvl="1"/>
            <a:r>
              <a:rPr lang="fr-FR" dirty="0"/>
              <a:t>Changer  la couleur d’arrière plan et la position (3fois </a:t>
            </a:r>
            <a:r>
              <a:rPr lang="fr-FR" dirty="0" err="1"/>
              <a:t>succéssive</a:t>
            </a:r>
            <a:r>
              <a:rPr lang="fr-FR" dirty="0"/>
              <a:t>)</a:t>
            </a:r>
          </a:p>
          <a:p>
            <a:pPr lvl="1"/>
            <a:endParaRPr lang="fr-F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332656"/>
            <a:ext cx="7772400" cy="1143000"/>
          </a:xfrm>
        </p:spPr>
        <p:txBody>
          <a:bodyPr/>
          <a:lstStyle/>
          <a:p>
            <a:r>
              <a:rPr lang="fr-FR" dirty="0"/>
              <a:t>TP N°5</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69</a:t>
            </a:fld>
            <a:endParaRPr lang="fr-FR"/>
          </a:p>
        </p:txBody>
      </p:sp>
      <p:sp>
        <p:nvSpPr>
          <p:cNvPr id="6" name="Espace réservé du contenu 5"/>
          <p:cNvSpPr>
            <a:spLocks noGrp="1"/>
          </p:cNvSpPr>
          <p:nvPr>
            <p:ph sz="quarter" idx="1"/>
          </p:nvPr>
        </p:nvSpPr>
        <p:spPr/>
        <p:txBody>
          <a:bodyPr/>
          <a:lstStyle/>
          <a:p>
            <a:r>
              <a:rPr lang="fr-FR" dirty="0"/>
              <a:t>Durée: 2h</a:t>
            </a:r>
          </a:p>
          <a:p>
            <a:pPr>
              <a:buNone/>
            </a:pP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Sélection d’éléments</a:t>
            </a:r>
          </a:p>
        </p:txBody>
      </p:sp>
      <p:sp>
        <p:nvSpPr>
          <p:cNvPr id="3" name="Espace réservé du contenu 2"/>
          <p:cNvSpPr>
            <a:spLocks noGrp="1"/>
          </p:cNvSpPr>
          <p:nvPr>
            <p:ph sz="quarter" idx="1"/>
          </p:nvPr>
        </p:nvSpPr>
        <p:spPr/>
        <p:txBody>
          <a:bodyPr>
            <a:normAutofit fontScale="85000" lnSpcReduction="20000"/>
          </a:bodyPr>
          <a:lstStyle/>
          <a:p>
            <a:r>
              <a:rPr lang="fr-FR" dirty="0"/>
              <a:t>Un nom de balise, sans les caractères &lt; et &gt;, permet de sélectionner cette balise. Si plusieurs balises de même nom se trouvent dans le document, toutes ces balises sont sélectionnées. </a:t>
            </a:r>
          </a:p>
          <a:p>
            <a:r>
              <a:rPr lang="fr-FR" dirty="0"/>
              <a:t>Le signe # fait référence à l'attribut id (ou identifiant) d'une balise. Par exemple, si vous définissez la balise </a:t>
            </a:r>
            <a:r>
              <a:rPr lang="fr-FR" b="1" dirty="0"/>
              <a:t>&lt;p </a:t>
            </a:r>
            <a:r>
              <a:rPr lang="fr-FR" dirty="0"/>
              <a:t>id="premier"</a:t>
            </a:r>
            <a:r>
              <a:rPr lang="fr-FR" b="1" dirty="0"/>
              <a:t>&gt;, </a:t>
            </a:r>
            <a:r>
              <a:rPr lang="fr-FR" dirty="0"/>
              <a:t>le sélecteur #premier sélectionne cette balise.</a:t>
            </a:r>
            <a:r>
              <a:rPr lang="fr-FR" b="1" dirty="0"/>
              <a:t> </a:t>
            </a:r>
            <a:r>
              <a:rPr lang="fr-FR" dirty="0"/>
              <a:t>Notez que deux balises ne peuvent pas avoir le même identifiant.</a:t>
            </a:r>
          </a:p>
          <a:p>
            <a:r>
              <a:rPr lang="fr-FR" dirty="0"/>
              <a:t>Le point fait référence à l'attribut class d'une balise. Supposons que vous ayez défini la balise </a:t>
            </a:r>
            <a:r>
              <a:rPr lang="fr-FR" b="1" dirty="0"/>
              <a:t>&lt;h2 </a:t>
            </a:r>
            <a:r>
              <a:rPr lang="fr-FR" dirty="0"/>
              <a:t>class="rouge"&gt;. Le sélecteur .rouge sélectionne cette balise. Plusieurs balises peuvent avoir la même classe. Un même traitement pourra donc être appliqué à ces deux balises.</a:t>
            </a:r>
          </a:p>
        </p:txBody>
      </p:sp>
      <p:sp>
        <p:nvSpPr>
          <p:cNvPr id="4" name="Espace réservé de la date 3"/>
          <p:cNvSpPr>
            <a:spLocks noGrp="1"/>
          </p:cNvSpPr>
          <p:nvPr>
            <p:ph type="dt" sz="half" idx="10"/>
          </p:nvPr>
        </p:nvSpPr>
        <p:spPr/>
        <p:txBody>
          <a:bodyPr/>
          <a:lstStyle/>
          <a:p>
            <a:fld id="{8C84772B-229B-4555-A227-E22C110A79FD}"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7</a:t>
            </a:fld>
            <a:endParaRPr lang="fr-F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Files d’attentes</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70</a:t>
            </a:fld>
            <a:endParaRPr lang="fr-FR"/>
          </a:p>
        </p:txBody>
      </p:sp>
      <p:sp>
        <p:nvSpPr>
          <p:cNvPr id="6" name="Espace réservé du contenu 5"/>
          <p:cNvSpPr>
            <a:spLocks noGrp="1"/>
          </p:cNvSpPr>
          <p:nvPr>
            <p:ph sz="quarter" idx="1"/>
          </p:nvPr>
        </p:nvSpPr>
        <p:spPr/>
        <p:txBody>
          <a:bodyPr>
            <a:normAutofit fontScale="92500"/>
          </a:bodyPr>
          <a:lstStyle/>
          <a:p>
            <a:r>
              <a:rPr lang="fr-FR" dirty="0"/>
              <a:t>Si on utilise $('sel').</a:t>
            </a:r>
            <a:r>
              <a:rPr lang="fr-FR" dirty="0" err="1"/>
              <a:t>animate</a:t>
            </a:r>
            <a:r>
              <a:rPr lang="fr-FR" dirty="0"/>
              <a:t>(…).</a:t>
            </a:r>
            <a:r>
              <a:rPr lang="fr-FR" dirty="0" err="1"/>
              <a:t>animate</a:t>
            </a:r>
            <a:r>
              <a:rPr lang="fr-FR" dirty="0"/>
              <a:t>(…); </a:t>
            </a:r>
            <a:r>
              <a:rPr lang="fr-FR" dirty="0" err="1"/>
              <a:t>alores</a:t>
            </a:r>
            <a:r>
              <a:rPr lang="fr-FR" dirty="0"/>
              <a:t> la 2</a:t>
            </a:r>
            <a:r>
              <a:rPr lang="fr-FR" baseline="30000" dirty="0"/>
              <a:t>ème</a:t>
            </a:r>
            <a:r>
              <a:rPr lang="fr-FR" dirty="0"/>
              <a:t> animation commence après la fin de la 1</a:t>
            </a:r>
            <a:r>
              <a:rPr lang="fr-FR" baseline="30000" dirty="0"/>
              <a:t>ère</a:t>
            </a:r>
            <a:endParaRPr lang="fr-FR" dirty="0"/>
          </a:p>
          <a:p>
            <a:r>
              <a:rPr lang="fr-FR" dirty="0"/>
              <a:t>Si on veut les commencer simultanément, la solution actuelle consiste à placer toutes les modification dans les paramètres de la première fonction </a:t>
            </a:r>
            <a:r>
              <a:rPr lang="fr-FR" dirty="0" err="1"/>
              <a:t>animate</a:t>
            </a:r>
            <a:r>
              <a:rPr lang="fr-FR" dirty="0"/>
              <a:t>;</a:t>
            </a:r>
          </a:p>
          <a:p>
            <a:r>
              <a:rPr lang="fr-FR" dirty="0"/>
              <a:t>Si on veut exécuter les animation en même temps mais avec des durées différentes ??</a:t>
            </a:r>
          </a:p>
          <a:p>
            <a:r>
              <a:rPr lang="fr-FR" dirty="0">
                <a:sym typeface="Wingdings" pitchFamily="2" charset="2"/>
              </a:rPr>
              <a:t>la solution est d’utiliser la queue</a:t>
            </a:r>
          </a:p>
          <a:p>
            <a:pPr>
              <a:buNone/>
            </a:pPr>
            <a:r>
              <a:rPr lang="fr-FR" dirty="0"/>
              <a:t>$('sel').</a:t>
            </a:r>
            <a:r>
              <a:rPr lang="fr-FR" dirty="0" err="1"/>
              <a:t>animate</a:t>
            </a:r>
            <a:r>
              <a:rPr lang="fr-FR" dirty="0"/>
              <a:t>({ prop1: val1, prop2: val2, prop3: val3, etc. },</a:t>
            </a:r>
          </a:p>
          <a:p>
            <a:pPr>
              <a:buNone/>
            </a:pPr>
            <a:r>
              <a:rPr lang="fr-FR" dirty="0"/>
              <a:t>{queue: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10</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71</a:t>
            </a:fld>
            <a:endParaRPr lang="fr-FR"/>
          </a:p>
        </p:txBody>
      </p:sp>
      <p:sp>
        <p:nvSpPr>
          <p:cNvPr id="6" name="Espace réservé du contenu 5"/>
          <p:cNvSpPr>
            <a:spLocks noGrp="1"/>
          </p:cNvSpPr>
          <p:nvPr>
            <p:ph sz="quarter" idx="1"/>
          </p:nvPr>
        </p:nvSpPr>
        <p:spPr/>
        <p:txBody>
          <a:bodyPr>
            <a:normAutofit fontScale="85000" lnSpcReduction="10000"/>
          </a:bodyPr>
          <a:lstStyle/>
          <a:p>
            <a:r>
              <a:rPr lang="fr-FR" dirty="0"/>
              <a:t>Nous allons appliquer deux animations à une image : la première augmentera progressivement la largeur de la bordure et la deuxième diminuera progressivement la taille de l'image. Voici le code:</a:t>
            </a:r>
          </a:p>
          <a:p>
            <a:pPr>
              <a:buNone/>
            </a:pPr>
            <a:r>
              <a:rPr lang="fr-FR" b="1" dirty="0"/>
              <a:t>&lt;</a:t>
            </a:r>
            <a:r>
              <a:rPr lang="fr-FR" b="1" dirty="0" err="1"/>
              <a:t>button</a:t>
            </a:r>
            <a:r>
              <a:rPr lang="fr-FR" b="1" dirty="0"/>
              <a:t> id="</a:t>
            </a:r>
            <a:r>
              <a:rPr lang="fr-FR" b="1" dirty="0" err="1"/>
              <a:t>nePasEnchainer</a:t>
            </a:r>
            <a:r>
              <a:rPr lang="fr-FR" b="1" dirty="0"/>
              <a:t>"&gt;Ne pas enchaîner les</a:t>
            </a:r>
          </a:p>
          <a:p>
            <a:pPr>
              <a:buNone/>
            </a:pPr>
            <a:r>
              <a:rPr lang="fr-FR" b="1" dirty="0"/>
              <a:t>animations&lt;/</a:t>
            </a:r>
            <a:r>
              <a:rPr lang="fr-FR" b="1" dirty="0" err="1"/>
              <a:t>button</a:t>
            </a:r>
            <a:r>
              <a:rPr lang="fr-FR" b="1" dirty="0"/>
              <a:t>&gt;&lt;</a:t>
            </a:r>
            <a:r>
              <a:rPr lang="fr-FR" b="1" dirty="0" err="1"/>
              <a:t>br</a:t>
            </a:r>
            <a:r>
              <a:rPr lang="fr-FR" b="1" dirty="0"/>
              <a:t> /&gt;</a:t>
            </a:r>
          </a:p>
          <a:p>
            <a:pPr>
              <a:buNone/>
            </a:pPr>
            <a:r>
              <a:rPr lang="fr-FR" b="1" dirty="0"/>
              <a:t>&lt;</a:t>
            </a:r>
            <a:r>
              <a:rPr lang="fr-FR" b="1" dirty="0" err="1"/>
              <a:t>button</a:t>
            </a:r>
            <a:r>
              <a:rPr lang="fr-FR" b="1" dirty="0"/>
              <a:t> id="</a:t>
            </a:r>
            <a:r>
              <a:rPr lang="fr-FR" b="1" dirty="0" err="1"/>
              <a:t>executerEnMemeTemps</a:t>
            </a:r>
            <a:r>
              <a:rPr lang="fr-FR" b="1" dirty="0"/>
              <a:t>"&gt;Exécuter les animations en même</a:t>
            </a:r>
          </a:p>
          <a:p>
            <a:pPr>
              <a:buNone/>
            </a:pPr>
            <a:r>
              <a:rPr lang="fr-FR" b="1" dirty="0"/>
              <a:t>temps&lt;/</a:t>
            </a:r>
            <a:r>
              <a:rPr lang="fr-FR" b="1" dirty="0" err="1"/>
              <a:t>button</a:t>
            </a:r>
            <a:r>
              <a:rPr lang="fr-FR" b="1" dirty="0"/>
              <a:t>&gt;</a:t>
            </a:r>
          </a:p>
          <a:p>
            <a:pPr>
              <a:buNone/>
            </a:pPr>
            <a:r>
              <a:rPr lang="fr-FR" b="1" dirty="0"/>
              <a:t>&lt;</a:t>
            </a:r>
            <a:r>
              <a:rPr lang="fr-FR" b="1" dirty="0" err="1"/>
              <a:t>button</a:t>
            </a:r>
            <a:r>
              <a:rPr lang="fr-FR" b="1" dirty="0"/>
              <a:t> id="</a:t>
            </a:r>
            <a:r>
              <a:rPr lang="fr-FR" b="1" dirty="0" err="1"/>
              <a:t>etatInitial</a:t>
            </a:r>
            <a:r>
              <a:rPr lang="fr-FR" b="1" dirty="0"/>
              <a:t>"&gt;État initial&lt;/</a:t>
            </a:r>
            <a:r>
              <a:rPr lang="fr-FR" b="1" dirty="0" err="1"/>
              <a:t>button</a:t>
            </a:r>
            <a:r>
              <a:rPr lang="fr-FR" b="1" dirty="0"/>
              <a:t>&gt;&lt;</a:t>
            </a:r>
            <a:r>
              <a:rPr lang="fr-FR" b="1" dirty="0" err="1"/>
              <a:t>br</a:t>
            </a:r>
            <a:r>
              <a:rPr lang="fr-FR" b="1" dirty="0"/>
              <a:t> /&gt;&lt;</a:t>
            </a:r>
            <a:r>
              <a:rPr lang="fr-FR" b="1" dirty="0" err="1"/>
              <a:t>br</a:t>
            </a:r>
            <a:r>
              <a:rPr lang="fr-FR" b="1" dirty="0"/>
              <a:t> /&gt;</a:t>
            </a:r>
          </a:p>
          <a:p>
            <a:pPr>
              <a:buNone/>
            </a:pPr>
            <a:r>
              <a:rPr lang="fr-FR" b="1" dirty="0"/>
              <a:t>&lt;</a:t>
            </a:r>
            <a:r>
              <a:rPr lang="fr-FR" b="1" dirty="0" err="1"/>
              <a:t>img</a:t>
            </a:r>
            <a:r>
              <a:rPr lang="fr-FR" b="1" dirty="0"/>
              <a:t> </a:t>
            </a:r>
            <a:r>
              <a:rPr lang="fr-FR" b="1" dirty="0" err="1"/>
              <a:t>src</a:t>
            </a:r>
            <a:r>
              <a:rPr lang="fr-FR" b="1" dirty="0"/>
              <a:t>="logo.png" style="border: 2px black </a:t>
            </a:r>
            <a:r>
              <a:rPr lang="fr-FR" b="1" dirty="0" err="1"/>
              <a:t>solid</a:t>
            </a:r>
            <a:r>
              <a:rPr lang="fr-FR" b="1" dirty="0"/>
              <a:t>;"&gt;</a:t>
            </a:r>
          </a:p>
          <a:p>
            <a:pPr>
              <a:buNone/>
            </a:pPr>
            <a:r>
              <a:rPr lang="fr-FR" b="1" dirty="0"/>
              <a:t>&lt;script </a:t>
            </a:r>
            <a:r>
              <a:rPr lang="fr-FR" b="1" dirty="0" err="1"/>
              <a:t>src</a:t>
            </a:r>
            <a:r>
              <a:rPr lang="fr-FR" b="1" dirty="0"/>
              <a:t>="jquery.js"&gt;&lt;/script&gt;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10</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72</a:t>
            </a:fld>
            <a:endParaRPr lang="fr-FR"/>
          </a:p>
        </p:txBody>
      </p:sp>
      <p:sp>
        <p:nvSpPr>
          <p:cNvPr id="6" name="Espace réservé du contenu 5"/>
          <p:cNvSpPr>
            <a:spLocks noGrp="1"/>
          </p:cNvSpPr>
          <p:nvPr>
            <p:ph sz="quarter" idx="1"/>
          </p:nvPr>
        </p:nvSpPr>
        <p:spPr/>
        <p:txBody>
          <a:bodyPr>
            <a:normAutofit fontScale="92500" lnSpcReduction="20000"/>
          </a:bodyPr>
          <a:lstStyle/>
          <a:p>
            <a:pPr>
              <a:buNone/>
            </a:pPr>
            <a:r>
              <a:rPr lang="fr-FR" b="1" dirty="0"/>
              <a:t>&lt;script&gt;</a:t>
            </a:r>
          </a:p>
          <a:p>
            <a:pPr>
              <a:buNone/>
            </a:pPr>
            <a:r>
              <a:rPr lang="fr-FR" b="1" dirty="0"/>
              <a:t>$(</a:t>
            </a:r>
            <a:r>
              <a:rPr lang="fr-FR" b="1" dirty="0" err="1"/>
              <a:t>function</a:t>
            </a:r>
            <a:r>
              <a:rPr lang="fr-FR" b="1" dirty="0"/>
              <a:t>() {</a:t>
            </a:r>
          </a:p>
          <a:p>
            <a:pPr>
              <a:buNone/>
            </a:pPr>
            <a:r>
              <a:rPr lang="fr-FR" b="1" dirty="0"/>
              <a:t>$('#enchainer').click( </a:t>
            </a:r>
            <a:r>
              <a:rPr lang="fr-FR" b="1" dirty="0" err="1"/>
              <a:t>function</a:t>
            </a:r>
            <a:r>
              <a:rPr lang="fr-FR" b="1" dirty="0"/>
              <a:t>() {</a:t>
            </a:r>
          </a:p>
          <a:p>
            <a:pPr>
              <a:buNone/>
            </a:pPr>
            <a:r>
              <a:rPr lang="fr-FR" b="1" dirty="0"/>
              <a:t>$('</a:t>
            </a:r>
            <a:r>
              <a:rPr lang="fr-FR" b="1" dirty="0" err="1"/>
              <a:t>img</a:t>
            </a:r>
            <a:r>
              <a:rPr lang="fr-FR" b="1" dirty="0"/>
              <a:t>').</a:t>
            </a:r>
            <a:r>
              <a:rPr lang="fr-FR" b="1" dirty="0" err="1"/>
              <a:t>animate</a:t>
            </a:r>
            <a:r>
              <a:rPr lang="fr-FR" b="1" dirty="0"/>
              <a:t>({ 'border-</a:t>
            </a:r>
            <a:r>
              <a:rPr lang="fr-FR" b="1" dirty="0" err="1"/>
              <a:t>width</a:t>
            </a:r>
            <a:r>
              <a:rPr lang="fr-FR" b="1" dirty="0"/>
              <a:t>': '100'}, 1500 )</a:t>
            </a:r>
          </a:p>
          <a:p>
            <a:pPr>
              <a:buNone/>
            </a:pPr>
            <a:r>
              <a:rPr lang="fr-FR" b="1" dirty="0"/>
              <a:t>.</a:t>
            </a:r>
            <a:r>
              <a:rPr lang="fr-FR" b="1" dirty="0" err="1"/>
              <a:t>animate</a:t>
            </a:r>
            <a:r>
              <a:rPr lang="fr-FR" b="1" dirty="0"/>
              <a:t>({ '</a:t>
            </a:r>
            <a:r>
              <a:rPr lang="fr-FR" b="1" dirty="0" err="1"/>
              <a:t>width</a:t>
            </a:r>
            <a:r>
              <a:rPr lang="fr-FR" b="1" dirty="0"/>
              <a:t>': '-=100'}, 1500);</a:t>
            </a:r>
          </a:p>
          <a:p>
            <a:pPr>
              <a:buNone/>
            </a:pPr>
            <a:r>
              <a:rPr lang="fr-FR" b="1" dirty="0"/>
              <a:t>});</a:t>
            </a:r>
          </a:p>
          <a:p>
            <a:pPr>
              <a:buNone/>
            </a:pPr>
            <a:r>
              <a:rPr lang="fr-FR" b="1" dirty="0"/>
              <a:t>$('#</a:t>
            </a:r>
            <a:r>
              <a:rPr lang="fr-FR" b="1" dirty="0" err="1"/>
              <a:t>nePasEnchainer</a:t>
            </a:r>
            <a:r>
              <a:rPr lang="fr-FR" b="1" dirty="0"/>
              <a:t>').click( </a:t>
            </a:r>
            <a:r>
              <a:rPr lang="fr-FR" b="1" dirty="0" err="1"/>
              <a:t>function</a:t>
            </a:r>
            <a:r>
              <a:rPr lang="fr-FR" b="1" dirty="0"/>
              <a:t>() {</a:t>
            </a:r>
          </a:p>
          <a:p>
            <a:pPr>
              <a:buNone/>
            </a:pPr>
            <a:r>
              <a:rPr lang="fr-FR" b="1" dirty="0"/>
              <a:t>$('</a:t>
            </a:r>
            <a:r>
              <a:rPr lang="fr-FR" b="1" dirty="0" err="1"/>
              <a:t>img</a:t>
            </a:r>
            <a:r>
              <a:rPr lang="fr-FR" b="1" dirty="0"/>
              <a:t>').</a:t>
            </a:r>
            <a:r>
              <a:rPr lang="fr-FR" b="1" dirty="0" err="1"/>
              <a:t>animate</a:t>
            </a:r>
            <a:r>
              <a:rPr lang="fr-FR" b="1" dirty="0"/>
              <a:t>({ 'border-</a:t>
            </a:r>
            <a:r>
              <a:rPr lang="fr-FR" b="1" dirty="0" err="1"/>
              <a:t>width</a:t>
            </a:r>
            <a:r>
              <a:rPr lang="fr-FR" b="1" dirty="0"/>
              <a:t>': '100'}, { queue: false,</a:t>
            </a:r>
          </a:p>
          <a:p>
            <a:pPr>
              <a:buNone/>
            </a:pPr>
            <a:r>
              <a:rPr lang="fr-FR" b="1" dirty="0" err="1"/>
              <a:t>duration</a:t>
            </a:r>
            <a:r>
              <a:rPr lang="fr-FR" b="1" dirty="0"/>
              <a:t>: 1500 })</a:t>
            </a:r>
          </a:p>
          <a:p>
            <a:pPr>
              <a:buNone/>
            </a:pPr>
            <a:r>
              <a:rPr lang="fr-FR" b="1" dirty="0"/>
              <a:t>.</a:t>
            </a:r>
            <a:r>
              <a:rPr lang="fr-FR" b="1" dirty="0" err="1"/>
              <a:t>animate</a:t>
            </a:r>
            <a:r>
              <a:rPr lang="fr-FR" b="1" dirty="0"/>
              <a:t>({ '</a:t>
            </a:r>
            <a:r>
              <a:rPr lang="fr-FR" b="1" dirty="0" err="1"/>
              <a:t>width</a:t>
            </a:r>
            <a:r>
              <a:rPr lang="fr-FR" b="1" dirty="0"/>
              <a:t>': '-=100'}, 1500);</a:t>
            </a:r>
          </a:p>
          <a:p>
            <a:pPr>
              <a:buNone/>
            </a:pPr>
            <a:r>
              <a:rPr lang="fr-FR" b="1" dirty="0"/>
              <a:t>});</a:t>
            </a:r>
          </a:p>
          <a:p>
            <a:pPr>
              <a:buNone/>
            </a:pPr>
            <a:endParaRPr lang="fr-FR"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10</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73</a:t>
            </a:fld>
            <a:endParaRPr lang="fr-FR"/>
          </a:p>
        </p:txBody>
      </p:sp>
      <p:sp>
        <p:nvSpPr>
          <p:cNvPr id="6" name="Espace réservé du contenu 5"/>
          <p:cNvSpPr>
            <a:spLocks noGrp="1"/>
          </p:cNvSpPr>
          <p:nvPr>
            <p:ph sz="quarter" idx="1"/>
          </p:nvPr>
        </p:nvSpPr>
        <p:spPr/>
        <p:txBody>
          <a:bodyPr>
            <a:normAutofit lnSpcReduction="10000"/>
          </a:bodyPr>
          <a:lstStyle/>
          <a:p>
            <a:pPr>
              <a:buNone/>
            </a:pPr>
            <a:r>
              <a:rPr lang="fr-FR" b="1" dirty="0"/>
              <a:t>$('#</a:t>
            </a:r>
            <a:r>
              <a:rPr lang="fr-FR" b="1" dirty="0" err="1"/>
              <a:t>executerEnMemeTemps</a:t>
            </a:r>
            <a:r>
              <a:rPr lang="fr-FR" b="1" dirty="0"/>
              <a:t>').click( </a:t>
            </a:r>
            <a:r>
              <a:rPr lang="fr-FR" b="1" dirty="0" err="1"/>
              <a:t>function</a:t>
            </a:r>
            <a:r>
              <a:rPr lang="fr-FR" b="1" dirty="0"/>
              <a:t>() {</a:t>
            </a:r>
          </a:p>
          <a:p>
            <a:pPr>
              <a:buNone/>
            </a:pPr>
            <a:r>
              <a:rPr lang="fr-FR" b="1" dirty="0"/>
              <a:t>$('</a:t>
            </a:r>
            <a:r>
              <a:rPr lang="fr-FR" b="1" dirty="0" err="1"/>
              <a:t>img</a:t>
            </a:r>
            <a:r>
              <a:rPr lang="fr-FR" b="1" dirty="0"/>
              <a:t>').</a:t>
            </a:r>
            <a:r>
              <a:rPr lang="fr-FR" b="1" dirty="0" err="1"/>
              <a:t>animate</a:t>
            </a:r>
            <a:r>
              <a:rPr lang="fr-FR" b="1" dirty="0"/>
              <a:t>({ 'border-</a:t>
            </a:r>
            <a:r>
              <a:rPr lang="fr-FR" b="1" dirty="0" err="1"/>
              <a:t>width</a:t>
            </a:r>
            <a:r>
              <a:rPr lang="fr-FR" b="1" dirty="0"/>
              <a:t>': '100', '</a:t>
            </a:r>
            <a:r>
              <a:rPr lang="fr-FR" b="1" dirty="0" err="1"/>
              <a:t>width</a:t>
            </a:r>
            <a:r>
              <a:rPr lang="fr-FR" b="1" dirty="0"/>
              <a:t>': '-=100' },</a:t>
            </a:r>
          </a:p>
          <a:p>
            <a:pPr>
              <a:buNone/>
            </a:pPr>
            <a:r>
              <a:rPr lang="fr-FR" b="1" dirty="0"/>
              <a:t>1500);</a:t>
            </a:r>
          </a:p>
          <a:p>
            <a:pPr>
              <a:buNone/>
            </a:pPr>
            <a:r>
              <a:rPr lang="fr-FR" b="1" dirty="0"/>
              <a:t>});</a:t>
            </a:r>
          </a:p>
          <a:p>
            <a:pPr>
              <a:buNone/>
            </a:pPr>
            <a:r>
              <a:rPr lang="fr-FR" b="1" dirty="0"/>
              <a:t>$('#</a:t>
            </a:r>
            <a:r>
              <a:rPr lang="fr-FR" b="1" dirty="0" err="1"/>
              <a:t>etatInitial</a:t>
            </a:r>
            <a:r>
              <a:rPr lang="fr-FR" b="1" dirty="0"/>
              <a:t>').click( </a:t>
            </a:r>
            <a:r>
              <a:rPr lang="fr-FR" b="1" dirty="0" err="1"/>
              <a:t>function</a:t>
            </a:r>
            <a:r>
              <a:rPr lang="fr-FR" b="1" dirty="0"/>
              <a:t>() {</a:t>
            </a:r>
          </a:p>
          <a:p>
            <a:pPr>
              <a:buNone/>
            </a:pPr>
            <a:r>
              <a:rPr lang="fr-FR" b="1" dirty="0"/>
              <a:t>$('</a:t>
            </a:r>
            <a:r>
              <a:rPr lang="fr-FR" b="1" dirty="0" err="1"/>
              <a:t>img</a:t>
            </a:r>
            <a:r>
              <a:rPr lang="fr-FR" b="1" dirty="0"/>
              <a:t>').css({'border-</a:t>
            </a:r>
            <a:r>
              <a:rPr lang="fr-FR" b="1" dirty="0" err="1"/>
              <a:t>width</a:t>
            </a:r>
            <a:r>
              <a:rPr lang="fr-FR" b="1" dirty="0"/>
              <a:t>': '2px', </a:t>
            </a:r>
            <a:r>
              <a:rPr lang="fr-FR" b="1" dirty="0" err="1"/>
              <a:t>width</a:t>
            </a:r>
            <a:r>
              <a:rPr lang="fr-FR" b="1" dirty="0"/>
              <a:t>: '200'});</a:t>
            </a:r>
          </a:p>
          <a:p>
            <a:pPr>
              <a:buNone/>
            </a:pPr>
            <a:r>
              <a:rPr lang="fr-FR" b="1" dirty="0"/>
              <a:t>});</a:t>
            </a:r>
          </a:p>
          <a:p>
            <a:pPr>
              <a:buNone/>
            </a:pPr>
            <a:r>
              <a:rPr lang="fr-FR" b="1" dirty="0"/>
              <a:t>});</a:t>
            </a:r>
          </a:p>
          <a:p>
            <a:pPr>
              <a:buNone/>
            </a:pPr>
            <a:r>
              <a:rPr lang="fr-FR" b="1" dirty="0"/>
              <a:t>&lt;/script&gt;</a:t>
            </a:r>
          </a:p>
          <a:p>
            <a:pPr>
              <a:buNone/>
            </a:pPr>
            <a:endParaRPr lang="fr-FR"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Files d’attentes</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74</a:t>
            </a:fld>
            <a:endParaRPr lang="fr-FR"/>
          </a:p>
        </p:txBody>
      </p:sp>
      <p:sp>
        <p:nvSpPr>
          <p:cNvPr id="6" name="Espace réservé du contenu 5"/>
          <p:cNvSpPr>
            <a:spLocks noGrp="1"/>
          </p:cNvSpPr>
          <p:nvPr>
            <p:ph sz="quarter" idx="1"/>
          </p:nvPr>
        </p:nvSpPr>
        <p:spPr/>
        <p:txBody>
          <a:bodyPr/>
          <a:lstStyle/>
          <a:p>
            <a:r>
              <a:rPr lang="fr-FR" b="1" dirty="0"/>
              <a:t>queue() </a:t>
            </a:r>
            <a:r>
              <a:rPr lang="fr-FR" dirty="0"/>
              <a:t>ajoute une animation dans la file d'attente ;</a:t>
            </a:r>
          </a:p>
          <a:p>
            <a:r>
              <a:rPr lang="fr-FR" b="1" dirty="0" err="1"/>
              <a:t>dequeue</a:t>
            </a:r>
            <a:r>
              <a:rPr lang="fr-FR" b="1" dirty="0"/>
              <a:t>() </a:t>
            </a:r>
            <a:r>
              <a:rPr lang="fr-FR" dirty="0"/>
              <a:t>joue puis supprime une animation de la file d'attente ;</a:t>
            </a:r>
          </a:p>
          <a:p>
            <a:r>
              <a:rPr lang="fr-FR" b="1" dirty="0" err="1"/>
              <a:t>clearQueue</a:t>
            </a:r>
            <a:r>
              <a:rPr lang="fr-FR" b="1" dirty="0"/>
              <a:t>() </a:t>
            </a:r>
            <a:r>
              <a:rPr lang="fr-FR" dirty="0"/>
              <a:t>vide la file d'attente.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11</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75</a:t>
            </a:fld>
            <a:endParaRPr lang="fr-FR"/>
          </a:p>
        </p:txBody>
      </p:sp>
      <p:sp>
        <p:nvSpPr>
          <p:cNvPr id="6" name="Espace réservé du contenu 5"/>
          <p:cNvSpPr>
            <a:spLocks noGrp="1"/>
          </p:cNvSpPr>
          <p:nvPr>
            <p:ph sz="quarter" idx="1"/>
          </p:nvPr>
        </p:nvSpPr>
        <p:spPr/>
        <p:txBody>
          <a:bodyPr>
            <a:normAutofit fontScale="92500" lnSpcReduction="10000"/>
          </a:bodyPr>
          <a:lstStyle/>
          <a:p>
            <a:r>
              <a:rPr lang="fr-FR" dirty="0"/>
              <a:t>Soit le code html suivant</a:t>
            </a:r>
          </a:p>
          <a:p>
            <a:pPr>
              <a:buNone/>
            </a:pPr>
            <a:r>
              <a:rPr lang="fr-FR" b="1" dirty="0"/>
              <a:t>&lt;</a:t>
            </a:r>
            <a:r>
              <a:rPr lang="fr-FR" b="1" dirty="0" err="1"/>
              <a:t>button</a:t>
            </a:r>
            <a:r>
              <a:rPr lang="fr-FR" b="1" dirty="0"/>
              <a:t> id="ajouter"&gt;Ajouter animation&lt;/</a:t>
            </a:r>
            <a:r>
              <a:rPr lang="fr-FR" b="1" dirty="0" err="1"/>
              <a:t>button</a:t>
            </a:r>
            <a:r>
              <a:rPr lang="fr-FR" b="1" dirty="0"/>
              <a:t>&gt;</a:t>
            </a:r>
          </a:p>
          <a:p>
            <a:pPr>
              <a:buNone/>
            </a:pPr>
            <a:r>
              <a:rPr lang="fr-FR" b="1" dirty="0"/>
              <a:t>&lt;</a:t>
            </a:r>
            <a:r>
              <a:rPr lang="fr-FR" b="1" dirty="0" err="1"/>
              <a:t>button</a:t>
            </a:r>
            <a:r>
              <a:rPr lang="fr-FR" b="1" dirty="0"/>
              <a:t> id="annuler"&gt;Annuler la file d'attente&lt;/</a:t>
            </a:r>
            <a:r>
              <a:rPr lang="fr-FR" b="1" dirty="0" err="1"/>
              <a:t>button</a:t>
            </a:r>
            <a:r>
              <a:rPr lang="fr-FR" b="1" dirty="0"/>
              <a:t>&gt;&lt;</a:t>
            </a:r>
            <a:r>
              <a:rPr lang="fr-FR" b="1" dirty="0" err="1"/>
              <a:t>br</a:t>
            </a:r>
            <a:r>
              <a:rPr lang="fr-FR" b="1" dirty="0"/>
              <a:t> /&gt;</a:t>
            </a:r>
          </a:p>
          <a:p>
            <a:pPr>
              <a:buNone/>
            </a:pPr>
            <a:r>
              <a:rPr lang="fr-FR" b="1" dirty="0"/>
              <a:t>&lt;</a:t>
            </a:r>
            <a:r>
              <a:rPr lang="fr-FR" b="1" dirty="0" err="1"/>
              <a:t>button</a:t>
            </a:r>
            <a:r>
              <a:rPr lang="fr-FR" b="1" dirty="0"/>
              <a:t> id="remplacer"&gt;Remplacer la file d'attente&lt;/</a:t>
            </a:r>
            <a:r>
              <a:rPr lang="fr-FR" b="1" dirty="0" err="1"/>
              <a:t>button</a:t>
            </a:r>
            <a:r>
              <a:rPr lang="fr-FR" b="1" dirty="0"/>
              <a:t>&gt;</a:t>
            </a:r>
          </a:p>
          <a:p>
            <a:pPr>
              <a:buNone/>
            </a:pPr>
            <a:r>
              <a:rPr lang="fr-FR" b="1" dirty="0"/>
              <a:t>&lt;</a:t>
            </a:r>
            <a:r>
              <a:rPr lang="fr-FR" b="1" dirty="0" err="1"/>
              <a:t>button</a:t>
            </a:r>
            <a:r>
              <a:rPr lang="fr-FR" b="1" dirty="0"/>
              <a:t> id="retour"&gt;Ajouter une fonction de retour&lt;/</a:t>
            </a:r>
            <a:r>
              <a:rPr lang="fr-FR" b="1" dirty="0" err="1"/>
              <a:t>button</a:t>
            </a:r>
            <a:r>
              <a:rPr lang="fr-FR" b="1" dirty="0"/>
              <a:t>&gt;&lt;</a:t>
            </a:r>
            <a:r>
              <a:rPr lang="fr-FR" b="1" dirty="0" err="1"/>
              <a:t>br</a:t>
            </a:r>
            <a:r>
              <a:rPr lang="fr-FR" b="1" dirty="0"/>
              <a:t> /&gt;</a:t>
            </a:r>
          </a:p>
          <a:p>
            <a:pPr>
              <a:buNone/>
            </a:pPr>
            <a:r>
              <a:rPr lang="fr-FR" b="1" dirty="0"/>
              <a:t>&lt;</a:t>
            </a:r>
            <a:r>
              <a:rPr lang="fr-FR" b="1" dirty="0" err="1"/>
              <a:t>img</a:t>
            </a:r>
            <a:r>
              <a:rPr lang="fr-FR" b="1" dirty="0"/>
              <a:t> </a:t>
            </a:r>
            <a:r>
              <a:rPr lang="fr-FR" b="1" dirty="0" err="1"/>
              <a:t>src</a:t>
            </a:r>
            <a:r>
              <a:rPr lang="fr-FR" b="1" dirty="0"/>
              <a:t>="bon.gif" id="bon" style="position: relative;"&gt;</a:t>
            </a:r>
          </a:p>
          <a:p>
            <a:pPr>
              <a:buNone/>
            </a:pPr>
            <a:r>
              <a:rPr lang="fr-FR" b="1" dirty="0"/>
              <a:t>&lt;</a:t>
            </a:r>
            <a:r>
              <a:rPr lang="fr-FR" b="1" dirty="0" err="1"/>
              <a:t>img</a:t>
            </a:r>
            <a:r>
              <a:rPr lang="fr-FR" b="1" dirty="0"/>
              <a:t> </a:t>
            </a:r>
            <a:r>
              <a:rPr lang="fr-FR" b="1" dirty="0" err="1"/>
              <a:t>src</a:t>
            </a:r>
            <a:r>
              <a:rPr lang="fr-FR" b="1" dirty="0"/>
              <a:t>="mauvais.gif" id="mauvais" style="position: relative;"&gt;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11</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76</a:t>
            </a:fld>
            <a:endParaRPr lang="fr-FR"/>
          </a:p>
        </p:txBody>
      </p:sp>
      <p:sp>
        <p:nvSpPr>
          <p:cNvPr id="6" name="Espace réservé du contenu 5"/>
          <p:cNvSpPr>
            <a:spLocks noGrp="1"/>
          </p:cNvSpPr>
          <p:nvPr>
            <p:ph sz="quarter" idx="1"/>
          </p:nvPr>
        </p:nvSpPr>
        <p:spPr/>
        <p:txBody>
          <a:bodyPr/>
          <a:lstStyle/>
          <a:p>
            <a:r>
              <a:rPr lang="fr-FR" dirty="0"/>
              <a:t>Jouer une animation, puis, lorsqu'elle sera terminée, ajouter d'autres animations dans la file d'attente avec </a:t>
            </a:r>
            <a:r>
              <a:rPr lang="fr-FR"/>
              <a:t>la méthode queue</a:t>
            </a:r>
            <a:r>
              <a:rPr lang="fr-FR" dirty="0"/>
              <a:t>() ;</a:t>
            </a:r>
          </a:p>
          <a:p>
            <a:r>
              <a:rPr lang="fr-FR" dirty="0"/>
              <a:t>Supprimer le contenu de la file d'attente ;</a:t>
            </a:r>
          </a:p>
          <a:p>
            <a:r>
              <a:rPr lang="fr-FR" dirty="0"/>
              <a:t>Remplacer le contenu de la file d'attente ;</a:t>
            </a:r>
          </a:p>
          <a:p>
            <a:r>
              <a:rPr lang="fr-FR" dirty="0"/>
              <a:t>Ajouter une fonction de retour à la file d'attente.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Révision </a:t>
            </a:r>
          </a:p>
        </p:txBody>
      </p:sp>
      <p:sp>
        <p:nvSpPr>
          <p:cNvPr id="4" name="Espace réservé de la date 3"/>
          <p:cNvSpPr>
            <a:spLocks noGrp="1"/>
          </p:cNvSpPr>
          <p:nvPr>
            <p:ph type="dt" sz="half" idx="10"/>
          </p:nvPr>
        </p:nvSpPr>
        <p:spPr/>
        <p:txBody>
          <a:bodyPr/>
          <a:lstStyle/>
          <a:p>
            <a:fld id="{53F69B2C-DD81-409B-8DE4-5744F849BE76}" type="datetime1">
              <a:rPr lang="fr-FR" smtClean="0"/>
              <a:pPr/>
              <a:t>31/03/2021</a:t>
            </a:fld>
            <a:endParaRPr lang="fr-FR"/>
          </a:p>
        </p:txBody>
      </p:sp>
      <p:sp>
        <p:nvSpPr>
          <p:cNvPr id="5" name="Espace réservé du pied de page 4"/>
          <p:cNvSpPr>
            <a:spLocks noGrp="1"/>
          </p:cNvSpPr>
          <p:nvPr>
            <p:ph type="ftr" sz="quarter" idx="11"/>
          </p:nvPr>
        </p:nvSpPr>
        <p:spPr/>
        <p:txBody>
          <a:bodyPr/>
          <a:lstStyle/>
          <a:p>
            <a:r>
              <a:rPr lang="fr-FR"/>
              <a:t>AHOUDI</a:t>
            </a:r>
          </a:p>
        </p:txBody>
      </p:sp>
      <p:sp>
        <p:nvSpPr>
          <p:cNvPr id="6" name="Espace réservé du numéro de diapositive 5"/>
          <p:cNvSpPr>
            <a:spLocks noGrp="1"/>
          </p:cNvSpPr>
          <p:nvPr>
            <p:ph type="sldNum" sz="quarter" idx="12"/>
          </p:nvPr>
        </p:nvSpPr>
        <p:spPr/>
        <p:txBody>
          <a:bodyPr/>
          <a:lstStyle/>
          <a:p>
            <a:fld id="{A8FD5DCD-778F-4678-B864-7269B71DC096}" type="slidenum">
              <a:rPr lang="fr-FR" smtClean="0"/>
              <a:pPr/>
              <a:t>77</a:t>
            </a:fld>
            <a:endParaRPr lang="fr-FR"/>
          </a:p>
        </p:txBody>
      </p:sp>
      <p:sp>
        <p:nvSpPr>
          <p:cNvPr id="7" name="Espace réservé du texte 6"/>
          <p:cNvSpPr>
            <a:spLocks noGrp="1"/>
          </p:cNvSpPr>
          <p:nvPr>
            <p:ph type="body" idx="1"/>
          </p:nvPr>
        </p:nvSpPr>
        <p:spPr/>
        <p:txBody>
          <a:bodyPr/>
          <a:lstStyle/>
          <a:p>
            <a:endParaRPr lang="fr-F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Chaines de caractères</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78</a:t>
            </a:fld>
            <a:endParaRPr lang="fr-FR"/>
          </a:p>
        </p:txBody>
      </p:sp>
      <p:sp>
        <p:nvSpPr>
          <p:cNvPr id="6" name="Espace réservé du contenu 5"/>
          <p:cNvSpPr>
            <a:spLocks noGrp="1"/>
          </p:cNvSpPr>
          <p:nvPr>
            <p:ph sz="quarter" idx="1"/>
          </p:nvPr>
        </p:nvSpPr>
        <p:spPr/>
        <p:txBody>
          <a:bodyPr/>
          <a:lstStyle/>
          <a:p>
            <a:r>
              <a:rPr lang="fr-FR" dirty="0"/>
              <a:t>$.</a:t>
            </a:r>
            <a:r>
              <a:rPr lang="fr-FR" dirty="0" err="1"/>
              <a:t>trim</a:t>
            </a:r>
            <a:r>
              <a:rPr lang="fr-FR" dirty="0"/>
              <a:t>() supprime les espaces au début et à la fin d'une chaîne</a:t>
            </a:r>
          </a:p>
          <a:p>
            <a:r>
              <a:rPr lang="fr-FR" dirty="0"/>
              <a:t>.</a:t>
            </a:r>
            <a:r>
              <a:rPr lang="fr-FR" dirty="0" err="1"/>
              <a:t>replaceWith</a:t>
            </a:r>
            <a:r>
              <a:rPr lang="fr-FR" dirty="0"/>
              <a:t> remplace une chaine sélectionnée par une autre</a:t>
            </a:r>
          </a:p>
          <a:p>
            <a:r>
              <a:rPr lang="fr-FR" dirty="0" err="1"/>
              <a:t>charAt</a:t>
            </a:r>
            <a:r>
              <a:rPr lang="fr-FR" dirty="0"/>
              <a:t>(): retourne le caractère d’un emplacement bien précis</a:t>
            </a:r>
          </a:p>
          <a:p>
            <a:r>
              <a:rPr lang="fr-FR" dirty="0"/>
              <a:t>$(‘</a:t>
            </a:r>
            <a:r>
              <a:rPr lang="fr-FR" dirty="0" err="1"/>
              <a:t>div:contains</a:t>
            </a:r>
            <a:r>
              <a:rPr lang="fr-FR" dirty="0"/>
              <a:t>(« </a:t>
            </a:r>
            <a:r>
              <a:rPr lang="fr-FR" dirty="0" err="1"/>
              <a:t>gg</a:t>
            </a:r>
            <a:r>
              <a:rPr lang="fr-FR" dirty="0"/>
              <a:t> »)): pseudo sélecteurs</a:t>
            </a:r>
          </a:p>
          <a:p>
            <a:endParaRPr lang="fr-F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Images:  </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79</a:t>
            </a:fld>
            <a:endParaRPr lang="fr-FR"/>
          </a:p>
        </p:txBody>
      </p:sp>
      <p:sp>
        <p:nvSpPr>
          <p:cNvPr id="6" name="Espace réservé du contenu 5"/>
          <p:cNvSpPr>
            <a:spLocks noGrp="1"/>
          </p:cNvSpPr>
          <p:nvPr>
            <p:ph sz="quarter" idx="1"/>
          </p:nvPr>
        </p:nvSpPr>
        <p:spPr/>
        <p:txBody>
          <a:bodyPr/>
          <a:lstStyle/>
          <a:p>
            <a:r>
              <a:rPr lang="fr-FR" dirty="0"/>
              <a:t>Réaliser une galerie</a:t>
            </a:r>
          </a:p>
          <a:p>
            <a:endParaRPr lang="fr-FR" dirty="0"/>
          </a:p>
        </p:txBody>
      </p:sp>
      <p:pic>
        <p:nvPicPr>
          <p:cNvPr id="1027" name="Picture 3"/>
          <p:cNvPicPr>
            <a:picLocks noChangeAspect="1" noChangeArrowheads="1"/>
          </p:cNvPicPr>
          <p:nvPr/>
        </p:nvPicPr>
        <p:blipFill>
          <a:blip r:embed="rId2" cstate="print"/>
          <a:srcRect/>
          <a:stretch>
            <a:fillRect/>
          </a:stretch>
        </p:blipFill>
        <p:spPr bwMode="auto">
          <a:xfrm>
            <a:off x="971600" y="1916832"/>
            <a:ext cx="7058025" cy="43624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Sélection d’éléments</a:t>
            </a:r>
          </a:p>
        </p:txBody>
      </p:sp>
      <p:sp>
        <p:nvSpPr>
          <p:cNvPr id="3" name="Espace réservé du contenu 2"/>
          <p:cNvSpPr>
            <a:spLocks noGrp="1"/>
          </p:cNvSpPr>
          <p:nvPr>
            <p:ph sz="quarter" idx="1"/>
          </p:nvPr>
        </p:nvSpPr>
        <p:spPr/>
        <p:txBody>
          <a:bodyPr>
            <a:normAutofit fontScale="85000" lnSpcReduction="20000"/>
          </a:bodyPr>
          <a:lstStyle/>
          <a:p>
            <a:r>
              <a:rPr lang="fr-FR" dirty="0"/>
              <a:t>Pour différencier les balises &lt;h2&gt; de classe rouge des balises &lt;p&gt; de classe rouge, vous utiliserez les sélecteurs h2.rouge et </a:t>
            </a:r>
            <a:r>
              <a:rPr lang="fr-FR" dirty="0" err="1"/>
              <a:t>p.rouge</a:t>
            </a:r>
            <a:r>
              <a:rPr lang="fr-FR" dirty="0"/>
              <a:t>. Ce cas particulier s'applique à toutes les balises et toutes les classes. Ainsi, le sélecteur  </a:t>
            </a:r>
            <a:r>
              <a:rPr lang="fr-FR" dirty="0" err="1"/>
              <a:t>nom_balise</a:t>
            </a:r>
            <a:r>
              <a:rPr lang="fr-FR" dirty="0"/>
              <a:t>.</a:t>
            </a:r>
            <a:r>
              <a:rPr lang="fr-FR" dirty="0" err="1"/>
              <a:t>nom_classe</a:t>
            </a:r>
            <a:r>
              <a:rPr lang="fr-FR" dirty="0"/>
              <a:t> permet de sélectionner les balises </a:t>
            </a:r>
            <a:r>
              <a:rPr lang="fr-FR" dirty="0" err="1"/>
              <a:t>nom_balise</a:t>
            </a:r>
            <a:r>
              <a:rPr lang="fr-FR" dirty="0"/>
              <a:t> de classe </a:t>
            </a:r>
            <a:r>
              <a:rPr lang="fr-FR" dirty="0" err="1"/>
              <a:t>nom_classe</a:t>
            </a:r>
            <a:r>
              <a:rPr lang="fr-FR" dirty="0"/>
              <a:t>.</a:t>
            </a:r>
          </a:p>
          <a:p>
            <a:r>
              <a:rPr lang="fr-FR" dirty="0"/>
              <a:t>le sélecteur </a:t>
            </a:r>
            <a:r>
              <a:rPr lang="fr-FR" dirty="0" err="1"/>
              <a:t>ul</a:t>
            </a:r>
            <a:r>
              <a:rPr lang="fr-FR" dirty="0"/>
              <a:t> li s'adresse à tous les éléments &lt;li&gt; de la liste à puces &lt;</a:t>
            </a:r>
            <a:r>
              <a:rPr lang="fr-FR" dirty="0" err="1"/>
              <a:t>ul</a:t>
            </a:r>
            <a:r>
              <a:rPr lang="fr-FR" dirty="0"/>
              <a:t>&gt;, et le sélecteur </a:t>
            </a:r>
            <a:r>
              <a:rPr lang="fr-FR" dirty="0" err="1"/>
              <a:t>ol</a:t>
            </a:r>
            <a:r>
              <a:rPr lang="fr-FR" dirty="0"/>
              <a:t> li s'adresse à tous les éléments &lt;li&gt; de la liste numérotée &lt;</a:t>
            </a:r>
            <a:r>
              <a:rPr lang="fr-FR" dirty="0" err="1"/>
              <a:t>ol</a:t>
            </a:r>
            <a:r>
              <a:rPr lang="fr-FR" dirty="0"/>
              <a:t>&gt;.</a:t>
            </a:r>
          </a:p>
          <a:p>
            <a:r>
              <a:rPr lang="fr-FR" dirty="0"/>
              <a:t>Pour sélectionner toutes les balises qui contiennent un  certain attribut </a:t>
            </a:r>
            <a:r>
              <a:rPr lang="fr-FR" dirty="0" err="1"/>
              <a:t>atr</a:t>
            </a:r>
            <a:r>
              <a:rPr lang="fr-FR" dirty="0"/>
              <a:t>, vous utiliserez le sélecteur [</a:t>
            </a:r>
            <a:r>
              <a:rPr lang="fr-FR" b="1" dirty="0" err="1"/>
              <a:t>atr</a:t>
            </a:r>
            <a:r>
              <a:rPr lang="fr-FR" b="1" dirty="0"/>
              <a:t>].</a:t>
            </a:r>
          </a:p>
          <a:p>
            <a:r>
              <a:rPr lang="fr-FR" dirty="0"/>
              <a:t>Sélectionner les balises dont un attribut a une certaine valeur[</a:t>
            </a:r>
            <a:r>
              <a:rPr lang="fr-FR" dirty="0" err="1"/>
              <a:t>atr</a:t>
            </a:r>
            <a:r>
              <a:rPr lang="fr-FR" dirty="0"/>
              <a:t>=valeur]</a:t>
            </a:r>
          </a:p>
          <a:p>
            <a:r>
              <a:rPr lang="fr-FR" dirty="0"/>
              <a:t>Le caractère * représente toutes les balises du document</a:t>
            </a:r>
          </a:p>
        </p:txBody>
      </p:sp>
      <p:sp>
        <p:nvSpPr>
          <p:cNvPr id="4" name="Espace réservé de la date 3"/>
          <p:cNvSpPr>
            <a:spLocks noGrp="1"/>
          </p:cNvSpPr>
          <p:nvPr>
            <p:ph type="dt" sz="half" idx="10"/>
          </p:nvPr>
        </p:nvSpPr>
        <p:spPr/>
        <p:txBody>
          <a:bodyPr/>
          <a:lstStyle/>
          <a:p>
            <a:fld id="{FB64F0D0-34CB-485A-889B-7D0CB87C2DE4}"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8</a:t>
            </a:fld>
            <a:endParaRPr lang="fr-F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Rappels </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80</a:t>
            </a:fld>
            <a:endParaRPr lang="fr-FR"/>
          </a:p>
        </p:txBody>
      </p:sp>
      <p:sp>
        <p:nvSpPr>
          <p:cNvPr id="6" name="Espace réservé du contenu 5"/>
          <p:cNvSpPr>
            <a:spLocks noGrp="1"/>
          </p:cNvSpPr>
          <p:nvPr>
            <p:ph sz="quarter" idx="1"/>
          </p:nvPr>
        </p:nvSpPr>
        <p:spPr/>
        <p:txBody>
          <a:bodyPr>
            <a:normAutofit fontScale="70000" lnSpcReduction="20000"/>
          </a:bodyPr>
          <a:lstStyle/>
          <a:p>
            <a:r>
              <a:rPr lang="fr-FR" dirty="0"/>
              <a:t>Pour donner le focus à un élément d'un formulaire, vous utiliserez l'instruction $('élément').focus();.</a:t>
            </a:r>
          </a:p>
          <a:p>
            <a:r>
              <a:rPr lang="fr-FR" dirty="0"/>
              <a:t>Pour savoir quel élément a le focus dans un formulaire, commencez par parcourir le DOM avec l'instruction $('input, </a:t>
            </a:r>
            <a:r>
              <a:rPr lang="fr-FR" dirty="0" err="1"/>
              <a:t>textarea</a:t>
            </a:r>
            <a:r>
              <a:rPr lang="fr-FR" dirty="0"/>
              <a:t>').focus( </a:t>
            </a:r>
            <a:r>
              <a:rPr lang="fr-FR" b="1" dirty="0" err="1"/>
              <a:t>function</a:t>
            </a:r>
            <a:r>
              <a:rPr lang="fr-FR" b="1" dirty="0"/>
              <a:t>() { … });. Utilisez ensuite l'instruction var </a:t>
            </a:r>
            <a:r>
              <a:rPr lang="fr-FR" b="1" dirty="0" err="1"/>
              <a:t>idFocus</a:t>
            </a:r>
            <a:r>
              <a:rPr lang="fr-FR" b="1" dirty="0"/>
              <a:t> = </a:t>
            </a:r>
            <a:r>
              <a:rPr lang="fr-FR" dirty="0"/>
              <a:t>$(</a:t>
            </a:r>
            <a:r>
              <a:rPr lang="fr-FR" b="1" dirty="0" err="1"/>
              <a:t>this</a:t>
            </a:r>
            <a:r>
              <a:rPr lang="fr-FR" b="1" dirty="0"/>
              <a:t>).</a:t>
            </a:r>
            <a:r>
              <a:rPr lang="fr-FR" b="1" dirty="0" err="1"/>
              <a:t>attr</a:t>
            </a:r>
            <a:r>
              <a:rPr lang="fr-FR" b="1" dirty="0"/>
              <a:t>('id'); pour récupérer l'identifiant de l'élément qui a le focus.</a:t>
            </a:r>
          </a:p>
          <a:p>
            <a:r>
              <a:rPr lang="fr-FR" dirty="0"/>
              <a:t>Pour vider le contenu d'un formulaire, vous devez lui appliquer les méthodes val(''), </a:t>
            </a:r>
            <a:r>
              <a:rPr lang="fr-FR" dirty="0" err="1"/>
              <a:t>removeAttr</a:t>
            </a:r>
            <a:r>
              <a:rPr lang="fr-FR" dirty="0"/>
              <a:t>('</a:t>
            </a:r>
            <a:r>
              <a:rPr lang="fr-FR" dirty="0" err="1"/>
              <a:t>checked</a:t>
            </a:r>
            <a:r>
              <a:rPr lang="fr-FR" dirty="0"/>
              <a:t>') et </a:t>
            </a:r>
            <a:r>
              <a:rPr lang="fr-FR" dirty="0" err="1"/>
              <a:t>removeAttr</a:t>
            </a:r>
            <a:r>
              <a:rPr lang="fr-FR" dirty="0"/>
              <a:t>('</a:t>
            </a:r>
            <a:r>
              <a:rPr lang="fr-FR" dirty="0" err="1"/>
              <a:t>selected</a:t>
            </a:r>
            <a:r>
              <a:rPr lang="fr-FR" dirty="0"/>
              <a:t>'). Si la page ne contient qu'un formulaire, vous pouvez la rafraîchir avec l'instruction </a:t>
            </a:r>
            <a:r>
              <a:rPr lang="fr-FR" dirty="0" err="1"/>
              <a:t>location.reload</a:t>
            </a:r>
            <a:r>
              <a:rPr lang="fr-FR" dirty="0"/>
              <a:t>();.</a:t>
            </a:r>
          </a:p>
          <a:p>
            <a:r>
              <a:rPr lang="fr-FR" dirty="0"/>
              <a:t>La fonction $.</a:t>
            </a:r>
            <a:r>
              <a:rPr lang="fr-FR" dirty="0" err="1"/>
              <a:t>grep</a:t>
            </a:r>
            <a:r>
              <a:rPr lang="fr-FR" dirty="0"/>
              <a:t>() sélectionne certains éléments dans un tableau et les copie dans un autre tableau.</a:t>
            </a:r>
          </a:p>
          <a:p>
            <a:r>
              <a:rPr lang="fr-FR" dirty="0"/>
              <a:t>La fonction $.</a:t>
            </a:r>
            <a:r>
              <a:rPr lang="fr-FR" dirty="0" err="1"/>
              <a:t>map</a:t>
            </a:r>
            <a:r>
              <a:rPr lang="fr-FR" dirty="0"/>
              <a:t>() recopie les éléments d'un tableau dans un autre tableau en leur appliquant un traitement.</a:t>
            </a:r>
          </a:p>
          <a:p>
            <a:r>
              <a:rPr lang="fr-FR" dirty="0"/>
              <a:t>La fonction $.</a:t>
            </a:r>
            <a:r>
              <a:rPr lang="fr-FR" dirty="0" err="1"/>
              <a:t>inArray</a:t>
            </a:r>
            <a:r>
              <a:rPr lang="fr-FR" dirty="0"/>
              <a:t>() recherche si un élément particulier est présent dans un tableau.</a:t>
            </a:r>
          </a:p>
          <a:p>
            <a:r>
              <a:rPr lang="fr-FR" dirty="0"/>
              <a:t>La fonction $.</a:t>
            </a:r>
            <a:r>
              <a:rPr lang="fr-FR" dirty="0" err="1"/>
              <a:t>merge</a:t>
            </a:r>
            <a:r>
              <a:rPr lang="fr-FR" dirty="0"/>
              <a:t>() regroupe les informations qui se trouvent dans deux tableaux.</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Exercice : mise en forme d’une page web</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81</a:t>
            </a:fld>
            <a:endParaRPr lang="fr-FR"/>
          </a:p>
        </p:txBody>
      </p:sp>
      <p:sp>
        <p:nvSpPr>
          <p:cNvPr id="6" name="Espace réservé du contenu 5"/>
          <p:cNvSpPr>
            <a:spLocks noGrp="1"/>
          </p:cNvSpPr>
          <p:nvPr>
            <p:ph sz="quarter" idx="1"/>
          </p:nvPr>
        </p:nvSpPr>
        <p:spPr/>
        <p:txBody>
          <a:bodyPr/>
          <a:lstStyle/>
          <a:p>
            <a:r>
              <a:rPr lang="fr-FR" dirty="0"/>
              <a:t>Réaliser la page suivante:</a:t>
            </a:r>
          </a:p>
          <a:p>
            <a:pPr>
              <a:buNone/>
            </a:pP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827584" y="2060848"/>
            <a:ext cx="7458075" cy="3705225"/>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AJAX</a:t>
            </a:r>
          </a:p>
        </p:txBody>
      </p:sp>
      <p:sp>
        <p:nvSpPr>
          <p:cNvPr id="4" name="Espace réservé de la date 3"/>
          <p:cNvSpPr>
            <a:spLocks noGrp="1"/>
          </p:cNvSpPr>
          <p:nvPr>
            <p:ph type="dt" sz="half" idx="10"/>
          </p:nvPr>
        </p:nvSpPr>
        <p:spPr/>
        <p:txBody>
          <a:bodyPr/>
          <a:lstStyle/>
          <a:p>
            <a:fld id="{53F69B2C-DD81-409B-8DE4-5744F849BE76}" type="datetime1">
              <a:rPr lang="fr-FR" smtClean="0"/>
              <a:pPr/>
              <a:t>31/03/2021</a:t>
            </a:fld>
            <a:endParaRPr lang="fr-FR"/>
          </a:p>
        </p:txBody>
      </p:sp>
      <p:sp>
        <p:nvSpPr>
          <p:cNvPr id="6" name="Espace réservé du numéro de diapositive 5"/>
          <p:cNvSpPr>
            <a:spLocks noGrp="1"/>
          </p:cNvSpPr>
          <p:nvPr>
            <p:ph type="sldNum" sz="quarter" idx="12"/>
          </p:nvPr>
        </p:nvSpPr>
        <p:spPr/>
        <p:txBody>
          <a:bodyPr/>
          <a:lstStyle/>
          <a:p>
            <a:fld id="{A8FD5DCD-778F-4678-B864-7269B71DC096}" type="slidenum">
              <a:rPr lang="fr-FR" smtClean="0"/>
              <a:pPr/>
              <a:t>82</a:t>
            </a:fld>
            <a:endParaRPr lang="fr-FR"/>
          </a:p>
        </p:txBody>
      </p:sp>
      <p:sp>
        <p:nvSpPr>
          <p:cNvPr id="7" name="Espace réservé du texte 6"/>
          <p:cNvSpPr>
            <a:spLocks noGrp="1"/>
          </p:cNvSpPr>
          <p:nvPr>
            <p:ph type="body" idx="1"/>
          </p:nvPr>
        </p:nvSpPr>
        <p:spPr/>
        <p:txBody>
          <a:bodyPr/>
          <a:lstStyle/>
          <a:p>
            <a:endParaRPr lang="fr-F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AJAX, c’est quoi?</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83</a:t>
            </a:fld>
            <a:endParaRPr lang="fr-FR"/>
          </a:p>
        </p:txBody>
      </p:sp>
      <p:sp>
        <p:nvSpPr>
          <p:cNvPr id="6" name="Espace réservé du contenu 5"/>
          <p:cNvSpPr>
            <a:spLocks noGrp="1"/>
          </p:cNvSpPr>
          <p:nvPr>
            <p:ph sz="quarter" idx="1"/>
          </p:nvPr>
        </p:nvSpPr>
        <p:spPr/>
        <p:txBody>
          <a:bodyPr/>
          <a:lstStyle/>
          <a:p>
            <a:r>
              <a:rPr lang="fr-FR" i="1" dirty="0" err="1"/>
              <a:t>Asynchronous</a:t>
            </a:r>
            <a:r>
              <a:rPr lang="fr-FR" i="1" dirty="0"/>
              <a:t> JavaScript and XML. Est utilisé pour interroger le serveur de base de données sans recharger la page.</a:t>
            </a:r>
          </a:p>
          <a:p>
            <a:r>
              <a:rPr lang="fr-FR" i="1" dirty="0"/>
              <a:t>La </a:t>
            </a:r>
            <a:r>
              <a:rPr lang="fr-FR" i="1" dirty="0" err="1"/>
              <a:t>méthose</a:t>
            </a:r>
            <a:r>
              <a:rPr lang="fr-FR" i="1" dirty="0"/>
              <a:t> traditionnelle consiste à:</a:t>
            </a:r>
          </a:p>
          <a:p>
            <a:pPr marL="777240" lvl="1" indent="-457200">
              <a:buAutoNum type="arabicPeriod"/>
            </a:pPr>
            <a:r>
              <a:rPr lang="fr-FR" dirty="0"/>
              <a:t>Envoi d'une requête au serveur afin d'obtenir une nouvelle page.</a:t>
            </a:r>
          </a:p>
          <a:p>
            <a:pPr marL="777240" lvl="1" indent="-457200">
              <a:buAutoNum type="arabicPeriod"/>
            </a:pPr>
            <a:r>
              <a:rPr lang="fr-FR" dirty="0"/>
              <a:t>Calcul de la nouvelle page par le serveur et envoi des données HTML/CSS correspondantes.</a:t>
            </a:r>
          </a:p>
          <a:p>
            <a:pPr marL="777240" lvl="1" indent="-457200">
              <a:buAutoNum type="arabicPeriod"/>
            </a:pPr>
            <a:r>
              <a:rPr lang="fr-FR" dirty="0"/>
              <a:t>Affichage de ces données dans le navigateur.</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AJAX, c’est quoi?</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84</a:t>
            </a:fld>
            <a:endParaRPr lang="fr-FR"/>
          </a:p>
        </p:txBody>
      </p:sp>
      <p:sp>
        <p:nvSpPr>
          <p:cNvPr id="6" name="Espace réservé du contenu 5"/>
          <p:cNvSpPr>
            <a:spLocks noGrp="1"/>
          </p:cNvSpPr>
          <p:nvPr>
            <p:ph sz="quarter" idx="1"/>
          </p:nvPr>
        </p:nvSpPr>
        <p:spPr/>
        <p:txBody>
          <a:bodyPr>
            <a:normAutofit lnSpcReduction="10000"/>
          </a:bodyPr>
          <a:lstStyle/>
          <a:p>
            <a:r>
              <a:rPr lang="fr-FR" dirty="0"/>
              <a:t>Avec </a:t>
            </a:r>
            <a:r>
              <a:rPr lang="fr-FR" dirty="0" err="1"/>
              <a:t>ajax</a:t>
            </a:r>
            <a:r>
              <a:rPr lang="fr-FR" dirty="0"/>
              <a:t>:</a:t>
            </a:r>
          </a:p>
          <a:p>
            <a:pPr marL="777240" lvl="1" indent="-457200">
              <a:buAutoNum type="arabicPeriod"/>
            </a:pPr>
            <a:r>
              <a:rPr lang="fr-FR" dirty="0"/>
              <a:t>Dans un premier temps, envoi d'une requête au serveur afin d'obtenir les données qui seront affichées dans une partie bien précise de la page actuelle.</a:t>
            </a:r>
          </a:p>
          <a:p>
            <a:pPr marL="777240" lvl="1" indent="-457200">
              <a:buAutoNum type="arabicPeriod"/>
            </a:pPr>
            <a:r>
              <a:rPr lang="fr-FR" dirty="0"/>
              <a:t>2. Calcul des données demandées par le serveur et envoi de ces données au navigateur au format XML.</a:t>
            </a:r>
          </a:p>
          <a:p>
            <a:pPr marL="777240" lvl="1" indent="-457200">
              <a:buAutoNum type="arabicPeriod"/>
            </a:pPr>
            <a:r>
              <a:rPr lang="fr-FR" dirty="0"/>
              <a:t>3. Réception des données envoyées par le programme (on dit aussi moteur) AJAX qui les a demandées et affichage dans un endroit bien précis de la page actuelle sans toucher au reste de la page.</a:t>
            </a:r>
          </a:p>
          <a:p>
            <a:endParaRPr lang="fr-FR"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Charger un fichier</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85</a:t>
            </a:fld>
            <a:endParaRPr lang="fr-FR"/>
          </a:p>
        </p:txBody>
      </p:sp>
      <p:sp>
        <p:nvSpPr>
          <p:cNvPr id="6" name="Espace réservé du contenu 5"/>
          <p:cNvSpPr>
            <a:spLocks noGrp="1"/>
          </p:cNvSpPr>
          <p:nvPr>
            <p:ph sz="quarter" idx="1"/>
          </p:nvPr>
        </p:nvSpPr>
        <p:spPr/>
        <p:txBody>
          <a:bodyPr/>
          <a:lstStyle/>
          <a:p>
            <a:r>
              <a:rPr lang="fr-FR" dirty="0"/>
              <a:t>Pour charger des informations stockées sur le serveur et mettre à jour un élément de la page actuelle (et juste cet élément) avec ces informations, on peut utiliser la méthode </a:t>
            </a:r>
            <a:r>
              <a:rPr lang="fr-FR" dirty="0" err="1"/>
              <a:t>load</a:t>
            </a:r>
            <a:r>
              <a:rPr lang="fr-FR" dirty="0"/>
              <a:t>:</a:t>
            </a:r>
          </a:p>
          <a:p>
            <a:pPr>
              <a:buNone/>
            </a:pPr>
            <a:r>
              <a:rPr lang="fr-FR" i="1" dirty="0"/>
              <a:t>$('sel').</a:t>
            </a:r>
            <a:r>
              <a:rPr lang="fr-FR" i="1" dirty="0" err="1"/>
              <a:t>load</a:t>
            </a:r>
            <a:r>
              <a:rPr lang="fr-FR" i="1" dirty="0"/>
              <a:t>('</a:t>
            </a:r>
            <a:r>
              <a:rPr lang="fr-FR" i="1" dirty="0" err="1"/>
              <a:t>nom_page</a:t>
            </a:r>
            <a:r>
              <a:rPr lang="fr-FR" i="1" dirty="0"/>
              <a:t>', </a:t>
            </a:r>
            <a:r>
              <a:rPr lang="fr-FR" b="1" i="1" dirty="0" err="1"/>
              <a:t>function</a:t>
            </a:r>
            <a:r>
              <a:rPr lang="fr-FR" b="1" i="1" dirty="0"/>
              <a:t>() {</a:t>
            </a:r>
          </a:p>
          <a:p>
            <a:pPr>
              <a:buNone/>
            </a:pPr>
            <a:r>
              <a:rPr lang="fr-FR" i="1" dirty="0"/>
              <a:t>//une ou plusieurs instructions</a:t>
            </a:r>
          </a:p>
          <a:p>
            <a:pPr>
              <a:buNone/>
            </a:pPr>
            <a:r>
              <a:rPr lang="fr-FR" i="1" dirty="0"/>
              <a:t>});</a:t>
            </a:r>
          </a:p>
          <a:p>
            <a:pPr>
              <a:buNone/>
            </a:pPr>
            <a:endParaRPr lang="fr-FR" i="1"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14</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86</a:t>
            </a:fld>
            <a:endParaRPr lang="fr-FR"/>
          </a:p>
        </p:txBody>
      </p:sp>
      <p:sp>
        <p:nvSpPr>
          <p:cNvPr id="6" name="Espace réservé du contenu 5"/>
          <p:cNvSpPr>
            <a:spLocks noGrp="1"/>
          </p:cNvSpPr>
          <p:nvPr>
            <p:ph sz="quarter" idx="1"/>
          </p:nvPr>
        </p:nvSpPr>
        <p:spPr/>
        <p:txBody>
          <a:bodyPr/>
          <a:lstStyle/>
          <a:p>
            <a:r>
              <a:rPr lang="fr-FR" dirty="0"/>
              <a:t>Créer un fichier html qui </a:t>
            </a:r>
            <a:r>
              <a:rPr lang="fr-FR" dirty="0" err="1"/>
              <a:t>contien</a:t>
            </a:r>
            <a:r>
              <a:rPr lang="fr-FR" dirty="0"/>
              <a:t> 2 </a:t>
            </a:r>
            <a:r>
              <a:rPr lang="fr-FR" dirty="0" err="1"/>
              <a:t>div</a:t>
            </a:r>
            <a:r>
              <a:rPr lang="fr-FR" dirty="0"/>
              <a:t> et 2 </a:t>
            </a:r>
            <a:r>
              <a:rPr lang="fr-FR" dirty="0" err="1"/>
              <a:t>bouttons</a:t>
            </a:r>
            <a:endParaRPr lang="fr-FR" dirty="0"/>
          </a:p>
          <a:p>
            <a:r>
              <a:rPr lang="fr-FR" dirty="0"/>
              <a:t>Le premier </a:t>
            </a:r>
            <a:r>
              <a:rPr lang="fr-FR" dirty="0" err="1"/>
              <a:t>div</a:t>
            </a:r>
            <a:r>
              <a:rPr lang="fr-FR" dirty="0"/>
              <a:t> contient un paragraphe</a:t>
            </a:r>
          </a:p>
          <a:p>
            <a:r>
              <a:rPr lang="fr-FR" dirty="0"/>
              <a:t>Le 2</a:t>
            </a:r>
            <a:r>
              <a:rPr lang="fr-FR" baseline="30000" dirty="0"/>
              <a:t>ème</a:t>
            </a:r>
            <a:r>
              <a:rPr lang="fr-FR" dirty="0"/>
              <a:t> </a:t>
            </a:r>
            <a:r>
              <a:rPr lang="fr-FR" dirty="0" err="1"/>
              <a:t>div</a:t>
            </a:r>
            <a:r>
              <a:rPr lang="fr-FR" dirty="0"/>
              <a:t> contient une image</a:t>
            </a:r>
          </a:p>
          <a:p>
            <a:r>
              <a:rPr lang="fr-FR" dirty="0"/>
              <a:t>Si je clique sur le premier </a:t>
            </a:r>
            <a:r>
              <a:rPr lang="fr-FR" dirty="0" err="1"/>
              <a:t>boutton</a:t>
            </a:r>
            <a:r>
              <a:rPr lang="fr-FR" dirty="0"/>
              <a:t>, alors le </a:t>
            </a:r>
            <a:r>
              <a:rPr lang="fr-FR" dirty="0" err="1"/>
              <a:t>div</a:t>
            </a:r>
            <a:r>
              <a:rPr lang="fr-FR" dirty="0"/>
              <a:t> 1 sera chargé par le contenu d’un fichier maj1.html</a:t>
            </a:r>
          </a:p>
          <a:p>
            <a:r>
              <a:rPr lang="fr-FR" dirty="0"/>
              <a:t>Si je clique sur le 2</a:t>
            </a:r>
            <a:r>
              <a:rPr lang="fr-FR" baseline="30000" dirty="0"/>
              <a:t>ème</a:t>
            </a:r>
            <a:r>
              <a:rPr lang="fr-FR" dirty="0"/>
              <a:t> </a:t>
            </a:r>
            <a:r>
              <a:rPr lang="fr-FR" dirty="0" err="1"/>
              <a:t>boutton</a:t>
            </a:r>
            <a:r>
              <a:rPr lang="fr-FR" dirty="0"/>
              <a:t>, alors le 2</a:t>
            </a:r>
            <a:r>
              <a:rPr lang="fr-FR" baseline="30000" dirty="0"/>
              <a:t>ème</a:t>
            </a:r>
            <a:r>
              <a:rPr lang="fr-FR" dirty="0"/>
              <a:t> </a:t>
            </a:r>
            <a:r>
              <a:rPr lang="fr-FR" dirty="0" err="1"/>
              <a:t>div</a:t>
            </a:r>
            <a:r>
              <a:rPr lang="fr-FR" dirty="0"/>
              <a:t> sera chargé par le contenu de maj2.html</a:t>
            </a:r>
          </a:p>
          <a:p>
            <a:r>
              <a:rPr lang="fr-FR" dirty="0"/>
              <a:t>Maj1.html contient  un paragraphe</a:t>
            </a:r>
          </a:p>
          <a:p>
            <a:r>
              <a:rPr lang="fr-FR" dirty="0"/>
              <a:t>Maj2.html contient une autre image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méthode </a:t>
            </a:r>
            <a:r>
              <a:rPr lang="fr-FR" dirty="0" err="1"/>
              <a:t>get</a:t>
            </a:r>
            <a:endParaRPr lang="fr-FR" dirty="0"/>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87</a:t>
            </a:fld>
            <a:endParaRPr lang="fr-FR"/>
          </a:p>
        </p:txBody>
      </p:sp>
      <p:sp>
        <p:nvSpPr>
          <p:cNvPr id="6" name="Espace réservé du contenu 5"/>
          <p:cNvSpPr>
            <a:spLocks noGrp="1"/>
          </p:cNvSpPr>
          <p:nvPr>
            <p:ph sz="quarter" idx="1"/>
          </p:nvPr>
        </p:nvSpPr>
        <p:spPr/>
        <p:txBody>
          <a:bodyPr>
            <a:normAutofit fontScale="85000" lnSpcReduction="20000"/>
          </a:bodyPr>
          <a:lstStyle/>
          <a:p>
            <a:r>
              <a:rPr lang="fr-FR" dirty="0"/>
              <a:t>$.</a:t>
            </a:r>
            <a:r>
              <a:rPr lang="fr-FR" dirty="0" err="1"/>
              <a:t>get</a:t>
            </a:r>
            <a:r>
              <a:rPr lang="fr-FR" dirty="0"/>
              <a:t>() pour obtenir des données envoyées par le serveur en utilisant une requête HTTP GET. Voici la syntaxe de cette fonction :</a:t>
            </a:r>
          </a:p>
          <a:p>
            <a:pPr>
              <a:buNone/>
            </a:pPr>
            <a:r>
              <a:rPr lang="fr-FR" b="1" i="1" dirty="0"/>
              <a:t>$.</a:t>
            </a:r>
            <a:r>
              <a:rPr lang="fr-FR" b="1" i="1" dirty="0" err="1"/>
              <a:t>get</a:t>
            </a:r>
            <a:r>
              <a:rPr lang="fr-FR" b="1" i="1" dirty="0"/>
              <a:t>(adresse, données, </a:t>
            </a:r>
            <a:r>
              <a:rPr lang="fr-FR" b="1" i="1" dirty="0" err="1"/>
              <a:t>function</a:t>
            </a:r>
            <a:r>
              <a:rPr lang="fr-FR" b="1" i="1" dirty="0"/>
              <a:t>() {</a:t>
            </a:r>
          </a:p>
          <a:p>
            <a:pPr>
              <a:buNone/>
            </a:pPr>
            <a:r>
              <a:rPr lang="fr-FR" b="1" i="1" dirty="0"/>
              <a:t>// Une ou plusieurs instructions</a:t>
            </a:r>
          </a:p>
          <a:p>
            <a:pPr>
              <a:buNone/>
            </a:pPr>
            <a:r>
              <a:rPr lang="fr-FR" b="1" i="1" dirty="0"/>
              <a:t>});</a:t>
            </a:r>
          </a:p>
          <a:p>
            <a:r>
              <a:rPr lang="fr-FR" dirty="0"/>
              <a:t>adresse :est le nom d'une page Web quelconque dont le contenu sera récupéré par la fonction </a:t>
            </a:r>
            <a:r>
              <a:rPr lang="fr-FR" dirty="0" err="1"/>
              <a:t>get</a:t>
            </a:r>
            <a:r>
              <a:rPr lang="fr-FR" dirty="0"/>
              <a:t>() ;</a:t>
            </a:r>
          </a:p>
          <a:p>
            <a:r>
              <a:rPr lang="fr-FR" dirty="0"/>
              <a:t>Données: représente les données à passer à la page Web par une requête HTTP GET ;</a:t>
            </a:r>
          </a:p>
          <a:p>
            <a:r>
              <a:rPr lang="fr-FR" dirty="0"/>
              <a:t>Si elle est précisée, la fonction de rappel est, comme toujours, exécutée lorsque la méthode a été exécutée, c'est-à-dire lorsque l'élément (ou les éléments) a (ont) été mis à jour.</a:t>
            </a:r>
            <a:endParaRPr lang="fr-FR" b="1" i="1"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méthode post</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88</a:t>
            </a:fld>
            <a:endParaRPr lang="fr-FR"/>
          </a:p>
        </p:txBody>
      </p:sp>
      <p:sp>
        <p:nvSpPr>
          <p:cNvPr id="6" name="Espace réservé du contenu 5"/>
          <p:cNvSpPr>
            <a:spLocks noGrp="1"/>
          </p:cNvSpPr>
          <p:nvPr>
            <p:ph sz="quarter" idx="1"/>
          </p:nvPr>
        </p:nvSpPr>
        <p:spPr/>
        <p:txBody>
          <a:bodyPr/>
          <a:lstStyle/>
          <a:p>
            <a:r>
              <a:rPr lang="fr-FR" dirty="0"/>
              <a:t>Utilisée pour envoyer des données aux serveurs</a:t>
            </a:r>
          </a:p>
          <a:p>
            <a:endParaRPr lang="fr-FR"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Charger un script et des données JSON</a:t>
            </a:r>
            <a:br>
              <a:rPr lang="fr-FR" b="1" dirty="0"/>
            </a:br>
            <a:r>
              <a:rPr lang="fr-FR" b="1" dirty="0"/>
              <a:t>Charger un script</a:t>
            </a:r>
            <a:endParaRPr lang="fr-FR" dirty="0"/>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89</a:t>
            </a:fld>
            <a:endParaRPr lang="fr-FR"/>
          </a:p>
        </p:txBody>
      </p:sp>
      <p:sp>
        <p:nvSpPr>
          <p:cNvPr id="6" name="Espace réservé du contenu 5"/>
          <p:cNvSpPr>
            <a:spLocks noGrp="1"/>
          </p:cNvSpPr>
          <p:nvPr>
            <p:ph sz="quarter" idx="1"/>
          </p:nvPr>
        </p:nvSpPr>
        <p:spPr/>
        <p:txBody>
          <a:bodyPr/>
          <a:lstStyle/>
          <a:p>
            <a:r>
              <a:rPr lang="fr-FR" dirty="0"/>
              <a:t>La fonction $.</a:t>
            </a:r>
            <a:r>
              <a:rPr lang="fr-FR" dirty="0" err="1"/>
              <a:t>getScript</a:t>
            </a:r>
            <a:r>
              <a:rPr lang="fr-FR" dirty="0"/>
              <a:t>() permet de charger (de façon asynchrone) puis d'exécuter un fichier JavaScript. Dans sa syntaxe la plus simple, il suffit de préciser l'adresse URL du fichier à charger : $.</a:t>
            </a:r>
            <a:r>
              <a:rPr lang="fr-FR" dirty="0" err="1"/>
              <a:t>getScript</a:t>
            </a:r>
            <a:r>
              <a:rPr lang="fr-FR" dirty="0"/>
              <a:t>('adresse');</a:t>
            </a:r>
          </a:p>
          <a:p>
            <a:pPr>
              <a:buNone/>
            </a:pPr>
            <a:r>
              <a:rPr lang="fr-FR" dirty="0"/>
              <a:t>Ou</a:t>
            </a:r>
          </a:p>
          <a:p>
            <a:pPr>
              <a:buNone/>
            </a:pPr>
            <a:r>
              <a:rPr lang="fr-FR" dirty="0"/>
              <a:t>$.</a:t>
            </a:r>
            <a:r>
              <a:rPr lang="fr-FR" dirty="0" err="1"/>
              <a:t>getScript</a:t>
            </a:r>
            <a:r>
              <a:rPr lang="fr-FR" dirty="0"/>
              <a:t>('adresse', </a:t>
            </a:r>
            <a:r>
              <a:rPr lang="fr-FR" b="1" dirty="0" err="1"/>
              <a:t>function</a:t>
            </a:r>
            <a:r>
              <a:rPr lang="fr-FR" b="1" dirty="0"/>
              <a:t>() {</a:t>
            </a:r>
          </a:p>
          <a:p>
            <a:pPr>
              <a:buNone/>
            </a:pPr>
            <a:r>
              <a:rPr lang="fr-FR" i="1" dirty="0"/>
              <a:t>// Une ou plusieurs instructions</a:t>
            </a:r>
          </a:p>
          <a:p>
            <a:pPr>
              <a:buNone/>
            </a:pPr>
            <a:r>
              <a:rPr lang="fr-FR"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a:t>
            </a:r>
          </a:p>
        </p:txBody>
      </p:sp>
      <p:sp>
        <p:nvSpPr>
          <p:cNvPr id="3" name="Espace réservé du contenu 2"/>
          <p:cNvSpPr>
            <a:spLocks noGrp="1"/>
          </p:cNvSpPr>
          <p:nvPr>
            <p:ph sz="quarter" idx="1"/>
          </p:nvPr>
        </p:nvSpPr>
        <p:spPr/>
        <p:txBody>
          <a:bodyPr>
            <a:normAutofit/>
          </a:bodyPr>
          <a:lstStyle/>
          <a:p>
            <a:endParaRPr lang="fr-FR" b="1" dirty="0"/>
          </a:p>
        </p:txBody>
      </p:sp>
      <p:sp>
        <p:nvSpPr>
          <p:cNvPr id="5" name="Espace réservé de la date 4"/>
          <p:cNvSpPr>
            <a:spLocks noGrp="1"/>
          </p:cNvSpPr>
          <p:nvPr>
            <p:ph type="dt" sz="half" idx="10"/>
          </p:nvPr>
        </p:nvSpPr>
        <p:spPr/>
        <p:txBody>
          <a:bodyPr/>
          <a:lstStyle/>
          <a:p>
            <a:fld id="{7DE6FCB1-F24E-4E86-9D06-D025AF99626F}" type="datetime1">
              <a:rPr lang="fr-FR" smtClean="0"/>
              <a:pPr/>
              <a:t>31/03/2021</a:t>
            </a:fld>
            <a:endParaRPr lang="fr-FR"/>
          </a:p>
        </p:txBody>
      </p:sp>
      <p:sp>
        <p:nvSpPr>
          <p:cNvPr id="6" name="Espace réservé du numéro de diapositive 5"/>
          <p:cNvSpPr>
            <a:spLocks noGrp="1"/>
          </p:cNvSpPr>
          <p:nvPr>
            <p:ph type="sldNum" sz="quarter" idx="12"/>
          </p:nvPr>
        </p:nvSpPr>
        <p:spPr/>
        <p:txBody>
          <a:bodyPr/>
          <a:lstStyle/>
          <a:p>
            <a:fld id="{A8FD5DCD-778F-4678-B864-7269B71DC096}" type="slidenum">
              <a:rPr lang="fr-FR" smtClean="0"/>
              <a:pPr/>
              <a:t>9</a:t>
            </a:fld>
            <a:endParaRPr lang="fr-FR"/>
          </a:p>
        </p:txBody>
      </p:sp>
      <p:sp>
        <p:nvSpPr>
          <p:cNvPr id="7" name="Espace réservé du pied de page 6"/>
          <p:cNvSpPr>
            <a:spLocks noGrp="1"/>
          </p:cNvSpPr>
          <p:nvPr>
            <p:ph type="ftr" sz="quarter" idx="11"/>
          </p:nvPr>
        </p:nvSpPr>
        <p:spPr/>
        <p:txBody>
          <a:bodyPr/>
          <a:lstStyle/>
          <a:p>
            <a:r>
              <a:rPr lang="fr-FR"/>
              <a:t>AHOUDI</a:t>
            </a:r>
          </a:p>
        </p:txBody>
      </p:sp>
      <p:pic>
        <p:nvPicPr>
          <p:cNvPr id="1026" name="Picture 2"/>
          <p:cNvPicPr>
            <a:picLocks noChangeAspect="1" noChangeArrowheads="1"/>
          </p:cNvPicPr>
          <p:nvPr/>
        </p:nvPicPr>
        <p:blipFill>
          <a:blip r:embed="rId2" cstate="print"/>
          <a:srcRect/>
          <a:stretch>
            <a:fillRect/>
          </a:stretch>
        </p:blipFill>
        <p:spPr bwMode="auto">
          <a:xfrm>
            <a:off x="0" y="1412776"/>
            <a:ext cx="9143999" cy="5445224"/>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90</a:t>
            </a:fld>
            <a:endParaRPr lang="fr-FR"/>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1187624" y="1552575"/>
            <a:ext cx="6613351" cy="436245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La fonction $.</a:t>
            </a:r>
            <a:r>
              <a:rPr lang="fr-FR" b="1" dirty="0" err="1"/>
              <a:t>ajax</a:t>
            </a:r>
            <a:r>
              <a:rPr lang="fr-FR" b="1" dirty="0"/>
              <a:t>()</a:t>
            </a:r>
            <a:endParaRPr lang="fr-FR" dirty="0"/>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91</a:t>
            </a:fld>
            <a:endParaRPr lang="fr-FR"/>
          </a:p>
        </p:txBody>
      </p:sp>
      <p:sp>
        <p:nvSpPr>
          <p:cNvPr id="6" name="Espace réservé du contenu 5"/>
          <p:cNvSpPr>
            <a:spLocks noGrp="1"/>
          </p:cNvSpPr>
          <p:nvPr>
            <p:ph sz="quarter" idx="1"/>
          </p:nvPr>
        </p:nvSpPr>
        <p:spPr/>
        <p:txBody>
          <a:bodyPr>
            <a:normAutofit/>
          </a:bodyPr>
          <a:lstStyle/>
          <a:p>
            <a:r>
              <a:rPr lang="fr-FR" dirty="0"/>
              <a:t>$.</a:t>
            </a:r>
            <a:r>
              <a:rPr lang="fr-FR" dirty="0" err="1"/>
              <a:t>ajax</a:t>
            </a:r>
            <a:r>
              <a:rPr lang="fr-FR" dirty="0"/>
              <a:t>() permet d'envoyer des requêtes HTTP AJAX à un serveur Web. Ce qui la différencie de ses « collègues », c'est la finesse des paramètres qui peuvent lui être communiqués. </a:t>
            </a:r>
          </a:p>
          <a:p>
            <a:r>
              <a:rPr lang="fr-FR" dirty="0"/>
              <a:t>Deux syntaxe:</a:t>
            </a:r>
          </a:p>
          <a:p>
            <a:pPr lvl="1"/>
            <a:r>
              <a:rPr lang="fr-FR" dirty="0"/>
              <a:t>$.</a:t>
            </a:r>
            <a:r>
              <a:rPr lang="fr-FR" dirty="0" err="1"/>
              <a:t>ajax</a:t>
            </a:r>
            <a:r>
              <a:rPr lang="fr-FR" dirty="0"/>
              <a:t>(adresse, {options});</a:t>
            </a:r>
          </a:p>
          <a:p>
            <a:pPr lvl="1"/>
            <a:r>
              <a:rPr lang="fr-FR" dirty="0"/>
              <a:t>$.</a:t>
            </a:r>
            <a:r>
              <a:rPr lang="fr-FR" dirty="0" err="1"/>
              <a:t>ajax</a:t>
            </a:r>
            <a:r>
              <a:rPr lang="fr-FR" dirty="0"/>
              <a:t>({options});</a:t>
            </a:r>
          </a:p>
          <a:p>
            <a:r>
              <a:rPr lang="fr-FR" dirty="0"/>
              <a:t>où adresse est l'adresse à laquelle la requête doit être envoyée, et options correspond à une ou plusieurs des options suivantes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La fonction $.</a:t>
            </a:r>
            <a:r>
              <a:rPr lang="fr-FR" b="1" dirty="0" err="1"/>
              <a:t>ajax</a:t>
            </a:r>
            <a:r>
              <a:rPr lang="fr-FR" b="1"/>
              <a:t>()</a:t>
            </a:r>
            <a:endParaRPr lang="fr-F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92</a:t>
            </a:fld>
            <a:endParaRPr lang="fr-FR"/>
          </a:p>
        </p:txBody>
      </p:sp>
      <p:sp>
        <p:nvSpPr>
          <p:cNvPr id="6" name="Espace réservé du contenu 5"/>
          <p:cNvSpPr>
            <a:spLocks noGrp="1"/>
          </p:cNvSpPr>
          <p:nvPr>
            <p:ph sz="quarter" idx="1"/>
          </p:nvPr>
        </p:nvSpPr>
        <p:spPr/>
        <p:txBody>
          <a:bodyPr>
            <a:normAutofit fontScale="92500" lnSpcReduction="20000"/>
          </a:bodyPr>
          <a:lstStyle/>
          <a:p>
            <a:r>
              <a:rPr lang="fr-FR" dirty="0"/>
              <a:t>type : type de la requête, GET ou POST (GET par défaut).</a:t>
            </a:r>
          </a:p>
          <a:p>
            <a:r>
              <a:rPr lang="fr-FR" dirty="0"/>
              <a:t>url : adresse à laquelle la requête doit être envoyée.</a:t>
            </a:r>
          </a:p>
          <a:p>
            <a:r>
              <a:rPr lang="fr-FR" dirty="0"/>
              <a:t>data : données à envoyer au serveur.</a:t>
            </a:r>
          </a:p>
          <a:p>
            <a:r>
              <a:rPr lang="fr-FR" dirty="0" err="1"/>
              <a:t>dataType</a:t>
            </a:r>
            <a:r>
              <a:rPr lang="fr-FR" dirty="0"/>
              <a:t> : type des données qui doivent être retournées par le serveur : </a:t>
            </a:r>
            <a:r>
              <a:rPr lang="fr-FR" dirty="0" err="1"/>
              <a:t>xml</a:t>
            </a:r>
            <a:r>
              <a:rPr lang="fr-FR" dirty="0"/>
              <a:t>, html, script, </a:t>
            </a:r>
            <a:r>
              <a:rPr lang="fr-FR" dirty="0" err="1"/>
              <a:t>json</a:t>
            </a:r>
            <a:r>
              <a:rPr lang="fr-FR" dirty="0"/>
              <a:t>, </a:t>
            </a:r>
            <a:r>
              <a:rPr lang="fr-FR" dirty="0" err="1"/>
              <a:t>text</a:t>
            </a:r>
            <a:r>
              <a:rPr lang="fr-FR" dirty="0"/>
              <a:t>.</a:t>
            </a:r>
          </a:p>
          <a:p>
            <a:r>
              <a:rPr lang="fr-FR" dirty="0" err="1"/>
              <a:t>success</a:t>
            </a:r>
            <a:r>
              <a:rPr lang="fr-FR" dirty="0"/>
              <a:t> : fonction à appeler si la requête aboutit.</a:t>
            </a:r>
          </a:p>
          <a:p>
            <a:r>
              <a:rPr lang="fr-FR" dirty="0" err="1"/>
              <a:t>error</a:t>
            </a:r>
            <a:r>
              <a:rPr lang="fr-FR" dirty="0"/>
              <a:t> : fonction à appeler si la requête n'aboutit pas.</a:t>
            </a:r>
          </a:p>
          <a:p>
            <a:r>
              <a:rPr lang="fr-FR" dirty="0"/>
              <a:t>timeout : délai maximum (en millisecondes) pour que la requête soit exécutée. Si ce délai est dépassé, la fonction</a:t>
            </a:r>
          </a:p>
          <a:p>
            <a:r>
              <a:rPr lang="fr-FR" dirty="0"/>
              <a:t>spécifiée dans le paramètre </a:t>
            </a:r>
            <a:r>
              <a:rPr lang="fr-FR" dirty="0" err="1"/>
              <a:t>error</a:t>
            </a:r>
            <a:r>
              <a:rPr lang="fr-FR" dirty="0"/>
              <a:t> sera exécutée.</a:t>
            </a:r>
          </a:p>
          <a:p>
            <a:endParaRPr lang="fr-F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Tp</a:t>
            </a:r>
            <a:r>
              <a:rPr lang="fr-FR" dirty="0"/>
              <a:t> N°6</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93</a:t>
            </a:fld>
            <a:endParaRPr lang="fr-FR"/>
          </a:p>
        </p:txBody>
      </p:sp>
      <p:sp>
        <p:nvSpPr>
          <p:cNvPr id="6" name="Espace réservé du contenu 5"/>
          <p:cNvSpPr>
            <a:spLocks noGrp="1"/>
          </p:cNvSpPr>
          <p:nvPr>
            <p:ph sz="quarter" idx="1"/>
          </p:nvPr>
        </p:nvSpPr>
        <p:spPr/>
        <p:txBody>
          <a:bodyPr/>
          <a:lstStyle/>
          <a:p>
            <a:endParaRPr lang="fr-FR"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Plugins </a:t>
            </a:r>
          </a:p>
        </p:txBody>
      </p:sp>
      <p:sp>
        <p:nvSpPr>
          <p:cNvPr id="4" name="Espace réservé de la date 3"/>
          <p:cNvSpPr>
            <a:spLocks noGrp="1"/>
          </p:cNvSpPr>
          <p:nvPr>
            <p:ph type="dt" sz="half" idx="10"/>
          </p:nvPr>
        </p:nvSpPr>
        <p:spPr/>
        <p:txBody>
          <a:bodyPr/>
          <a:lstStyle/>
          <a:p>
            <a:fld id="{53F69B2C-DD81-409B-8DE4-5744F849BE76}" type="datetime1">
              <a:rPr lang="fr-FR" smtClean="0"/>
              <a:pPr/>
              <a:t>31/03/2021</a:t>
            </a:fld>
            <a:endParaRPr lang="fr-FR"/>
          </a:p>
        </p:txBody>
      </p:sp>
      <p:sp>
        <p:nvSpPr>
          <p:cNvPr id="6" name="Espace réservé du numéro de diapositive 5"/>
          <p:cNvSpPr>
            <a:spLocks noGrp="1"/>
          </p:cNvSpPr>
          <p:nvPr>
            <p:ph type="sldNum" sz="quarter" idx="12"/>
          </p:nvPr>
        </p:nvSpPr>
        <p:spPr/>
        <p:txBody>
          <a:bodyPr/>
          <a:lstStyle/>
          <a:p>
            <a:fld id="{A8FD5DCD-778F-4678-B864-7269B71DC096}" type="slidenum">
              <a:rPr lang="fr-FR" smtClean="0"/>
              <a:pPr/>
              <a:t>94</a:t>
            </a:fld>
            <a:endParaRPr lang="fr-FR"/>
          </a:p>
        </p:txBody>
      </p:sp>
      <p:sp>
        <p:nvSpPr>
          <p:cNvPr id="7" name="Espace réservé du texte 6"/>
          <p:cNvSpPr>
            <a:spLocks noGrp="1"/>
          </p:cNvSpPr>
          <p:nvPr>
            <p:ph type="body" idx="1"/>
          </p:nvPr>
        </p:nvSpPr>
        <p:spPr/>
        <p:txBody>
          <a:bodyPr/>
          <a:lstStyle/>
          <a:p>
            <a:endParaRPr lang="fr-F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 </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95</a:t>
            </a:fld>
            <a:endParaRPr lang="fr-FR"/>
          </a:p>
        </p:txBody>
      </p:sp>
      <p:sp>
        <p:nvSpPr>
          <p:cNvPr id="6" name="Espace réservé du contenu 5"/>
          <p:cNvSpPr>
            <a:spLocks noGrp="1"/>
          </p:cNvSpPr>
          <p:nvPr>
            <p:ph sz="quarter" idx="1"/>
          </p:nvPr>
        </p:nvSpPr>
        <p:spPr/>
        <p:txBody>
          <a:bodyPr/>
          <a:lstStyle/>
          <a:p>
            <a:r>
              <a:rPr lang="fr-FR" dirty="0"/>
              <a:t>La bibliothèque </a:t>
            </a:r>
            <a:r>
              <a:rPr lang="fr-FR" dirty="0" err="1"/>
              <a:t>jQuery</a:t>
            </a:r>
            <a:r>
              <a:rPr lang="fr-FR" dirty="0"/>
              <a:t> a été écrite de telle sorte qu'il est très simple de l'étendre en installant des modules additionnels, connus sous le nom d'extensions ou de plugins. </a:t>
            </a:r>
          </a:p>
          <a:p>
            <a:r>
              <a:rPr lang="fr-FR" dirty="0"/>
              <a:t>De nombreux sites Web se sont spécialisés dans les plugins </a:t>
            </a:r>
            <a:r>
              <a:rPr lang="fr-FR" dirty="0" err="1"/>
              <a:t>jQuery</a:t>
            </a:r>
            <a:r>
              <a:rPr lang="fr-FR" dirty="0"/>
              <a:t>.</a:t>
            </a:r>
          </a:p>
          <a:p>
            <a:r>
              <a:rPr lang="fr-FR" dirty="0"/>
              <a:t>Exemple de site:</a:t>
            </a:r>
          </a:p>
          <a:p>
            <a:pPr lvl="1"/>
            <a:r>
              <a:rPr lang="en-US" dirty="0"/>
              <a:t>The Ultimate </a:t>
            </a:r>
            <a:r>
              <a:rPr lang="en-US" dirty="0" err="1"/>
              <a:t>jQuery</a:t>
            </a:r>
            <a:r>
              <a:rPr lang="en-US" dirty="0"/>
              <a:t> List </a:t>
            </a:r>
          </a:p>
          <a:p>
            <a:pPr lvl="1"/>
            <a:r>
              <a:rPr lang="en-US" dirty="0"/>
              <a:t> </a:t>
            </a:r>
            <a:r>
              <a:rPr lang="en-US" dirty="0" err="1"/>
              <a:t>jQuery</a:t>
            </a:r>
            <a:r>
              <a:rPr lang="en-US" dirty="0"/>
              <a:t> </a:t>
            </a:r>
            <a:r>
              <a:rPr lang="en-US" dirty="0" err="1"/>
              <a:t>Plugins</a:t>
            </a:r>
            <a:r>
              <a:rPr lang="en-US" dirty="0"/>
              <a:t>.</a:t>
            </a:r>
            <a:endParaRPr lang="fr-FR"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Utiliser un plugin</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96</a:t>
            </a:fld>
            <a:endParaRPr lang="fr-FR"/>
          </a:p>
        </p:txBody>
      </p:sp>
      <p:sp>
        <p:nvSpPr>
          <p:cNvPr id="6" name="Espace réservé du contenu 5"/>
          <p:cNvSpPr>
            <a:spLocks noGrp="1"/>
          </p:cNvSpPr>
          <p:nvPr>
            <p:ph sz="quarter" idx="1"/>
          </p:nvPr>
        </p:nvSpPr>
        <p:spPr/>
        <p:txBody>
          <a:bodyPr>
            <a:normAutofit fontScale="85000" lnSpcReduction="20000"/>
          </a:bodyPr>
          <a:lstStyle/>
          <a:p>
            <a:r>
              <a:rPr lang="fr-FR" dirty="0"/>
              <a:t>On va se baser sur le plugin « </a:t>
            </a:r>
            <a:r>
              <a:rPr lang="fr-FR" dirty="0" err="1"/>
              <a:t>Websanova</a:t>
            </a:r>
            <a:r>
              <a:rPr lang="fr-FR" dirty="0"/>
              <a:t> </a:t>
            </a:r>
            <a:r>
              <a:rPr lang="fr-FR" dirty="0" err="1"/>
              <a:t>ColorPicker</a:t>
            </a:r>
            <a:r>
              <a:rPr lang="fr-FR" dirty="0"/>
              <a:t> », proposé sur le site The </a:t>
            </a:r>
            <a:r>
              <a:rPr lang="fr-FR" dirty="0" err="1"/>
              <a:t>Ultimate</a:t>
            </a:r>
            <a:r>
              <a:rPr lang="fr-FR" dirty="0"/>
              <a:t> </a:t>
            </a:r>
            <a:r>
              <a:rPr lang="fr-FR" dirty="0" err="1"/>
              <a:t>jQuery</a:t>
            </a:r>
            <a:r>
              <a:rPr lang="fr-FR" dirty="0"/>
              <a:t> List. Rendez-vous donc sur ce site, allez dans la catégorie « </a:t>
            </a:r>
            <a:r>
              <a:rPr lang="fr-FR" dirty="0" err="1"/>
              <a:t>Color</a:t>
            </a:r>
            <a:r>
              <a:rPr lang="fr-FR" dirty="0"/>
              <a:t> </a:t>
            </a:r>
            <a:r>
              <a:rPr lang="fr-FR" dirty="0" err="1"/>
              <a:t>Pickers</a:t>
            </a:r>
            <a:r>
              <a:rPr lang="fr-FR" dirty="0"/>
              <a:t> » et cliquez sur </a:t>
            </a:r>
            <a:r>
              <a:rPr lang="fr-FR" dirty="0" err="1"/>
              <a:t>Websanova</a:t>
            </a:r>
            <a:r>
              <a:rPr lang="fr-FR" dirty="0"/>
              <a:t> </a:t>
            </a:r>
            <a:r>
              <a:rPr lang="fr-FR" dirty="0" err="1"/>
              <a:t>Color</a:t>
            </a:r>
            <a:r>
              <a:rPr lang="fr-FR" dirty="0"/>
              <a:t> </a:t>
            </a:r>
            <a:r>
              <a:rPr lang="fr-FR" dirty="0" err="1"/>
              <a:t>Picker</a:t>
            </a:r>
            <a:r>
              <a:rPr lang="fr-FR" dirty="0"/>
              <a:t>, puis sur </a:t>
            </a:r>
            <a:r>
              <a:rPr lang="fr-FR" dirty="0" err="1"/>
              <a:t>Visit</a:t>
            </a:r>
            <a:r>
              <a:rPr lang="fr-FR" dirty="0"/>
              <a:t> </a:t>
            </a:r>
            <a:r>
              <a:rPr lang="fr-FR" dirty="0" err="1"/>
              <a:t>Website</a:t>
            </a:r>
            <a:r>
              <a:rPr lang="fr-FR" dirty="0"/>
              <a:t>. </a:t>
            </a:r>
          </a:p>
          <a:p>
            <a:r>
              <a:rPr lang="fr-FR" dirty="0"/>
              <a:t>Une fois sur le site en question, téléchargez le plugin (il s'agit d'un fichier compressé, choisissez donc le format qui vous convient).</a:t>
            </a:r>
          </a:p>
          <a:p>
            <a:r>
              <a:rPr lang="fr-FR" dirty="0"/>
              <a:t>Décompressez l'archive et copiez la version minimisée des fichiers JavaScript et CSS dans le dossier dans lequel vous faites vos développements </a:t>
            </a:r>
            <a:r>
              <a:rPr lang="fr-FR" dirty="0" err="1"/>
              <a:t>jQuery</a:t>
            </a:r>
            <a:r>
              <a:rPr lang="fr-FR" dirty="0"/>
              <a:t>. </a:t>
            </a:r>
          </a:p>
          <a:p>
            <a:r>
              <a:rPr lang="fr-FR" dirty="0"/>
              <a:t>Vous êtes maintenant prêts à utiliser le plugin. Il ne vous reste plus qu'à consulter la documentation.</a:t>
            </a:r>
          </a:p>
          <a:p>
            <a:r>
              <a:rPr lang="fr-FR" dirty="0"/>
              <a:t>Dans notre cas, elle se trouve en ligne. La figure suivante vous montre à quoi elle ressemble.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Utiliser un plugin</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97</a:t>
            </a:fld>
            <a:endParaRPr lang="fr-FR"/>
          </a:p>
        </p:txBody>
      </p:sp>
      <p:sp>
        <p:nvSpPr>
          <p:cNvPr id="6" name="Espace réservé du contenu 5"/>
          <p:cNvSpPr>
            <a:spLocks noGrp="1"/>
          </p:cNvSpPr>
          <p:nvPr>
            <p:ph sz="quarter" idx="1"/>
          </p:nvPr>
        </p:nvSpPr>
        <p:spPr/>
        <p:txBody>
          <a:bodyPr/>
          <a:lstStyle/>
          <a:p>
            <a:endParaRPr lang="fr-FR"/>
          </a:p>
        </p:txBody>
      </p:sp>
      <p:pic>
        <p:nvPicPr>
          <p:cNvPr id="1026" name="Picture 2"/>
          <p:cNvPicPr>
            <a:picLocks noChangeAspect="1" noChangeArrowheads="1"/>
          </p:cNvPicPr>
          <p:nvPr/>
        </p:nvPicPr>
        <p:blipFill>
          <a:blip r:embed="rId2" cstate="print"/>
          <a:srcRect/>
          <a:stretch>
            <a:fillRect/>
          </a:stretch>
        </p:blipFill>
        <p:spPr bwMode="auto">
          <a:xfrm>
            <a:off x="1043608" y="1481138"/>
            <a:ext cx="7416823" cy="4396134"/>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Utiliser un plugin</a:t>
            </a: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98</a:t>
            </a:fld>
            <a:endParaRPr lang="fr-FR"/>
          </a:p>
        </p:txBody>
      </p:sp>
      <p:sp>
        <p:nvSpPr>
          <p:cNvPr id="6" name="Espace réservé du contenu 5"/>
          <p:cNvSpPr>
            <a:spLocks noGrp="1"/>
          </p:cNvSpPr>
          <p:nvPr>
            <p:ph sz="quarter" idx="1"/>
          </p:nvPr>
        </p:nvSpPr>
        <p:spPr/>
        <p:txBody>
          <a:bodyPr/>
          <a:lstStyle/>
          <a:p>
            <a:r>
              <a:rPr lang="fr-FR" dirty="0"/>
              <a:t>Il ne reste plus qu'à faire référence au plugin en utilisant une balise &lt;script&gt;, au code CSS en utilisant une balise &lt;</a:t>
            </a:r>
            <a:r>
              <a:rPr lang="fr-FR" dirty="0" err="1"/>
              <a:t>link</a:t>
            </a:r>
            <a:r>
              <a:rPr lang="fr-FR" dirty="0"/>
              <a:t>&gt; dans l'en-tête, </a:t>
            </a:r>
          </a:p>
          <a:p>
            <a:r>
              <a:rPr lang="fr-FR" dirty="0"/>
              <a:t>Appliquer les consignes données dans la documentation. Voici un exemple d'utilisation de ce plugin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e la date 2"/>
          <p:cNvSpPr>
            <a:spLocks noGrp="1"/>
          </p:cNvSpPr>
          <p:nvPr>
            <p:ph type="dt" sz="half" idx="10"/>
          </p:nvPr>
        </p:nvSpPr>
        <p:spPr/>
        <p:txBody>
          <a:bodyPr/>
          <a:lstStyle/>
          <a:p>
            <a:fld id="{785C3A91-2CB5-4617-80ED-B03E4FED153C}" type="datetime1">
              <a:rPr lang="fr-FR" smtClean="0"/>
              <a:pPr/>
              <a:t>31/03/2021</a:t>
            </a:fld>
            <a:endParaRPr lang="fr-FR"/>
          </a:p>
        </p:txBody>
      </p:sp>
      <p:sp>
        <p:nvSpPr>
          <p:cNvPr id="5" name="Espace réservé du numéro de diapositive 4"/>
          <p:cNvSpPr>
            <a:spLocks noGrp="1"/>
          </p:cNvSpPr>
          <p:nvPr>
            <p:ph type="sldNum" sz="quarter" idx="12"/>
          </p:nvPr>
        </p:nvSpPr>
        <p:spPr/>
        <p:txBody>
          <a:bodyPr/>
          <a:lstStyle/>
          <a:p>
            <a:fld id="{A8FD5DCD-778F-4678-B864-7269B71DC096}" type="slidenum">
              <a:rPr lang="fr-FR" smtClean="0"/>
              <a:pPr/>
              <a:t>99</a:t>
            </a:fld>
            <a:endParaRPr lang="fr-FR"/>
          </a:p>
        </p:txBody>
      </p:sp>
      <p:sp>
        <p:nvSpPr>
          <p:cNvPr id="6" name="Espace réservé du contenu 5"/>
          <p:cNvSpPr>
            <a:spLocks noGrp="1"/>
          </p:cNvSpPr>
          <p:nvPr>
            <p:ph sz="quarter" idx="1"/>
          </p:nvPr>
        </p:nvSpPr>
        <p:spPr/>
        <p:txBody>
          <a:bodyPr>
            <a:normAutofit fontScale="62500" lnSpcReduction="20000"/>
          </a:bodyPr>
          <a:lstStyle/>
          <a:p>
            <a:r>
              <a:rPr lang="fr-FR" b="1" dirty="0"/>
              <a:t>&lt;html&gt;</a:t>
            </a:r>
          </a:p>
          <a:p>
            <a:r>
              <a:rPr lang="fr-FR" b="1" dirty="0"/>
              <a:t>&lt;</a:t>
            </a:r>
            <a:r>
              <a:rPr lang="fr-FR" b="1" dirty="0" err="1"/>
              <a:t>head</a:t>
            </a:r>
            <a:r>
              <a:rPr lang="fr-FR" b="1" dirty="0"/>
              <a:t>&gt;</a:t>
            </a:r>
          </a:p>
          <a:p>
            <a:r>
              <a:rPr lang="fr-FR" b="1" dirty="0"/>
              <a:t>&lt;</a:t>
            </a:r>
            <a:r>
              <a:rPr lang="fr-FR" b="1" dirty="0" err="1"/>
              <a:t>meta</a:t>
            </a:r>
            <a:r>
              <a:rPr lang="fr-FR" b="1" dirty="0"/>
              <a:t> </a:t>
            </a:r>
            <a:r>
              <a:rPr lang="fr-FR" b="1" dirty="0" err="1"/>
              <a:t>charset</a:t>
            </a:r>
            <a:r>
              <a:rPr lang="fr-FR" b="1" dirty="0"/>
              <a:t>="UTF-8"&gt;</a:t>
            </a:r>
          </a:p>
          <a:p>
            <a:r>
              <a:rPr lang="fr-FR" b="1" dirty="0"/>
              <a:t>&lt;</a:t>
            </a:r>
            <a:r>
              <a:rPr lang="fr-FR" b="1" dirty="0" err="1"/>
              <a:t>title</a:t>
            </a:r>
            <a:r>
              <a:rPr lang="fr-FR" b="1" dirty="0"/>
              <a:t>&gt;</a:t>
            </a:r>
            <a:r>
              <a:rPr lang="fr-FR" b="1" dirty="0" err="1"/>
              <a:t>Websanova</a:t>
            </a:r>
            <a:r>
              <a:rPr lang="fr-FR" b="1" dirty="0"/>
              <a:t> </a:t>
            </a:r>
            <a:r>
              <a:rPr lang="fr-FR" b="1" dirty="0" err="1"/>
              <a:t>Color</a:t>
            </a:r>
            <a:r>
              <a:rPr lang="fr-FR" b="1" dirty="0"/>
              <a:t> </a:t>
            </a:r>
            <a:r>
              <a:rPr lang="fr-FR" b="1" dirty="0" err="1"/>
              <a:t>Picker</a:t>
            </a:r>
            <a:r>
              <a:rPr lang="fr-FR" b="1" dirty="0"/>
              <a:t>&lt;/</a:t>
            </a:r>
            <a:r>
              <a:rPr lang="fr-FR" b="1" dirty="0" err="1"/>
              <a:t>title</a:t>
            </a:r>
            <a:r>
              <a:rPr lang="fr-FR" b="1" dirty="0"/>
              <a:t>&gt;</a:t>
            </a:r>
          </a:p>
          <a:p>
            <a:r>
              <a:rPr lang="en-US" b="1" dirty="0"/>
              <a:t>&lt;link </a:t>
            </a:r>
            <a:r>
              <a:rPr lang="en-US" b="1" dirty="0" err="1"/>
              <a:t>rel</a:t>
            </a:r>
            <a:r>
              <a:rPr lang="en-US" b="1" dirty="0"/>
              <a:t>="</a:t>
            </a:r>
            <a:r>
              <a:rPr lang="en-US" b="1" dirty="0" err="1"/>
              <a:t>Stylesheet</a:t>
            </a:r>
            <a:r>
              <a:rPr lang="en-US" b="1" dirty="0"/>
              <a:t>" type="text/css"</a:t>
            </a:r>
          </a:p>
          <a:p>
            <a:r>
              <a:rPr lang="fr-FR" dirty="0" err="1"/>
              <a:t>href</a:t>
            </a:r>
            <a:r>
              <a:rPr lang="fr-FR" dirty="0"/>
              <a:t>="</a:t>
            </a:r>
            <a:r>
              <a:rPr lang="fr-FR" dirty="0" err="1"/>
              <a:t>wColorPicker</a:t>
            </a:r>
            <a:r>
              <a:rPr lang="fr-FR" dirty="0"/>
              <a:t>.1.2.</a:t>
            </a:r>
            <a:r>
              <a:rPr lang="fr-FR" dirty="0" err="1"/>
              <a:t>min.css</a:t>
            </a:r>
            <a:r>
              <a:rPr lang="fr-FR" dirty="0"/>
              <a:t>" </a:t>
            </a:r>
            <a:r>
              <a:rPr lang="fr-FR" b="1" dirty="0"/>
              <a:t>/&gt;</a:t>
            </a:r>
          </a:p>
          <a:p>
            <a:r>
              <a:rPr lang="fr-FR" b="1" dirty="0"/>
              <a:t>&lt;/</a:t>
            </a:r>
            <a:r>
              <a:rPr lang="fr-FR" b="1" dirty="0" err="1"/>
              <a:t>head</a:t>
            </a:r>
            <a:r>
              <a:rPr lang="fr-FR" b="1" dirty="0"/>
              <a:t>&gt;</a:t>
            </a:r>
          </a:p>
          <a:p>
            <a:r>
              <a:rPr lang="fr-FR" b="1" dirty="0"/>
              <a:t>&lt;body&gt;</a:t>
            </a:r>
          </a:p>
          <a:p>
            <a:r>
              <a:rPr lang="fr-FR" b="1" dirty="0"/>
              <a:t>&lt;</a:t>
            </a:r>
            <a:r>
              <a:rPr lang="fr-FR" b="1" dirty="0" err="1"/>
              <a:t>div</a:t>
            </a:r>
            <a:r>
              <a:rPr lang="fr-FR" b="1" dirty="0"/>
              <a:t> id="wcp1"&gt;</a:t>
            </a:r>
          </a:p>
          <a:p>
            <a:r>
              <a:rPr lang="en-US" b="1" dirty="0"/>
              <a:t>&lt;input id="</a:t>
            </a:r>
            <a:r>
              <a:rPr lang="en-US" b="1" dirty="0" err="1"/>
              <a:t>wcp</a:t>
            </a:r>
            <a:r>
              <a:rPr lang="en-US" b="1" dirty="0"/>
              <a:t>-input" type="text"/&gt;&lt;</a:t>
            </a:r>
            <a:r>
              <a:rPr lang="en-US" b="1" dirty="0" err="1"/>
              <a:t>br</a:t>
            </a:r>
            <a:r>
              <a:rPr lang="en-US" b="1" dirty="0"/>
              <a:t> /&gt;</a:t>
            </a:r>
          </a:p>
          <a:p>
            <a:r>
              <a:rPr lang="fr-FR" b="1" dirty="0"/>
              <a:t>&lt;/</a:t>
            </a:r>
            <a:r>
              <a:rPr lang="fr-FR" b="1" dirty="0" err="1"/>
              <a:t>div</a:t>
            </a:r>
            <a:r>
              <a:rPr lang="fr-FR" b="1" dirty="0"/>
              <a:t>&gt;</a:t>
            </a:r>
          </a:p>
          <a:p>
            <a:r>
              <a:rPr lang="fr-FR" b="1" dirty="0"/>
              <a:t>&lt;script </a:t>
            </a:r>
            <a:r>
              <a:rPr lang="fr-FR" b="1" dirty="0" err="1"/>
              <a:t>src</a:t>
            </a:r>
            <a:r>
              <a:rPr lang="fr-FR" b="1" dirty="0"/>
              <a:t>="jquery.js"&gt;&lt;/script&gt;</a:t>
            </a:r>
          </a:p>
          <a:p>
            <a:r>
              <a:rPr lang="fr-FR" b="1" dirty="0"/>
              <a:t>&lt;script </a:t>
            </a:r>
            <a:r>
              <a:rPr lang="fr-FR" b="1" dirty="0" err="1"/>
              <a:t>src</a:t>
            </a:r>
            <a:r>
              <a:rPr lang="fr-FR" b="1" dirty="0"/>
              <a:t>="</a:t>
            </a:r>
            <a:r>
              <a:rPr lang="fr-FR" b="1" dirty="0" err="1"/>
              <a:t>wColorPicker</a:t>
            </a:r>
            <a:r>
              <a:rPr lang="fr-FR" b="1" dirty="0"/>
              <a:t>.1.2.</a:t>
            </a:r>
            <a:r>
              <a:rPr lang="fr-FR" b="1" dirty="0" err="1"/>
              <a:t>min.js</a:t>
            </a:r>
            <a:r>
              <a:rPr lang="fr-FR" b="1" dirty="0"/>
              <a:t>"&gt;&lt;/script&gt;</a:t>
            </a:r>
          </a:p>
          <a:p>
            <a:r>
              <a:rPr lang="fr-FR" b="1" dirty="0"/>
              <a:t>&lt;script&gt;</a:t>
            </a:r>
          </a:p>
          <a:p>
            <a:r>
              <a:rPr lang="fr-FR" dirty="0"/>
              <a:t>$(</a:t>
            </a:r>
            <a:r>
              <a:rPr lang="fr-FR" b="1" dirty="0" err="1"/>
              <a:t>function</a:t>
            </a:r>
            <a:r>
              <a:rPr lang="fr-FR" b="1" dirty="0"/>
              <a:t>() {</a:t>
            </a:r>
          </a:p>
          <a:p>
            <a:r>
              <a:rPr lang="fr-FR" dirty="0"/>
              <a:t>$("#wcp1").</a:t>
            </a:r>
            <a:r>
              <a:rPr lang="fr-FR" dirty="0" err="1"/>
              <a:t>wColorPicker</a:t>
            </a:r>
            <a:r>
              <a:rPr lang="fr-FR" dirty="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34902</TotalTime>
  <Words>5521</Words>
  <Application>Microsoft Office PowerPoint</Application>
  <PresentationFormat>Affichage à l'écran (4:3)</PresentationFormat>
  <Paragraphs>701</Paragraphs>
  <Slides>100</Slides>
  <Notes>2</Notes>
  <HiddenSlides>0</HiddenSlides>
  <MMClips>0</MMClips>
  <ScaleCrop>false</ScaleCrop>
  <HeadingPairs>
    <vt:vector size="4" baseType="variant">
      <vt:variant>
        <vt:lpstr>Thème</vt:lpstr>
      </vt:variant>
      <vt:variant>
        <vt:i4>1</vt:i4>
      </vt:variant>
      <vt:variant>
        <vt:lpstr>Titres des diapositives</vt:lpstr>
      </vt:variant>
      <vt:variant>
        <vt:i4>100</vt:i4>
      </vt:variant>
    </vt:vector>
  </HeadingPairs>
  <TitlesOfParts>
    <vt:vector size="101" baseType="lpstr">
      <vt:lpstr>Capitaux</vt:lpstr>
      <vt:lpstr>JQUERY</vt:lpstr>
      <vt:lpstr>Introduction </vt:lpstr>
      <vt:lpstr>Introduction </vt:lpstr>
      <vt:lpstr>Installer JQUERY</vt:lpstr>
      <vt:lpstr>Fonctionnement de base</vt:lpstr>
      <vt:lpstr>Sélection d’éléments</vt:lpstr>
      <vt:lpstr>Sélection d’éléments</vt:lpstr>
      <vt:lpstr>Sélection d’éléments</vt:lpstr>
      <vt:lpstr>Exemple </vt:lpstr>
      <vt:lpstr>Exemple </vt:lpstr>
      <vt:lpstr>Pseudo-sélécteurs</vt:lpstr>
      <vt:lpstr>Objet retourné</vt:lpstr>
      <vt:lpstr>Objet retourné</vt:lpstr>
      <vt:lpstr>Appliquer une méthode à la sélection</vt:lpstr>
      <vt:lpstr>Méthode CSS</vt:lpstr>
      <vt:lpstr>Sélecteurs hiérarchiques</vt:lpstr>
      <vt:lpstr>Exercice 1</vt:lpstr>
      <vt:lpstr>Exercice 2 </vt:lpstr>
      <vt:lpstr>Sélecteurs particuliers</vt:lpstr>
      <vt:lpstr>Pseudo-sélecteurs spécifiques aux formulaires</vt:lpstr>
      <vt:lpstr>JSON:JavaScript Object Notation</vt:lpstr>
      <vt:lpstr>Exercice 3</vt:lpstr>
      <vt:lpstr>Exercice 4</vt:lpstr>
      <vt:lpstr>Sélecteurs utilisés dans les tableaux</vt:lpstr>
      <vt:lpstr>TPN°1: sélection et style</vt:lpstr>
      <vt:lpstr>Getters &amp; setters</vt:lpstr>
      <vt:lpstr>Accéder aux attributs HTML et aux propriétés CSS</vt:lpstr>
      <vt:lpstr>Supprimer un attribut</vt:lpstr>
      <vt:lpstr>Accéder aux propriétés CSS</vt:lpstr>
      <vt:lpstr>Travailler avec l'attribut class</vt:lpstr>
      <vt:lpstr>Ajouter et supprimer des classes</vt:lpstr>
      <vt:lpstr>Travailler avec les valeurs stockées dans des éléments</vt:lpstr>
      <vt:lpstr>TPN°2:Attributs, classes,</vt:lpstr>
      <vt:lpstr>Formulaires </vt:lpstr>
      <vt:lpstr>Exercice 5 </vt:lpstr>
      <vt:lpstr>Position  d’un élément</vt:lpstr>
      <vt:lpstr>Dimensions d’un élément</vt:lpstr>
      <vt:lpstr>Dimensions d’un élément</vt:lpstr>
      <vt:lpstr>Dimensions d’un élément</vt:lpstr>
      <vt:lpstr>Insérer des éléments dans le DOM</vt:lpstr>
      <vt:lpstr>Entourer un  élément</vt:lpstr>
      <vt:lpstr>TP N°3</vt:lpstr>
      <vt:lpstr>Les événements </vt:lpstr>
      <vt:lpstr>Exercice 6 </vt:lpstr>
      <vt:lpstr>Les événements </vt:lpstr>
      <vt:lpstr>Sujet de recherche!!!</vt:lpstr>
      <vt:lpstr>Exercice 7 </vt:lpstr>
      <vt:lpstr>Méthodes élémentaires</vt:lpstr>
      <vt:lpstr>Utilisation de on:</vt:lpstr>
      <vt:lpstr>Exercice 8  </vt:lpstr>
      <vt:lpstr>Exercice 8 </vt:lpstr>
      <vt:lpstr>Utilisation de on:</vt:lpstr>
      <vt:lpstr>Une méthode pour gérer plusieurs événements</vt:lpstr>
      <vt:lpstr>Plusieurs méthodes en une seule instruction</vt:lpstr>
      <vt:lpstr>TP N°4</vt:lpstr>
      <vt:lpstr>Animation et effets</vt:lpstr>
      <vt:lpstr>Animation AVEC SHOW et HIDE</vt:lpstr>
      <vt:lpstr>Animation avec un modèle de progression</vt:lpstr>
      <vt:lpstr>Exercice 9</vt:lpstr>
      <vt:lpstr>Fadein()/fadeout()</vt:lpstr>
      <vt:lpstr>Modification de l'opacité</vt:lpstr>
      <vt:lpstr>Exercice 10 </vt:lpstr>
      <vt:lpstr>Définir un délai avant une animation</vt:lpstr>
      <vt:lpstr>La fonction animate()</vt:lpstr>
      <vt:lpstr>La fonction animate()</vt:lpstr>
      <vt:lpstr>Ce qu’il faut retenir</vt:lpstr>
      <vt:lpstr>Ce qu’il faut retenir</vt:lpstr>
      <vt:lpstr>Exercice  12</vt:lpstr>
      <vt:lpstr>TP N°5</vt:lpstr>
      <vt:lpstr>Files d’attentes</vt:lpstr>
      <vt:lpstr>Exercice 10</vt:lpstr>
      <vt:lpstr>Exercice 10</vt:lpstr>
      <vt:lpstr>Exercice 10</vt:lpstr>
      <vt:lpstr>Files d’attentes</vt:lpstr>
      <vt:lpstr>Exercice 11</vt:lpstr>
      <vt:lpstr>Exercice 11</vt:lpstr>
      <vt:lpstr>Révision </vt:lpstr>
      <vt:lpstr>Chaines de caractères</vt:lpstr>
      <vt:lpstr>Images:  </vt:lpstr>
      <vt:lpstr>Rappels </vt:lpstr>
      <vt:lpstr>Exercice : mise en forme d’une page web</vt:lpstr>
      <vt:lpstr>AJAX</vt:lpstr>
      <vt:lpstr>AJAX, c’est quoi?</vt:lpstr>
      <vt:lpstr>AJAX, c’est quoi?</vt:lpstr>
      <vt:lpstr>Charger un fichier</vt:lpstr>
      <vt:lpstr>EXERCICE  14</vt:lpstr>
      <vt:lpstr>La méthode get</vt:lpstr>
      <vt:lpstr>La méthode post</vt:lpstr>
      <vt:lpstr>Charger un script et des données JSON Charger un script</vt:lpstr>
      <vt:lpstr>Exercice </vt:lpstr>
      <vt:lpstr>La fonction $.ajax()</vt:lpstr>
      <vt:lpstr>La fonction $.ajax()</vt:lpstr>
      <vt:lpstr>Tp N°6</vt:lpstr>
      <vt:lpstr>Plugins </vt:lpstr>
      <vt:lpstr>Introduction </vt:lpstr>
      <vt:lpstr>Utiliser un plugin</vt:lpstr>
      <vt:lpstr>Utiliser un plugin</vt:lpstr>
      <vt:lpstr>Utiliser un plugin</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admin</dc:creator>
  <cp:lastModifiedBy>SIHAM AALIL</cp:lastModifiedBy>
  <cp:revision>195</cp:revision>
  <dcterms:created xsi:type="dcterms:W3CDTF">2013-01-26T22:35:00Z</dcterms:created>
  <dcterms:modified xsi:type="dcterms:W3CDTF">2021-03-31T20:33:58Z</dcterms:modified>
</cp:coreProperties>
</file>