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2" r:id="rId2"/>
    <p:sldId id="256" r:id="rId3"/>
    <p:sldId id="286" r:id="rId4"/>
    <p:sldId id="293" r:id="rId5"/>
    <p:sldId id="258" r:id="rId6"/>
    <p:sldId id="259" r:id="rId7"/>
    <p:sldId id="260" r:id="rId8"/>
    <p:sldId id="261" r:id="rId9"/>
    <p:sldId id="262" r:id="rId10"/>
    <p:sldId id="263" r:id="rId11"/>
    <p:sldId id="264" r:id="rId12"/>
    <p:sldId id="265" r:id="rId13"/>
    <p:sldId id="266" r:id="rId14"/>
    <p:sldId id="257" r:id="rId15"/>
    <p:sldId id="294" r:id="rId16"/>
    <p:sldId id="295" r:id="rId17"/>
    <p:sldId id="296" r:id="rId18"/>
    <p:sldId id="297" r:id="rId19"/>
    <p:sldId id="300" r:id="rId20"/>
    <p:sldId id="301" r:id="rId21"/>
    <p:sldId id="302" r:id="rId22"/>
    <p:sldId id="303" r:id="rId23"/>
    <p:sldId id="304" r:id="rId24"/>
    <p:sldId id="298" r:id="rId25"/>
    <p:sldId id="299" r:id="rId26"/>
    <p:sldId id="287" r:id="rId27"/>
    <p:sldId id="288" r:id="rId28"/>
    <p:sldId id="289" r:id="rId29"/>
    <p:sldId id="290" r:id="rId30"/>
    <p:sldId id="291" r:id="rId31"/>
    <p:sldId id="268" r:id="rId32"/>
    <p:sldId id="269" r:id="rId33"/>
    <p:sldId id="270" r:id="rId34"/>
    <p:sldId id="271" r:id="rId35"/>
    <p:sldId id="272" r:id="rId36"/>
    <p:sldId id="273"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417C142-6B21-48E4-9631-B91E5026658C}" type="datetimeFigureOut">
              <a:rPr lang="en-US"/>
              <a:pPr>
                <a:defRPr/>
              </a:pPr>
              <a:t>1/30/2015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509D66D-875D-4FA8-A084-E4966F9B95D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03DCFF-4838-4A46-8B3E-09FDDEA90E34}" type="slidenum">
              <a:rPr lang="en-US" smtClean="0"/>
              <a:pPr/>
              <a:t>35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1F9A3B2-377F-4528-ABF0-9EE0B314AAEE}" type="datetime1">
              <a:rPr lang="en-US"/>
              <a:pPr>
                <a:defRPr/>
              </a:pPr>
              <a:t>1/30/2015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6" name="Slide Number Placeholder 5"/>
          <p:cNvSpPr>
            <a:spLocks noGrp="1"/>
          </p:cNvSpPr>
          <p:nvPr>
            <p:ph type="sldNum" sz="quarter" idx="12"/>
          </p:nvPr>
        </p:nvSpPr>
        <p:spPr/>
        <p:txBody>
          <a:bodyPr/>
          <a:lstStyle>
            <a:lvl1pPr>
              <a:defRPr/>
            </a:lvl1pPr>
          </a:lstStyle>
          <a:p>
            <a:pPr>
              <a:defRPr/>
            </a:pPr>
            <a:fld id="{882C7505-0562-41C1-A921-C1D4F298DE6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D9068C-6084-4BDB-8827-EC5CECBCEA39}" type="datetime1">
              <a:rPr lang="en-US"/>
              <a:pPr>
                <a:defRPr/>
              </a:pPr>
              <a:t>1/30/2015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6" name="Slide Number Placeholder 5"/>
          <p:cNvSpPr>
            <a:spLocks noGrp="1"/>
          </p:cNvSpPr>
          <p:nvPr>
            <p:ph type="sldNum" sz="quarter" idx="12"/>
          </p:nvPr>
        </p:nvSpPr>
        <p:spPr/>
        <p:txBody>
          <a:bodyPr/>
          <a:lstStyle>
            <a:lvl1pPr>
              <a:defRPr/>
            </a:lvl1pPr>
          </a:lstStyle>
          <a:p>
            <a:pPr>
              <a:defRPr/>
            </a:pPr>
            <a:fld id="{03ED6D98-7B80-4C21-AB76-AC826D38417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5B9FD2D-711D-4235-A74B-346E48A94929}" type="datetime1">
              <a:rPr lang="en-US"/>
              <a:pPr>
                <a:defRPr/>
              </a:pPr>
              <a:t>1/30/2015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6" name="Slide Number Placeholder 5"/>
          <p:cNvSpPr>
            <a:spLocks noGrp="1"/>
          </p:cNvSpPr>
          <p:nvPr>
            <p:ph type="sldNum" sz="quarter" idx="12"/>
          </p:nvPr>
        </p:nvSpPr>
        <p:spPr/>
        <p:txBody>
          <a:bodyPr/>
          <a:lstStyle>
            <a:lvl1pPr>
              <a:defRPr/>
            </a:lvl1pPr>
          </a:lstStyle>
          <a:p>
            <a:pPr>
              <a:defRPr/>
            </a:pPr>
            <a:fld id="{A299AF77-5E1C-44A9-ACD7-BB55BECA78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C92722B-F659-4A36-B7B6-3FE67687EBDC}" type="datetime1">
              <a:rPr lang="en-US"/>
              <a:pPr>
                <a:defRPr/>
              </a:pPr>
              <a:t>1/30/2015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6" name="Slide Number Placeholder 5"/>
          <p:cNvSpPr>
            <a:spLocks noGrp="1"/>
          </p:cNvSpPr>
          <p:nvPr>
            <p:ph type="sldNum" sz="quarter" idx="12"/>
          </p:nvPr>
        </p:nvSpPr>
        <p:spPr/>
        <p:txBody>
          <a:bodyPr/>
          <a:lstStyle>
            <a:lvl1pPr>
              <a:defRPr/>
            </a:lvl1pPr>
          </a:lstStyle>
          <a:p>
            <a:pPr>
              <a:defRPr/>
            </a:pPr>
            <a:fld id="{DCC2C17B-AB01-43F5-93BB-4B990087C25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B92528E-DB5B-4037-A8C5-9157A05C5C9F}" type="datetime1">
              <a:rPr lang="en-US"/>
              <a:pPr>
                <a:defRPr/>
              </a:pPr>
              <a:t>1/30/2015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6" name="Slide Number Placeholder 5"/>
          <p:cNvSpPr>
            <a:spLocks noGrp="1"/>
          </p:cNvSpPr>
          <p:nvPr>
            <p:ph type="sldNum" sz="quarter" idx="12"/>
          </p:nvPr>
        </p:nvSpPr>
        <p:spPr/>
        <p:txBody>
          <a:bodyPr/>
          <a:lstStyle>
            <a:lvl1pPr>
              <a:defRPr/>
            </a:lvl1pPr>
          </a:lstStyle>
          <a:p>
            <a:pPr>
              <a:defRPr/>
            </a:pPr>
            <a:fld id="{19D44975-B629-46C0-A04D-6EA2AB963E6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106CA0D-5D26-475B-9409-5979304A47B7}" type="datetime1">
              <a:rPr lang="en-US"/>
              <a:pPr>
                <a:defRPr/>
              </a:pPr>
              <a:t>1/30/2015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7" name="Slide Number Placeholder 5"/>
          <p:cNvSpPr>
            <a:spLocks noGrp="1"/>
          </p:cNvSpPr>
          <p:nvPr>
            <p:ph type="sldNum" sz="quarter" idx="12"/>
          </p:nvPr>
        </p:nvSpPr>
        <p:spPr/>
        <p:txBody>
          <a:bodyPr/>
          <a:lstStyle>
            <a:lvl1pPr>
              <a:defRPr/>
            </a:lvl1pPr>
          </a:lstStyle>
          <a:p>
            <a:pPr>
              <a:defRPr/>
            </a:pPr>
            <a:fld id="{4EFAA044-CEE4-42C2-9216-F4F9804C8A8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7A3EE4-B6CC-4218-B5FC-5E60A853D269}" type="datetime1">
              <a:rPr lang="en-US"/>
              <a:pPr>
                <a:defRPr/>
              </a:pPr>
              <a:t>1/30/2015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9" name="Slide Number Placeholder 5"/>
          <p:cNvSpPr>
            <a:spLocks noGrp="1"/>
          </p:cNvSpPr>
          <p:nvPr>
            <p:ph type="sldNum" sz="quarter" idx="12"/>
          </p:nvPr>
        </p:nvSpPr>
        <p:spPr/>
        <p:txBody>
          <a:bodyPr/>
          <a:lstStyle>
            <a:lvl1pPr>
              <a:defRPr/>
            </a:lvl1pPr>
          </a:lstStyle>
          <a:p>
            <a:pPr>
              <a:defRPr/>
            </a:pPr>
            <a:fld id="{D94E9B90-D01B-4FCA-B370-9D37561CD3D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6FC24CF-194F-4D89-BD24-631889506EF5}" type="datetime1">
              <a:rPr lang="en-US"/>
              <a:pPr>
                <a:defRPr/>
              </a:pPr>
              <a:t>1/30/2015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5" name="Slide Number Placeholder 5"/>
          <p:cNvSpPr>
            <a:spLocks noGrp="1"/>
          </p:cNvSpPr>
          <p:nvPr>
            <p:ph type="sldNum" sz="quarter" idx="12"/>
          </p:nvPr>
        </p:nvSpPr>
        <p:spPr/>
        <p:txBody>
          <a:bodyPr/>
          <a:lstStyle>
            <a:lvl1pPr>
              <a:defRPr/>
            </a:lvl1pPr>
          </a:lstStyle>
          <a:p>
            <a:pPr>
              <a:defRPr/>
            </a:pPr>
            <a:fld id="{BB1CCBD9-68A0-4602-B953-2A5B5DD985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71D9D4C-0008-4AE4-99C9-A2FAABAD52BC}" type="datetime1">
              <a:rPr lang="en-US"/>
              <a:pPr>
                <a:defRPr/>
              </a:pPr>
              <a:t>1/30/2015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4" name="Slide Number Placeholder 5"/>
          <p:cNvSpPr>
            <a:spLocks noGrp="1"/>
          </p:cNvSpPr>
          <p:nvPr>
            <p:ph type="sldNum" sz="quarter" idx="12"/>
          </p:nvPr>
        </p:nvSpPr>
        <p:spPr/>
        <p:txBody>
          <a:bodyPr/>
          <a:lstStyle>
            <a:lvl1pPr>
              <a:defRPr/>
            </a:lvl1pPr>
          </a:lstStyle>
          <a:p>
            <a:pPr>
              <a:defRPr/>
            </a:pPr>
            <a:fld id="{73AC5A95-0CFD-450D-9451-1D7973F18A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3EBBF0-6776-4D0F-B4F5-C2232519FAD8}" type="datetime1">
              <a:rPr lang="en-US"/>
              <a:pPr>
                <a:defRPr/>
              </a:pPr>
              <a:t>1/30/2015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7" name="Slide Number Placeholder 5"/>
          <p:cNvSpPr>
            <a:spLocks noGrp="1"/>
          </p:cNvSpPr>
          <p:nvPr>
            <p:ph type="sldNum" sz="quarter" idx="12"/>
          </p:nvPr>
        </p:nvSpPr>
        <p:spPr/>
        <p:txBody>
          <a:bodyPr/>
          <a:lstStyle>
            <a:lvl1pPr>
              <a:defRPr/>
            </a:lvl1pPr>
          </a:lstStyle>
          <a:p>
            <a:pPr>
              <a:defRPr/>
            </a:pPr>
            <a:fld id="{FB174A1A-FA91-4537-A01C-410C922911C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4DADE3C-458B-4DA1-85A0-5D4A6E68FE9F}" type="datetime1">
              <a:rPr lang="en-US"/>
              <a:pPr>
                <a:defRPr/>
              </a:pPr>
              <a:t>1/30/2015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NEW DELHI INSTITUTE OF MANAGEMENT</a:t>
            </a:r>
          </a:p>
        </p:txBody>
      </p:sp>
      <p:sp>
        <p:nvSpPr>
          <p:cNvPr id="7" name="Slide Number Placeholder 5"/>
          <p:cNvSpPr>
            <a:spLocks noGrp="1"/>
          </p:cNvSpPr>
          <p:nvPr>
            <p:ph type="sldNum" sz="quarter" idx="12"/>
          </p:nvPr>
        </p:nvSpPr>
        <p:spPr/>
        <p:txBody>
          <a:bodyPr/>
          <a:lstStyle>
            <a:lvl1pPr>
              <a:defRPr/>
            </a:lvl1pPr>
          </a:lstStyle>
          <a:p>
            <a:pPr>
              <a:defRPr/>
            </a:pPr>
            <a:fld id="{61C397E0-4ACD-4362-940F-938F8E5AD6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EE4AA16-B674-492F-B6A1-B986E2F5BB57}" type="datetime1">
              <a:rPr lang="en-US"/>
              <a:pPr>
                <a:defRPr/>
              </a:pPr>
              <a:t>1/30/2015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NEW DELHI INSTITUTE OF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21C6255-1DC4-4943-988A-3FB8B72F84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moneyworks4me.com/comp-peer/index/index/industryid/39" TargetMode="External"/><Relationship Id="rId13" Type="http://schemas.openxmlformats.org/officeDocument/2006/relationships/hyperlink" Target="http://www.moneyworks4me.com/indianstocks/large-cap/metals-mining/mining-minerals/coal-india/company-info" TargetMode="External"/><Relationship Id="rId18" Type="http://schemas.openxmlformats.org/officeDocument/2006/relationships/hyperlink" Target="http://www.moneyworks4me.com/indianstocks/large-cap/bfsi/bank-private/hdfc-bank/company-info" TargetMode="External"/><Relationship Id="rId3" Type="http://schemas.openxmlformats.org/officeDocument/2006/relationships/hyperlink" Target="http://www.moneyworks4me.com/comp-peer/index/index/industryid/15" TargetMode="External"/><Relationship Id="rId21" Type="http://schemas.openxmlformats.org/officeDocument/2006/relationships/hyperlink" Target="http://www.moneyworks4me.com/comp-peer/index/index/industryid/6" TargetMode="External"/><Relationship Id="rId7" Type="http://schemas.openxmlformats.org/officeDocument/2006/relationships/hyperlink" Target="http://www.moneyworks4me.com/indianstocks/large-cap/capital-goods-industrial-consumables/electric-equipment/bhel/company-info" TargetMode="External"/><Relationship Id="rId12" Type="http://schemas.openxmlformats.org/officeDocument/2006/relationships/hyperlink" Target="http://www.moneyworks4me.com/comp-peer/index/index/industryid/80" TargetMode="External"/><Relationship Id="rId17" Type="http://schemas.openxmlformats.org/officeDocument/2006/relationships/hyperlink" Target="http://www.moneyworks4me.com/comp-peer/index/index/industryid/145" TargetMode="External"/><Relationship Id="rId25" Type="http://schemas.openxmlformats.org/officeDocument/2006/relationships/hyperlink" Target="http://www.moneyworks4me.com/comp-peer/index/index/industryid/65" TargetMode="External"/><Relationship Id="rId2" Type="http://schemas.openxmlformats.org/officeDocument/2006/relationships/hyperlink" Target="http://www.moneyworks4me.com/indianstocks/large-cap/bfsi/bank-private/axis-bank/company-info" TargetMode="External"/><Relationship Id="rId16" Type="http://schemas.openxmlformats.org/officeDocument/2006/relationships/hyperlink" Target="http://www.moneyworks4me.com/indianstocks/large-cap/oil-and-gas/gas-transmission-marketing/gail-india/company-info" TargetMode="External"/><Relationship Id="rId20" Type="http://schemas.openxmlformats.org/officeDocument/2006/relationships/hyperlink" Target="http://www.moneyworks4me.com/indianstocks/large-cap/metals-mining/aluminium-aluminium-products/hindalco/company-info" TargetMode="External"/><Relationship Id="rId1" Type="http://schemas.openxmlformats.org/officeDocument/2006/relationships/slideLayout" Target="../slideLayouts/slideLayout2.xml"/><Relationship Id="rId6" Type="http://schemas.openxmlformats.org/officeDocument/2006/relationships/hyperlink" Target="http://www.moneyworks4me.com/comp-peer/index/index/industryid/11" TargetMode="External"/><Relationship Id="rId11" Type="http://schemas.openxmlformats.org/officeDocument/2006/relationships/hyperlink" Target="http://www.moneyworks4me.com/indianstocks/large-cap/healthcare/pharmaceuticals-drugs/cipla/company-info" TargetMode="External"/><Relationship Id="rId24" Type="http://schemas.openxmlformats.org/officeDocument/2006/relationships/hyperlink" Target="http://www.moneyworks4me.com/indianstocks/large-cap/it-ites/it-software/infosys/company-info" TargetMode="External"/><Relationship Id="rId5" Type="http://schemas.openxmlformats.org/officeDocument/2006/relationships/hyperlink" Target="http://www.moneyworks4me.com/indianstocks/large-cap/automobiles/automobile-two-three-wheelers/bajaj-auto/company-info" TargetMode="External"/><Relationship Id="rId15" Type="http://schemas.openxmlformats.org/officeDocument/2006/relationships/hyperlink" Target="http://www.moneyworks4me.com/indianstocks/large-cap/healthcare/pharmaceuticals-drugs/dr-reddys-lab/company-info" TargetMode="External"/><Relationship Id="rId23" Type="http://schemas.openxmlformats.org/officeDocument/2006/relationships/hyperlink" Target="http://www.moneyworks4me.com/comp-peer/index/index/industryid/61" TargetMode="External"/><Relationship Id="rId10" Type="http://schemas.openxmlformats.org/officeDocument/2006/relationships/hyperlink" Target="http://www.moneyworks4me.com/comp-peer/index/index/industryid/97" TargetMode="External"/><Relationship Id="rId19" Type="http://schemas.openxmlformats.org/officeDocument/2006/relationships/hyperlink" Target="http://www.moneyworks4me.com/indianstocks/large-cap/automobiles/automobile-two-three-wheelers/hero-motocorp/company-info" TargetMode="External"/><Relationship Id="rId4" Type="http://schemas.openxmlformats.org/officeDocument/2006/relationships/hyperlink" Target="http://www.moneyworks4me.com/comp-peer/index/index/marketcapid/1/" TargetMode="External"/><Relationship Id="rId9" Type="http://schemas.openxmlformats.org/officeDocument/2006/relationships/hyperlink" Target="http://www.moneyworks4me.com/indianstocks/large-cap/telecom/telecommunication-service-provider/bharti-airtel/company-info" TargetMode="External"/><Relationship Id="rId14" Type="http://schemas.openxmlformats.org/officeDocument/2006/relationships/hyperlink" Target="http://www.moneyworks4me.com/comp-peer/index/index/industryid/73" TargetMode="External"/><Relationship Id="rId22" Type="http://schemas.openxmlformats.org/officeDocument/2006/relationships/hyperlink" Target="http://www.moneyworks4me.com/indianstocks/large-cap/fmcg/household-personal-products/hindustan-unilever/company-info"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moneyworks4me.com/comp-peer/index/index/industryid/13" TargetMode="External"/><Relationship Id="rId13" Type="http://schemas.openxmlformats.org/officeDocument/2006/relationships/hyperlink" Target="http://www.moneyworks4me.com/indianstocks/large-cap/oil-and-gas/oil-exploration/ongc/company-info" TargetMode="External"/><Relationship Id="rId18" Type="http://schemas.openxmlformats.org/officeDocument/2006/relationships/hyperlink" Target="http://www.moneyworks4me.com/comp-peer/index/index/industryid/73" TargetMode="External"/><Relationship Id="rId26" Type="http://schemas.openxmlformats.org/officeDocument/2006/relationships/hyperlink" Target="http://www.moneyworks4me.com/comp-peer/index/index/industryid/14" TargetMode="External"/><Relationship Id="rId3" Type="http://schemas.openxmlformats.org/officeDocument/2006/relationships/hyperlink" Target="http://www.moneyworks4me.com/comp-peer/index/index/industryid/26" TargetMode="External"/><Relationship Id="rId21" Type="http://schemas.openxmlformats.org/officeDocument/2006/relationships/hyperlink" Target="http://www.moneyworks4me.com/indianstocks/large-cap/healthcare/pharmaceuticals-drugs/sun-pharma-inds/company-info" TargetMode="External"/><Relationship Id="rId7" Type="http://schemas.openxmlformats.org/officeDocument/2006/relationships/hyperlink" Target="http://www.moneyworks4me.com/indianstocks/large-cap/automobiles/automobiles-tractors/mahindra-mahindra/company-info" TargetMode="External"/><Relationship Id="rId12" Type="http://schemas.openxmlformats.org/officeDocument/2006/relationships/hyperlink" Target="http://www.moneyworks4me.com/comp-peer/index/index/industryid/83" TargetMode="External"/><Relationship Id="rId17" Type="http://schemas.openxmlformats.org/officeDocument/2006/relationships/hyperlink" Target="http://www.moneyworks4me.com/indianstocks/large-cap/metals-mining/mining-minerals/sesa-sterlite/company-info" TargetMode="External"/><Relationship Id="rId25" Type="http://schemas.openxmlformats.org/officeDocument/2006/relationships/hyperlink" Target="http://www.moneyworks4me.com/indianstocks/large-cap/automobiles/automobiles-trucks-lcv/tata-motors/company-info" TargetMode="External"/><Relationship Id="rId2" Type="http://schemas.openxmlformats.org/officeDocument/2006/relationships/hyperlink" Target="http://www.moneyworks4me.com/indianstocks/large-cap/fmcg/cigarettes-tobacco/itc/company-info" TargetMode="External"/><Relationship Id="rId16" Type="http://schemas.openxmlformats.org/officeDocument/2006/relationships/hyperlink" Target="http://www.moneyworks4me.com/comp-peer/index/index/industryid/146" TargetMode="External"/><Relationship Id="rId20" Type="http://schemas.openxmlformats.org/officeDocument/2006/relationships/hyperlink" Target="http://www.moneyworks4me.com/comp-peer/index/index/industryid/16" TargetMode="External"/><Relationship Id="rId29" Type="http://schemas.openxmlformats.org/officeDocument/2006/relationships/hyperlink" Target="http://www.moneyworks4me.com/comp-peer/index/index/industryid/93" TargetMode="External"/><Relationship Id="rId1" Type="http://schemas.openxmlformats.org/officeDocument/2006/relationships/slideLayout" Target="../slideLayouts/slideLayout2.xml"/><Relationship Id="rId6" Type="http://schemas.openxmlformats.org/officeDocument/2006/relationships/hyperlink" Target="http://www.moneyworks4me.com/comp-peer/index/index/industryid/43" TargetMode="External"/><Relationship Id="rId11" Type="http://schemas.openxmlformats.org/officeDocument/2006/relationships/hyperlink" Target="http://www.moneyworks4me.com/indianstocks/large-cap/power/power-generation-distribution/ntpc/company-info" TargetMode="External"/><Relationship Id="rId24" Type="http://schemas.openxmlformats.org/officeDocument/2006/relationships/hyperlink" Target="http://www.moneyworks4me.com/comp-peer/index/index/industryid/65" TargetMode="External"/><Relationship Id="rId5" Type="http://schemas.openxmlformats.org/officeDocument/2006/relationships/hyperlink" Target="http://www.moneyworks4me.com/indianstocks/large-cap/construction-infrastructure/engineering-construction/larsen-toubro/company-info" TargetMode="External"/><Relationship Id="rId15" Type="http://schemas.openxmlformats.org/officeDocument/2006/relationships/hyperlink" Target="http://www.moneyworks4me.com/indianstocks/large-cap/oil-and-gas/refineries/reliance-industries/company-info" TargetMode="External"/><Relationship Id="rId23" Type="http://schemas.openxmlformats.org/officeDocument/2006/relationships/hyperlink" Target="http://www.moneyworks4me.com/indianstocks/large-cap/it-ites/it-software/tcs/company-info" TargetMode="External"/><Relationship Id="rId28" Type="http://schemas.openxmlformats.org/officeDocument/2006/relationships/hyperlink" Target="http://www.moneyworks4me.com/indianstocks/large-cap/metals-mining/steel-sponge-iron-pig-iron/tata-steel/company-info" TargetMode="External"/><Relationship Id="rId10" Type="http://schemas.openxmlformats.org/officeDocument/2006/relationships/hyperlink" Target="http://www.moneyworks4me.com/comp-peer/index/index/industryid/12" TargetMode="External"/><Relationship Id="rId19" Type="http://schemas.openxmlformats.org/officeDocument/2006/relationships/hyperlink" Target="http://www.moneyworks4me.com/indianstocks/large-cap/bfsi/bank-public/sbi/company-info" TargetMode="External"/><Relationship Id="rId4" Type="http://schemas.openxmlformats.org/officeDocument/2006/relationships/hyperlink" Target="http://www.moneyworks4me.com/comp-peer/index/index/marketcapid/1/" TargetMode="External"/><Relationship Id="rId9" Type="http://schemas.openxmlformats.org/officeDocument/2006/relationships/hyperlink" Target="http://www.moneyworks4me.com/indianstocks/large-cap/automobiles/automobiles-passenger-cars/maruti-suzuki/company-info" TargetMode="External"/><Relationship Id="rId14" Type="http://schemas.openxmlformats.org/officeDocument/2006/relationships/hyperlink" Target="http://www.moneyworks4me.com/comp-peer/index/index/industryid/75" TargetMode="External"/><Relationship Id="rId22" Type="http://schemas.openxmlformats.org/officeDocument/2006/relationships/hyperlink" Target="http://www.moneyworks4me.com/comp-peer/index/index/industryid/80" TargetMode="External"/><Relationship Id="rId27" Type="http://schemas.openxmlformats.org/officeDocument/2006/relationships/hyperlink" Target="http://www.moneyworks4me.com/indianstocks/large-cap/power/power-generation-distribution/tata-power/company-info" TargetMode="External"/><Relationship Id="rId30" Type="http://schemas.openxmlformats.org/officeDocument/2006/relationships/hyperlink" Target="http://www.moneyworks4me.com/indianstocks/large-cap/it-ites/it-software/wipro/company-inf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5257800" y="0"/>
            <a:ext cx="3886200" cy="6858000"/>
          </a:xfrm>
        </p:spPr>
        <p:txBody>
          <a:bodyPr/>
          <a:lstStyle/>
          <a:p>
            <a:pPr>
              <a:buFont typeface="Arial" charset="0"/>
              <a:buNone/>
            </a:pPr>
            <a:endParaRPr lang="en-US" sz="4400" smtClean="0"/>
          </a:p>
          <a:p>
            <a:pPr>
              <a:buFont typeface="Arial" charset="0"/>
              <a:buNone/>
            </a:pPr>
            <a:endParaRPr lang="en-US" sz="4400" smtClean="0"/>
          </a:p>
          <a:p>
            <a:pPr>
              <a:buFont typeface="Arial" charset="0"/>
              <a:buNone/>
            </a:pPr>
            <a:endParaRPr lang="en-US" sz="4400" smtClean="0"/>
          </a:p>
          <a:p>
            <a:pPr>
              <a:buFont typeface="Arial" charset="0"/>
              <a:buNone/>
            </a:pPr>
            <a:r>
              <a:rPr lang="en-US" sz="4400" smtClean="0"/>
              <a:t>PRESENTAION ON SENSEX</a:t>
            </a:r>
          </a:p>
        </p:txBody>
      </p:sp>
      <p:pic>
        <p:nvPicPr>
          <p:cNvPr id="2051" name="Picture 3" descr="Daily-Indian-Stock417.jpg"/>
          <p:cNvPicPr>
            <a:picLocks noChangeAspect="1"/>
          </p:cNvPicPr>
          <p:nvPr/>
        </p:nvPicPr>
        <p:blipFill>
          <a:blip r:embed="rId2"/>
          <a:srcRect/>
          <a:stretch>
            <a:fillRect/>
          </a:stretch>
        </p:blipFill>
        <p:spPr bwMode="auto">
          <a:xfrm>
            <a:off x="0" y="0"/>
            <a:ext cx="5334000" cy="69342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Calculation of SENSEX and NIFTY       </a:t>
            </a:r>
            <a:endParaRPr lang="en-US" dirty="0" smtClean="0"/>
          </a:p>
          <a:p>
            <a:pPr eaLnBrk="1" fontAlgn="auto" hangingPunct="1">
              <a:spcAft>
                <a:spcPts val="0"/>
              </a:spcAft>
              <a:buFont typeface="Arial" pitchFamily="34" charset="0"/>
              <a:buChar char="•"/>
              <a:defRPr/>
            </a:pPr>
            <a:r>
              <a:rPr lang="en-US" dirty="0" err="1" smtClean="0"/>
              <a:t>Sensex</a:t>
            </a:r>
            <a:r>
              <a:rPr lang="en-US" dirty="0" smtClean="0"/>
              <a:t> calculation is practiced since 1986. Initially it had been calculated using total market capitalization method but the methodology changed to free float market capitalization since from 2003. Hence these days </a:t>
            </a:r>
            <a:r>
              <a:rPr lang="en-US" dirty="0" err="1" smtClean="0"/>
              <a:t>Sensex</a:t>
            </a:r>
            <a:r>
              <a:rPr lang="en-US" dirty="0" smtClean="0"/>
              <a:t> is calculated using free float market capitalization of 30 major BSE listed companies and by using base value 100 (1978-79). SENSEX is calculated for every 15 seconds.</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r>
              <a:rPr lang="en-US" b="1" dirty="0" smtClean="0"/>
              <a:t>Formula for </a:t>
            </a:r>
            <a:r>
              <a:rPr lang="en-US" b="1" dirty="0" err="1" smtClean="0"/>
              <a:t>Sensex</a:t>
            </a:r>
            <a:endParaRPr lang="en-US" dirty="0" smtClean="0"/>
          </a:p>
          <a:p>
            <a:pPr eaLnBrk="1" fontAlgn="auto" hangingPunct="1">
              <a:spcAft>
                <a:spcPts val="0"/>
              </a:spcAft>
              <a:buFont typeface="Arial" pitchFamily="34" charset="0"/>
              <a:buNone/>
              <a:defRPr/>
            </a:pPr>
            <a:r>
              <a:rPr lang="en-US" b="1" dirty="0" smtClean="0"/>
              <a:t> </a:t>
            </a:r>
            <a:endParaRPr lang="en-US" dirty="0" smtClean="0"/>
          </a:p>
          <a:p>
            <a:pPr eaLnBrk="1" fontAlgn="auto" hangingPunct="1">
              <a:spcAft>
                <a:spcPts val="0"/>
              </a:spcAft>
              <a:buFont typeface="Arial" pitchFamily="34" charset="0"/>
              <a:buChar char="•"/>
              <a:defRPr/>
            </a:pPr>
            <a:r>
              <a:rPr lang="en-US" b="1" dirty="0" smtClean="0"/>
              <a:t>SENSEX </a:t>
            </a:r>
            <a:r>
              <a:rPr lang="en-US" dirty="0" smtClean="0"/>
              <a:t>= (sum of free float market cap of 30 major companies of BSE)</a:t>
            </a:r>
            <a:r>
              <a:rPr lang="en-US" b="1" dirty="0" smtClean="0"/>
              <a:t> X</a:t>
            </a:r>
            <a:r>
              <a:rPr lang="en-US" dirty="0" smtClean="0"/>
              <a:t> Index value in 1978-79</a:t>
            </a:r>
            <a:r>
              <a:rPr lang="en-US" b="1" dirty="0" smtClean="0"/>
              <a:t> /</a:t>
            </a:r>
            <a:r>
              <a:rPr lang="en-US" dirty="0" smtClean="0"/>
              <a:t> Market cap value in 1978-79.</a:t>
            </a:r>
          </a:p>
          <a:p>
            <a:pPr eaLnBrk="1" fontAlgn="auto" hangingPunct="1">
              <a:spcAft>
                <a:spcPts val="0"/>
              </a:spcAft>
              <a:buFont typeface="Arial" pitchFamily="34" charset="0"/>
              <a:buNone/>
              <a:defRPr/>
            </a:pPr>
            <a:r>
              <a:rPr lang="en-US" b="1" dirty="0" smtClean="0"/>
              <a:t> </a:t>
            </a:r>
            <a:endParaRPr lang="en-US" dirty="0" smtClean="0"/>
          </a:p>
          <a:p>
            <a:pPr eaLnBrk="1" fontAlgn="auto" hangingPunct="1">
              <a:spcAft>
                <a:spcPts val="0"/>
              </a:spcAft>
              <a:buFont typeface="Arial" pitchFamily="34" charset="0"/>
              <a:buChar char="•"/>
              <a:defRPr/>
            </a:pPr>
            <a:endParaRPr lang="en-US" dirty="0"/>
          </a:p>
        </p:txBody>
      </p:sp>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0" y="381000"/>
            <a:ext cx="8686800" cy="5745163"/>
          </a:xfrm>
        </p:spPr>
        <p:txBody>
          <a:bodyPr/>
          <a:lstStyle/>
          <a:p>
            <a:pPr eaLnBrk="1" hangingPunct="1"/>
            <a:r>
              <a:rPr lang="en-US" b="1" smtClean="0"/>
              <a:t>Example:</a:t>
            </a:r>
            <a:r>
              <a:rPr lang="en-US" smtClean="0"/>
              <a:t> suppose BSE index (SENSEX) consist of only two stocks such as ‘X’ and ‘Y’  </a:t>
            </a:r>
          </a:p>
          <a:p>
            <a:pPr eaLnBrk="1" hangingPunct="1"/>
            <a:r>
              <a:rPr lang="en-US" smtClean="0"/>
              <a:t>Company ‘X’ has 1000 outstanding shares out of which only 500 are available for trading in open market. Market price of share is Rs.100.</a:t>
            </a:r>
          </a:p>
          <a:p>
            <a:pPr eaLnBrk="1" hangingPunct="1"/>
            <a:r>
              <a:rPr lang="en-US" smtClean="0"/>
              <a:t> </a:t>
            </a:r>
          </a:p>
          <a:p>
            <a:pPr eaLnBrk="1" hangingPunct="1"/>
            <a:r>
              <a:rPr lang="en-US" smtClean="0"/>
              <a:t>Company ‘Y’ has 2000 outstanding shares out of which 1000 shares are held by promoters and remaining 1000 are free float shares (open market shares). Market price of share is Rs.50.</a:t>
            </a:r>
          </a:p>
          <a:p>
            <a:pPr eaLnBrk="1" hangingPunct="1"/>
            <a:endParaRPr lang="en-US" smtClean="0"/>
          </a:p>
        </p:txBody>
      </p:sp>
      <p:sp>
        <p:nvSpPr>
          <p:cNvPr id="3" name="Footer Placeholder 2"/>
          <p:cNvSpPr>
            <a:spLocks noGrp="1"/>
          </p:cNvSpPr>
          <p:nvPr>
            <p:ph type="ftr" sz="quarter" idx="11"/>
          </p:nvPr>
        </p:nvSpPr>
        <p:spPr>
          <a:xfrm>
            <a:off x="2362200" y="6248400"/>
            <a:ext cx="2895600" cy="365125"/>
          </a:xfrm>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0" y="0"/>
            <a:ext cx="9144000" cy="6126163"/>
          </a:xfrm>
        </p:spPr>
        <p:txBody>
          <a:bodyPr/>
          <a:lstStyle/>
          <a:p>
            <a:pPr eaLnBrk="1" hangingPunct="1"/>
            <a:r>
              <a:rPr lang="en-US" b="1" smtClean="0"/>
              <a:t>Calculation of Market Capitalization</a:t>
            </a:r>
            <a:endParaRPr lang="en-US" smtClean="0"/>
          </a:p>
          <a:p>
            <a:pPr eaLnBrk="1" hangingPunct="1"/>
            <a:r>
              <a:rPr lang="en-US" smtClean="0"/>
              <a:t>Stock       Issued Stocks   Market price   Market Cap.</a:t>
            </a:r>
          </a:p>
          <a:p>
            <a:pPr eaLnBrk="1" hangingPunct="1"/>
            <a:r>
              <a:rPr lang="en-US" smtClean="0"/>
              <a:t>  X              1000                     100                 100000</a:t>
            </a:r>
          </a:p>
          <a:p>
            <a:pPr eaLnBrk="1" hangingPunct="1"/>
            <a:r>
              <a:rPr lang="en-US" smtClean="0"/>
              <a:t>  Y              2000                      50                  100000</a:t>
            </a:r>
          </a:p>
          <a:p>
            <a:pPr eaLnBrk="1" hangingPunct="1"/>
            <a:r>
              <a:rPr lang="en-US" smtClean="0"/>
              <a:t> </a:t>
            </a:r>
          </a:p>
          <a:p>
            <a:pPr eaLnBrk="1" hangingPunct="1"/>
            <a:r>
              <a:rPr lang="en-US" b="1" smtClean="0"/>
              <a:t>Calculation of Free Float market capitalization</a:t>
            </a:r>
            <a:endParaRPr lang="en-US" smtClean="0"/>
          </a:p>
          <a:p>
            <a:pPr eaLnBrk="1" hangingPunct="1"/>
            <a:r>
              <a:rPr lang="en-US" smtClean="0"/>
              <a:t>Stock   Op Market Stocks  Market price  Market Cap.</a:t>
            </a:r>
          </a:p>
          <a:p>
            <a:pPr eaLnBrk="1" hangingPunct="1"/>
            <a:r>
              <a:rPr lang="en-US" smtClean="0"/>
              <a:t>X                    500                           100                   50000</a:t>
            </a:r>
          </a:p>
          <a:p>
            <a:pPr eaLnBrk="1" hangingPunct="1"/>
            <a:r>
              <a:rPr lang="en-US" smtClean="0"/>
              <a:t>Y                   1000                          50                     50000</a:t>
            </a:r>
          </a:p>
          <a:p>
            <a:pPr eaLnBrk="1" hangingPunct="1"/>
            <a:endParaRPr lang="en-US" smtClean="0"/>
          </a:p>
        </p:txBody>
      </p:sp>
      <p:sp>
        <p:nvSpPr>
          <p:cNvPr id="3" name="Footer Placeholder 2"/>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553200"/>
          </a:xfrm>
        </p:spPr>
        <p:txBody>
          <a:bodyPr rtlCol="0">
            <a:normAutofit fontScale="85000" lnSpcReduction="10000"/>
          </a:bodyPr>
          <a:lstStyle/>
          <a:p>
            <a:pPr eaLnBrk="1" fontAlgn="auto" hangingPunct="1">
              <a:spcAft>
                <a:spcPts val="0"/>
              </a:spcAft>
              <a:buFont typeface="Arial" pitchFamily="34" charset="0"/>
              <a:buChar char="•"/>
              <a:defRPr/>
            </a:pPr>
            <a:r>
              <a:rPr lang="en-US" dirty="0" smtClean="0"/>
              <a:t>Sum of free float market cap of company X and company Y is 50000+50000 = 100000</a:t>
            </a:r>
          </a:p>
          <a:p>
            <a:pPr eaLnBrk="1" fontAlgn="auto" hangingPunct="1">
              <a:spcAft>
                <a:spcPts val="0"/>
              </a:spcAft>
              <a:buFont typeface="Arial" pitchFamily="34" charset="0"/>
              <a:buChar char="•"/>
              <a:defRPr/>
            </a:pPr>
            <a:r>
              <a:rPr lang="en-US" dirty="0" smtClean="0"/>
              <a:t>Assume market cap during 1978-79 is 25000</a:t>
            </a:r>
          </a:p>
          <a:p>
            <a:pPr eaLnBrk="1" fontAlgn="auto" hangingPunct="1">
              <a:spcAft>
                <a:spcPts val="0"/>
              </a:spcAft>
              <a:buFont typeface="Arial" pitchFamily="34" charset="0"/>
              <a:buChar char="•"/>
              <a:defRPr/>
            </a:pPr>
            <a:r>
              <a:rPr lang="en-US" b="1" dirty="0" smtClean="0"/>
              <a:t> </a:t>
            </a:r>
            <a:endParaRPr lang="en-US" dirty="0" smtClean="0"/>
          </a:p>
          <a:p>
            <a:pPr eaLnBrk="1" fontAlgn="auto" hangingPunct="1">
              <a:spcAft>
                <a:spcPts val="0"/>
              </a:spcAft>
              <a:buFont typeface="Arial" pitchFamily="34" charset="0"/>
              <a:buChar char="•"/>
              <a:defRPr/>
            </a:pPr>
            <a:r>
              <a:rPr lang="en-US" b="1" dirty="0" smtClean="0"/>
              <a:t>Now Apply formula;</a:t>
            </a:r>
            <a:endParaRPr lang="en-US" dirty="0" smtClean="0"/>
          </a:p>
          <a:p>
            <a:pPr eaLnBrk="1" fontAlgn="auto" hangingPunct="1">
              <a:spcAft>
                <a:spcPts val="0"/>
              </a:spcAft>
              <a:buFont typeface="Arial" pitchFamily="34" charset="0"/>
              <a:buChar char="•"/>
              <a:defRPr/>
            </a:pPr>
            <a:r>
              <a:rPr lang="en-US" dirty="0" smtClean="0"/>
              <a:t>100000*100/25000 = 400</a:t>
            </a:r>
          </a:p>
          <a:p>
            <a:pPr eaLnBrk="1" fontAlgn="auto" hangingPunct="1">
              <a:spcAft>
                <a:spcPts val="0"/>
              </a:spcAft>
              <a:buFont typeface="Arial" pitchFamily="34" charset="0"/>
              <a:buChar char="•"/>
              <a:defRPr/>
            </a:pPr>
            <a:r>
              <a:rPr lang="en-US" dirty="0" smtClean="0"/>
              <a:t> </a:t>
            </a:r>
          </a:p>
          <a:p>
            <a:pPr eaLnBrk="1" fontAlgn="auto" hangingPunct="1">
              <a:spcAft>
                <a:spcPts val="0"/>
              </a:spcAft>
              <a:buFont typeface="Arial" pitchFamily="34" charset="0"/>
              <a:buChar char="•"/>
              <a:defRPr/>
            </a:pPr>
            <a:r>
              <a:rPr lang="en-US" dirty="0" smtClean="0"/>
              <a:t>The same method is used to calculate NSE nifty but includes two major changes.</a:t>
            </a:r>
          </a:p>
          <a:p>
            <a:pPr eaLnBrk="1" fontAlgn="auto" hangingPunct="1">
              <a:spcAft>
                <a:spcPts val="0"/>
              </a:spcAft>
              <a:buFont typeface="Arial" pitchFamily="34" charset="0"/>
              <a:buChar char="•"/>
              <a:defRPr/>
            </a:pPr>
            <a:r>
              <a:rPr lang="en-US" dirty="0" smtClean="0"/>
              <a:t>     Base year is 1995 and base value (index value) is 1000</a:t>
            </a:r>
          </a:p>
          <a:p>
            <a:pPr eaLnBrk="1" fontAlgn="auto" hangingPunct="1">
              <a:spcAft>
                <a:spcPts val="0"/>
              </a:spcAft>
              <a:buFont typeface="Arial" pitchFamily="34" charset="0"/>
              <a:buChar char="•"/>
              <a:defRPr/>
            </a:pPr>
            <a:r>
              <a:rPr lang="en-US" dirty="0" smtClean="0"/>
              <a:t>     Nifty represents stocks of 50 major companies of NSE.</a:t>
            </a:r>
          </a:p>
          <a:p>
            <a:pPr eaLnBrk="1" fontAlgn="auto" hangingPunct="1">
              <a:spcAft>
                <a:spcPts val="0"/>
              </a:spcAft>
              <a:buFont typeface="Arial" pitchFamily="34" charset="0"/>
              <a:buChar char="•"/>
              <a:defRPr/>
            </a:pPr>
            <a:r>
              <a:rPr lang="en-US" b="1" dirty="0" smtClean="0"/>
              <a:t>Formula for NIFTY</a:t>
            </a:r>
            <a:endParaRPr lang="en-US" dirty="0" smtClean="0"/>
          </a:p>
          <a:p>
            <a:pPr eaLnBrk="1" fontAlgn="auto" hangingPunct="1">
              <a:spcAft>
                <a:spcPts val="0"/>
              </a:spcAft>
              <a:buFont typeface="Arial" pitchFamily="34" charset="0"/>
              <a:buChar char="•"/>
              <a:defRPr/>
            </a:pPr>
            <a:r>
              <a:rPr lang="en-US" b="1" dirty="0" smtClean="0"/>
              <a:t> </a:t>
            </a:r>
            <a:endParaRPr lang="en-US" dirty="0" smtClean="0"/>
          </a:p>
          <a:p>
            <a:pPr eaLnBrk="1" fontAlgn="auto" hangingPunct="1">
              <a:spcAft>
                <a:spcPts val="0"/>
              </a:spcAft>
              <a:buFont typeface="Arial" pitchFamily="34" charset="0"/>
              <a:buChar char="•"/>
              <a:defRPr/>
            </a:pPr>
            <a:r>
              <a:rPr lang="en-US" b="1" dirty="0" smtClean="0"/>
              <a:t>NIFTY</a:t>
            </a:r>
            <a:r>
              <a:rPr lang="en-US" dirty="0" smtClean="0"/>
              <a:t> = (Sum of free flow market cap of 50 major stocks of NSE) </a:t>
            </a:r>
            <a:r>
              <a:rPr lang="en-US" b="1" dirty="0" smtClean="0"/>
              <a:t>X</a:t>
            </a:r>
            <a:r>
              <a:rPr lang="en-US" dirty="0" smtClean="0"/>
              <a:t> Index value in 1995 </a:t>
            </a:r>
            <a:r>
              <a:rPr lang="en-US" b="1" dirty="0" smtClean="0"/>
              <a:t>/</a:t>
            </a:r>
            <a:r>
              <a:rPr lang="en-US" dirty="0" smtClean="0"/>
              <a:t> market cap value in 1995.</a:t>
            </a:r>
          </a:p>
          <a:p>
            <a:pPr eaLnBrk="1" fontAlgn="auto" hangingPunct="1">
              <a:spcAft>
                <a:spcPts val="0"/>
              </a:spcAft>
              <a:buFont typeface="Arial" pitchFamily="34" charset="0"/>
              <a:buChar char="•"/>
              <a:defRPr/>
            </a:pPr>
            <a:endParaRPr lang="en-US" dirty="0"/>
          </a:p>
        </p:txBody>
      </p:sp>
      <p:sp>
        <p:nvSpPr>
          <p:cNvPr id="4" name="Footer Placeholder 3"/>
          <p:cNvSpPr>
            <a:spLocks noGrp="1"/>
          </p:cNvSpPr>
          <p:nvPr>
            <p:ph type="ftr" sz="quarter" idx="11"/>
          </p:nvPr>
        </p:nvSpPr>
        <p:spPr>
          <a:xfrm>
            <a:off x="3048000" y="6492875"/>
            <a:ext cx="2895600" cy="365125"/>
          </a:xfrm>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792162"/>
          </a:xfrm>
        </p:spPr>
        <p:txBody>
          <a:bodyPr/>
          <a:lstStyle/>
          <a:p>
            <a:pPr eaLnBrk="1" hangingPunct="1"/>
            <a:r>
              <a:rPr lang="en-US" b="1" smtClean="0"/>
              <a:t>Basics of Sensex calculation</a:t>
            </a:r>
            <a:r>
              <a:rPr lang="en-US" smtClean="0"/>
              <a:t> </a:t>
            </a:r>
          </a:p>
        </p:txBody>
      </p:sp>
      <p:sp>
        <p:nvSpPr>
          <p:cNvPr id="3" name="Content Placeholder 2"/>
          <p:cNvSpPr>
            <a:spLocks noGrp="1"/>
          </p:cNvSpPr>
          <p:nvPr>
            <p:ph idx="1"/>
          </p:nvPr>
        </p:nvSpPr>
        <p:spPr>
          <a:xfrm>
            <a:off x="0" y="1066800"/>
            <a:ext cx="9144000" cy="5791200"/>
          </a:xfrm>
        </p:spPr>
        <p:txBody>
          <a:bodyPr rtlCol="0">
            <a:normAutofit fontScale="85000" lnSpcReduction="10000"/>
          </a:bodyPr>
          <a:lstStyle/>
          <a:p>
            <a:pPr eaLnBrk="1" fontAlgn="auto" hangingPunct="1">
              <a:spcAft>
                <a:spcPts val="0"/>
              </a:spcAft>
              <a:buFont typeface="Arial" pitchFamily="34" charset="0"/>
              <a:buChar char="•"/>
              <a:defRPr/>
            </a:pPr>
            <a:r>
              <a:rPr lang="en-US" b="1" dirty="0" smtClean="0"/>
              <a:t>1.</a:t>
            </a:r>
            <a:r>
              <a:rPr lang="en-US" dirty="0" smtClean="0"/>
              <a:t> </a:t>
            </a:r>
            <a:r>
              <a:rPr lang="en-US" dirty="0"/>
              <a:t>Calculate market </a:t>
            </a:r>
            <a:r>
              <a:rPr lang="en-US" dirty="0" err="1"/>
              <a:t>capitalisation</a:t>
            </a:r>
            <a:r>
              <a:rPr lang="en-US" dirty="0"/>
              <a:t> of all 30 </a:t>
            </a:r>
            <a:r>
              <a:rPr lang="en-US" dirty="0" err="1"/>
              <a:t>Sensex</a:t>
            </a:r>
            <a:r>
              <a:rPr lang="en-US" dirty="0"/>
              <a:t> stocks on a particular date in the same manner and add this up to get the total market </a:t>
            </a:r>
            <a:r>
              <a:rPr lang="en-US" dirty="0" err="1"/>
              <a:t>capitalisation</a:t>
            </a:r>
            <a:r>
              <a:rPr lang="en-US" dirty="0"/>
              <a:t> of </a:t>
            </a:r>
            <a:r>
              <a:rPr lang="en-US" dirty="0" err="1"/>
              <a:t>Sensex</a:t>
            </a:r>
            <a:r>
              <a:rPr lang="en-US" dirty="0"/>
              <a:t> stocks. </a:t>
            </a:r>
          </a:p>
          <a:p>
            <a:pPr eaLnBrk="1" fontAlgn="auto" hangingPunct="1">
              <a:spcAft>
                <a:spcPts val="0"/>
              </a:spcAft>
              <a:buFont typeface="Arial" pitchFamily="34" charset="0"/>
              <a:buChar char="•"/>
              <a:defRPr/>
            </a:pPr>
            <a:r>
              <a:rPr lang="en-US" b="1" dirty="0" smtClean="0"/>
              <a:t>2.</a:t>
            </a:r>
            <a:r>
              <a:rPr lang="en-US" dirty="0" smtClean="0"/>
              <a:t> </a:t>
            </a:r>
            <a:r>
              <a:rPr lang="en-US" dirty="0"/>
              <a:t>Assume that this total market </a:t>
            </a:r>
            <a:r>
              <a:rPr lang="en-US" dirty="0" err="1"/>
              <a:t>capitalisation</a:t>
            </a:r>
            <a:r>
              <a:rPr lang="en-US" dirty="0"/>
              <a:t> is equal to the closing </a:t>
            </a:r>
            <a:r>
              <a:rPr lang="en-US" dirty="0" err="1"/>
              <a:t>Sensex</a:t>
            </a:r>
            <a:r>
              <a:rPr lang="en-US" dirty="0"/>
              <a:t> value on that particular date. The </a:t>
            </a:r>
            <a:r>
              <a:rPr lang="en-US" dirty="0" err="1"/>
              <a:t>Sensex</a:t>
            </a:r>
            <a:r>
              <a:rPr lang="en-US" dirty="0"/>
              <a:t> of any future date can be calculated as a proportion of market </a:t>
            </a:r>
            <a:r>
              <a:rPr lang="en-US" dirty="0" err="1"/>
              <a:t>capitalisation</a:t>
            </a:r>
            <a:r>
              <a:rPr lang="en-US" dirty="0"/>
              <a:t> applied to this </a:t>
            </a:r>
            <a:r>
              <a:rPr lang="en-US" dirty="0" err="1"/>
              <a:t>Sensex</a:t>
            </a:r>
            <a:r>
              <a:rPr lang="en-US" dirty="0"/>
              <a:t> value. </a:t>
            </a:r>
          </a:p>
          <a:p>
            <a:pPr eaLnBrk="1" fontAlgn="auto" hangingPunct="1">
              <a:spcAft>
                <a:spcPts val="0"/>
              </a:spcAft>
              <a:buFont typeface="Arial" pitchFamily="34" charset="0"/>
              <a:buChar char="•"/>
              <a:defRPr/>
            </a:pPr>
            <a:r>
              <a:rPr lang="en-US" b="1" dirty="0" smtClean="0"/>
              <a:t>3.</a:t>
            </a:r>
            <a:r>
              <a:rPr lang="en-US" dirty="0" smtClean="0"/>
              <a:t> </a:t>
            </a:r>
            <a:r>
              <a:rPr lang="en-US" dirty="0"/>
              <a:t>An example below shows that the total market </a:t>
            </a:r>
            <a:r>
              <a:rPr lang="en-US" dirty="0" err="1"/>
              <a:t>capitalisation</a:t>
            </a:r>
            <a:r>
              <a:rPr lang="en-US" dirty="0"/>
              <a:t> on April 10, 2000 was Rs 3,731.38 billion, when the </a:t>
            </a:r>
            <a:r>
              <a:rPr lang="en-US" dirty="0" err="1"/>
              <a:t>Sensex</a:t>
            </a:r>
            <a:r>
              <a:rPr lang="en-US" dirty="0"/>
              <a:t> value was 5442.86. If, the total market </a:t>
            </a:r>
            <a:r>
              <a:rPr lang="en-US" dirty="0" err="1"/>
              <a:t>capitalisation</a:t>
            </a:r>
            <a:r>
              <a:rPr lang="en-US" dirty="0"/>
              <a:t> on April 17, 2000 was Rs 3,346.18 billion, then the </a:t>
            </a:r>
            <a:r>
              <a:rPr lang="en-US" dirty="0" err="1"/>
              <a:t>Sensex</a:t>
            </a:r>
            <a:r>
              <a:rPr lang="en-US" dirty="0"/>
              <a:t> for April 17, 2000 is calculated as: </a:t>
            </a:r>
          </a:p>
          <a:p>
            <a:pPr eaLnBrk="1" fontAlgn="auto" hangingPunct="1">
              <a:spcAft>
                <a:spcPts val="0"/>
              </a:spcAft>
              <a:buFont typeface="Arial" pitchFamily="34" charset="0"/>
              <a:buChar char="•"/>
              <a:defRPr/>
            </a:pPr>
            <a:r>
              <a:rPr lang="en-US" dirty="0"/>
              <a:t>5442.86 * </a:t>
            </a:r>
            <a:r>
              <a:rPr lang="en-US" dirty="0" smtClean="0"/>
              <a:t>3346.18 </a:t>
            </a:r>
            <a:r>
              <a:rPr lang="en-US" dirty="0"/>
              <a:t>/ </a:t>
            </a:r>
            <a:r>
              <a:rPr lang="en-US" dirty="0" smtClean="0"/>
              <a:t>3731.38 </a:t>
            </a:r>
            <a:r>
              <a:rPr lang="en-US" dirty="0"/>
              <a:t>= </a:t>
            </a:r>
            <a:r>
              <a:rPr lang="en-US" u="sng" dirty="0"/>
              <a:t>4880.97</a:t>
            </a:r>
            <a:r>
              <a:rPr lang="en-US" dirty="0"/>
              <a:t> </a:t>
            </a:r>
          </a:p>
          <a:p>
            <a:pPr eaLnBrk="1" fontAlgn="auto" hangingPunct="1">
              <a:spcAft>
                <a:spcPts val="0"/>
              </a:spcAft>
              <a:buFont typeface="Arial" pitchFamily="34" charset="0"/>
              <a:buChar char="•"/>
              <a:defRPr/>
            </a:pPr>
            <a:endParaRPr lang="en-US" dirty="0"/>
          </a:p>
        </p:txBody>
      </p:sp>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1143000"/>
          </a:xfrm>
        </p:spPr>
        <p:txBody>
          <a:bodyPr>
            <a:normAutofit/>
          </a:bodyPr>
          <a:lstStyle/>
          <a:p>
            <a:pPr>
              <a:defRPr/>
            </a:pPr>
            <a:r>
              <a:rPr lang="en-US" dirty="0" smtClean="0">
                <a:latin typeface="Algerian" pitchFamily="82" charset="0"/>
              </a:rPr>
              <a:t>Terminologies of </a:t>
            </a:r>
            <a:r>
              <a:rPr lang="en-US" dirty="0" err="1" smtClean="0">
                <a:latin typeface="Algerian" pitchFamily="82" charset="0"/>
              </a:rPr>
              <a:t>sensex</a:t>
            </a:r>
            <a:r>
              <a:rPr lang="en-US" dirty="0" smtClean="0">
                <a:latin typeface="Algerian" pitchFamily="82" charset="0"/>
              </a:rPr>
              <a:t>:</a:t>
            </a:r>
            <a:endParaRPr lang="en-US" dirty="0">
              <a:latin typeface="Algerian" pitchFamily="82" charset="0"/>
            </a:endParaRPr>
          </a:p>
        </p:txBody>
      </p:sp>
      <p:sp>
        <p:nvSpPr>
          <p:cNvPr id="16387" name="Text Placeholder 2"/>
          <p:cNvSpPr>
            <a:spLocks noGrp="1"/>
          </p:cNvSpPr>
          <p:nvPr>
            <p:ph type="body" idx="1"/>
          </p:nvPr>
        </p:nvSpPr>
        <p:spPr>
          <a:xfrm>
            <a:off x="457200" y="1447800"/>
            <a:ext cx="6858000" cy="4038600"/>
          </a:xfrm>
        </p:spPr>
        <p:txBody>
          <a:bodyPr/>
          <a:lstStyle/>
          <a:p>
            <a:pPr>
              <a:buFont typeface="Arial" charset="0"/>
              <a:buChar char="•"/>
            </a:pPr>
            <a:r>
              <a:rPr lang="en-US" sz="4400" smtClean="0">
                <a:solidFill>
                  <a:srgbClr val="FFFF00"/>
                </a:solidFill>
                <a:latin typeface="Cooper Black" pitchFamily="18" charset="0"/>
              </a:rPr>
              <a:t>Stock</a:t>
            </a:r>
          </a:p>
          <a:p>
            <a:pPr>
              <a:buFont typeface="Arial" charset="0"/>
              <a:buChar char="•"/>
            </a:pPr>
            <a:r>
              <a:rPr lang="en-US" sz="4400" smtClean="0">
                <a:solidFill>
                  <a:srgbClr val="FFFF00"/>
                </a:solidFill>
                <a:latin typeface="Cooper Black" pitchFamily="18" charset="0"/>
              </a:rPr>
              <a:t>Bull market</a:t>
            </a:r>
          </a:p>
          <a:p>
            <a:pPr>
              <a:buFont typeface="Arial" charset="0"/>
              <a:buChar char="•"/>
            </a:pPr>
            <a:r>
              <a:rPr lang="en-US" sz="4400" smtClean="0">
                <a:solidFill>
                  <a:srgbClr val="FFFF00"/>
                </a:solidFill>
                <a:latin typeface="Cooper Black" pitchFamily="18" charset="0"/>
              </a:rPr>
              <a:t>Broker</a:t>
            </a:r>
          </a:p>
          <a:p>
            <a:pPr>
              <a:buFont typeface="Arial" charset="0"/>
              <a:buChar char="•"/>
            </a:pPr>
            <a:r>
              <a:rPr lang="en-US" sz="4400" smtClean="0">
                <a:solidFill>
                  <a:srgbClr val="FFFF00"/>
                </a:solidFill>
                <a:latin typeface="Cooper Black" pitchFamily="18" charset="0"/>
              </a:rPr>
              <a:t>Bear market</a:t>
            </a:r>
          </a:p>
          <a:p>
            <a:endParaRPr lang="en-US" sz="4400" smtClean="0">
              <a:solidFill>
                <a:srgbClr val="FFFF00"/>
              </a:solidFill>
              <a:latin typeface="Cooper Black" pitchFamily="18" charset="0"/>
            </a:endParaRPr>
          </a:p>
        </p:txBody>
      </p:sp>
      <p:pic>
        <p:nvPicPr>
          <p:cNvPr id="16388" name="Picture 3" descr="images.jpg"/>
          <p:cNvPicPr>
            <a:picLocks noChangeAspect="1"/>
          </p:cNvPicPr>
          <p:nvPr/>
        </p:nvPicPr>
        <p:blipFill>
          <a:blip r:embed="rId3"/>
          <a:srcRect/>
          <a:stretch>
            <a:fillRect/>
          </a:stretch>
        </p:blipFill>
        <p:spPr bwMode="auto">
          <a:xfrm>
            <a:off x="4267200" y="1752600"/>
            <a:ext cx="4876800" cy="51054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ransition>
    <p:strips/>
    <p:sndAc>
      <p:stSnd>
        <p:snd r:embed="rId2" name="bomb.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858000"/>
          </a:xfrm>
        </p:spPr>
        <p:txBody>
          <a:bodyPr>
            <a:normAutofit fontScale="90000"/>
          </a:bodyPr>
          <a:lstStyle/>
          <a:p>
            <a:pPr>
              <a:defRPr/>
            </a:pPr>
            <a:r>
              <a:rPr lang="en-US" sz="3600" dirty="0" smtClean="0">
                <a:solidFill>
                  <a:srgbClr val="FFFF00"/>
                </a:solidFill>
                <a:latin typeface="Algerian" pitchFamily="82" charset="0"/>
              </a:rPr>
              <a:t>stock:</a:t>
            </a:r>
            <a:r>
              <a:rPr lang="en-US" sz="3600" dirty="0" smtClean="0">
                <a:latin typeface="Algerian" pitchFamily="82" charset="0"/>
              </a:rPr>
              <a:t/>
            </a:r>
            <a:br>
              <a:rPr lang="en-US" sz="3600" dirty="0" smtClean="0">
                <a:latin typeface="Algerian" pitchFamily="82" charset="0"/>
              </a:rPr>
            </a:br>
            <a:r>
              <a:rPr lang="en-US" sz="3100" dirty="0" smtClean="0">
                <a:latin typeface="Times New Roman" pitchFamily="18" charset="0"/>
                <a:cs typeface="Times New Roman" pitchFamily="18" charset="0"/>
              </a:rPr>
              <a:t>Stock means representation of ownership in a company.</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stock, share, equity, and  </a:t>
            </a:r>
            <a:r>
              <a:rPr lang="en-US" sz="3100" dirty="0" err="1" smtClean="0">
                <a:latin typeface="Times New Roman" pitchFamily="18" charset="0"/>
                <a:cs typeface="Times New Roman" pitchFamily="18" charset="0"/>
              </a:rPr>
              <a:t>scrips</a:t>
            </a:r>
            <a:r>
              <a:rPr lang="en-US" sz="3100" dirty="0" smtClean="0">
                <a:latin typeface="Times New Roman" pitchFamily="18" charset="0"/>
                <a:cs typeface="Times New Roman" pitchFamily="18" charset="0"/>
              </a:rPr>
              <a:t> mean one and the same thing.</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solidFill>
                  <a:srgbClr val="FFFF00"/>
                </a:solidFill>
                <a:latin typeface="Algerian" pitchFamily="82" charset="0"/>
                <a:cs typeface="Times New Roman" pitchFamily="18" charset="0"/>
              </a:rPr>
              <a:t>Bull market:</a:t>
            </a:r>
            <a:r>
              <a:rPr lang="en-US" sz="3600" dirty="0" smtClean="0">
                <a:latin typeface="Algerian" pitchFamily="82" charset="0"/>
                <a:cs typeface="Times New Roman" pitchFamily="18" charset="0"/>
              </a:rPr>
              <a:t/>
            </a:r>
            <a:br>
              <a:rPr lang="en-US" sz="3600" dirty="0" smtClean="0">
                <a:latin typeface="Algerian" pitchFamily="82" charset="0"/>
                <a:cs typeface="Times New Roman" pitchFamily="18" charset="0"/>
              </a:rPr>
            </a:br>
            <a:r>
              <a:rPr lang="en-US" sz="3600" dirty="0" smtClean="0">
                <a:latin typeface="Times New Roman" pitchFamily="18" charset="0"/>
                <a:cs typeface="Times New Roman" pitchFamily="18" charset="0"/>
              </a:rPr>
              <a:t>It refers to a continuous phase of rising share prices. Bull market is characterized by optimism about the upward movement of prices in the future.</a:t>
            </a:r>
            <a:endParaRPr lang="en-US" sz="3600" dirty="0">
              <a:latin typeface="Algerian" pitchFamily="82" charset="0"/>
            </a:endParaRPr>
          </a:p>
        </p:txBody>
      </p:sp>
      <p:pic>
        <p:nvPicPr>
          <p:cNvPr id="6" name="Picture 5" descr="images.jpg"/>
          <p:cNvPicPr>
            <a:picLocks noChangeAspect="1"/>
          </p:cNvPicPr>
          <p:nvPr/>
        </p:nvPicPr>
        <p:blipFill>
          <a:blip r:embed="rId3"/>
          <a:stretch>
            <a:fillRect/>
          </a:stretch>
        </p:blipFill>
        <p:spPr>
          <a:xfrm>
            <a:off x="3962400" y="2133600"/>
            <a:ext cx="5181600" cy="1524000"/>
          </a:xfrm>
          <a:prstGeom prst="rect">
            <a:avLst/>
          </a:prstGeom>
          <a:ln>
            <a:noFill/>
          </a:ln>
          <a:effectLst>
            <a:softEdge rad="112500"/>
          </a:effectLst>
        </p:spPr>
      </p:pic>
      <p:sp>
        <p:nvSpPr>
          <p:cNvPr id="5" name="Footer Placeholder 4"/>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ransition>
    <p:comb/>
    <p:sndAc>
      <p:stSnd>
        <p:snd r:embed="rId2" name="chimes.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52400" y="-152400"/>
            <a:ext cx="9144000" cy="6629400"/>
          </a:xfrm>
        </p:spPr>
        <p:txBody>
          <a:bodyPr>
            <a:normAutofit fontScale="77500" lnSpcReduction="20000"/>
          </a:bodyPr>
          <a:lstStyle/>
          <a:p>
            <a:pPr>
              <a:defRPr/>
            </a:pPr>
            <a:endParaRPr lang="en-US" sz="4000" dirty="0" smtClean="0">
              <a:solidFill>
                <a:srgbClr val="FF9966"/>
              </a:solidFill>
              <a:latin typeface="Algerian" pitchFamily="82" charset="0"/>
            </a:endParaRPr>
          </a:p>
          <a:p>
            <a:pPr>
              <a:defRPr/>
            </a:pPr>
            <a:endParaRPr lang="en-US" sz="4000" dirty="0" smtClean="0">
              <a:solidFill>
                <a:schemeClr val="tx1"/>
              </a:solidFill>
              <a:latin typeface="Algerian" pitchFamily="82" charset="0"/>
            </a:endParaRPr>
          </a:p>
          <a:p>
            <a:pPr>
              <a:defRPr/>
            </a:pPr>
            <a:r>
              <a:rPr lang="en-US" sz="4000" dirty="0" smtClean="0">
                <a:solidFill>
                  <a:schemeClr val="tx1"/>
                </a:solidFill>
                <a:latin typeface="Algerian" pitchFamily="82" charset="0"/>
              </a:rPr>
              <a:t>Broker: </a:t>
            </a:r>
            <a:r>
              <a:rPr lang="en-US" sz="3600" dirty="0" smtClean="0">
                <a:solidFill>
                  <a:schemeClr val="tx1"/>
                </a:solidFill>
                <a:latin typeface="Times New Roman" pitchFamily="18" charset="0"/>
                <a:cs typeface="Times New Roman" pitchFamily="18" charset="0"/>
              </a:rPr>
              <a:t>A member of the stock exchange who is licensed to buy or sell shares on his own or on his clients behalf.</a:t>
            </a:r>
          </a:p>
          <a:p>
            <a:pPr>
              <a:defRPr/>
            </a:pPr>
            <a:endParaRPr lang="en-US" sz="3200" dirty="0" smtClean="0">
              <a:solidFill>
                <a:schemeClr val="tx1"/>
              </a:solidFill>
              <a:latin typeface="Times New Roman" pitchFamily="18" charset="0"/>
              <a:cs typeface="Times New Roman" pitchFamily="18" charset="0"/>
            </a:endParaRPr>
          </a:p>
          <a:p>
            <a:pPr>
              <a:defRPr/>
            </a:pPr>
            <a:endParaRPr lang="en-US" sz="4000" dirty="0" smtClean="0">
              <a:solidFill>
                <a:schemeClr val="tx1"/>
              </a:solidFill>
              <a:latin typeface="Algerian" pitchFamily="82" charset="0"/>
              <a:cs typeface="Times New Roman" pitchFamily="18" charset="0"/>
            </a:endParaRPr>
          </a:p>
          <a:p>
            <a:pPr>
              <a:defRPr/>
            </a:pPr>
            <a:endParaRPr lang="en-US" sz="4000" dirty="0" smtClean="0">
              <a:solidFill>
                <a:schemeClr val="tx1"/>
              </a:solidFill>
              <a:latin typeface="Algerian" pitchFamily="82" charset="0"/>
              <a:cs typeface="Times New Roman" pitchFamily="18" charset="0"/>
            </a:endParaRPr>
          </a:p>
          <a:p>
            <a:pPr>
              <a:defRPr/>
            </a:pPr>
            <a:endParaRPr lang="en-US" sz="4000" dirty="0" smtClean="0">
              <a:solidFill>
                <a:schemeClr val="tx1"/>
              </a:solidFill>
              <a:latin typeface="Algerian" pitchFamily="82" charset="0"/>
              <a:cs typeface="Times New Roman" pitchFamily="18" charset="0"/>
            </a:endParaRPr>
          </a:p>
          <a:p>
            <a:pPr>
              <a:defRPr/>
            </a:pPr>
            <a:endParaRPr lang="en-US" sz="4000" dirty="0" smtClean="0">
              <a:solidFill>
                <a:schemeClr val="tx1"/>
              </a:solidFill>
              <a:latin typeface="Algerian" pitchFamily="82" charset="0"/>
              <a:cs typeface="Times New Roman" pitchFamily="18" charset="0"/>
            </a:endParaRPr>
          </a:p>
          <a:p>
            <a:pPr>
              <a:defRPr/>
            </a:pPr>
            <a:r>
              <a:rPr lang="en-US" sz="4000" dirty="0" smtClean="0">
                <a:solidFill>
                  <a:schemeClr val="tx1"/>
                </a:solidFill>
                <a:latin typeface="Algerian" pitchFamily="82" charset="0"/>
                <a:cs typeface="Times New Roman" pitchFamily="18" charset="0"/>
              </a:rPr>
              <a:t>Bear market:</a:t>
            </a:r>
          </a:p>
          <a:p>
            <a:pPr>
              <a:defRPr/>
            </a:pPr>
            <a:r>
              <a:rPr lang="en-US" sz="3600" dirty="0" smtClean="0">
                <a:solidFill>
                  <a:schemeClr val="tx1"/>
                </a:solidFill>
                <a:latin typeface="Times New Roman" pitchFamily="18" charset="0"/>
                <a:cs typeface="Times New Roman" pitchFamily="18" charset="0"/>
              </a:rPr>
              <a:t>A bear market refers to a continuous phase of declining share prices. Bear market is characterized by over all pessimism as market participants expect price to decline in future.</a:t>
            </a:r>
          </a:p>
          <a:p>
            <a:pPr>
              <a:defRPr/>
            </a:pPr>
            <a:endParaRPr lang="en-US" sz="3200" dirty="0" smtClean="0">
              <a:solidFill>
                <a:schemeClr val="tx1"/>
              </a:solidFill>
              <a:latin typeface="Times New Roman" pitchFamily="18" charset="0"/>
              <a:cs typeface="Times New Roman" pitchFamily="18" charset="0"/>
            </a:endParaRPr>
          </a:p>
          <a:p>
            <a:pPr>
              <a:defRPr/>
            </a:pPr>
            <a:endParaRPr lang="en-US" sz="3200" dirty="0" smtClean="0">
              <a:solidFill>
                <a:schemeClr val="bg2">
                  <a:lumMod val="20000"/>
                  <a:lumOff val="80000"/>
                </a:schemeClr>
              </a:solidFill>
              <a:latin typeface="Times New Roman" pitchFamily="18" charset="0"/>
              <a:cs typeface="Times New Roman" pitchFamily="18" charset="0"/>
            </a:endParaRPr>
          </a:p>
        </p:txBody>
      </p:sp>
      <p:pic>
        <p:nvPicPr>
          <p:cNvPr id="18435" name="Picture 6" descr="2 4-8-14.jpg"/>
          <p:cNvPicPr>
            <a:picLocks noChangeAspect="1"/>
          </p:cNvPicPr>
          <p:nvPr/>
        </p:nvPicPr>
        <p:blipFill>
          <a:blip r:embed="rId3"/>
          <a:srcRect/>
          <a:stretch>
            <a:fillRect/>
          </a:stretch>
        </p:blipFill>
        <p:spPr bwMode="auto">
          <a:xfrm>
            <a:off x="3352800" y="2057400"/>
            <a:ext cx="4343400" cy="2214563"/>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ransition>
    <p:diamond/>
    <p:sndAc>
      <p:stSnd>
        <p:snd r:embed="rId2" name="chimes.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normAutofit/>
          </a:bodyPr>
          <a:lstStyle/>
          <a:p>
            <a:pPr>
              <a:defRPr/>
            </a:pPr>
            <a:r>
              <a:rPr lang="en-US" dirty="0" smtClean="0">
                <a:latin typeface="Algerian" pitchFamily="82" charset="0"/>
              </a:rPr>
              <a:t>How </a:t>
            </a:r>
            <a:r>
              <a:rPr lang="en-US" dirty="0" err="1" smtClean="0">
                <a:latin typeface="Algerian" pitchFamily="82" charset="0"/>
              </a:rPr>
              <a:t>sensex</a:t>
            </a:r>
            <a:r>
              <a:rPr lang="en-US" dirty="0" smtClean="0">
                <a:latin typeface="Algerian" pitchFamily="82" charset="0"/>
              </a:rPr>
              <a:t> can effect </a:t>
            </a:r>
            <a:r>
              <a:rPr lang="en-US" dirty="0" err="1" smtClean="0">
                <a:latin typeface="Algerian" pitchFamily="82" charset="0"/>
              </a:rPr>
              <a:t>indian</a:t>
            </a:r>
            <a:r>
              <a:rPr lang="en-US" dirty="0" smtClean="0">
                <a:latin typeface="Algerian" pitchFamily="82" charset="0"/>
              </a:rPr>
              <a:t> economy?</a:t>
            </a:r>
            <a:endParaRPr lang="en-US" dirty="0">
              <a:latin typeface="Algerian" pitchFamily="82" charset="0"/>
            </a:endParaRPr>
          </a:p>
        </p:txBody>
      </p:sp>
      <p:sp>
        <p:nvSpPr>
          <p:cNvPr id="19459" name="Text Placeholder 2"/>
          <p:cNvSpPr>
            <a:spLocks noGrp="1"/>
          </p:cNvSpPr>
          <p:nvPr>
            <p:ph type="body" idx="1"/>
          </p:nvPr>
        </p:nvSpPr>
        <p:spPr>
          <a:xfrm>
            <a:off x="0" y="1143000"/>
            <a:ext cx="9144000" cy="4800600"/>
          </a:xfrm>
        </p:spPr>
        <p:txBody>
          <a:bodyPr/>
          <a:lstStyle/>
          <a:p>
            <a:pPr>
              <a:buFont typeface="Arial" charset="0"/>
              <a:buChar char="•"/>
            </a:pPr>
            <a:r>
              <a:rPr lang="en-US" sz="2800" smtClean="0">
                <a:solidFill>
                  <a:schemeClr val="tx1"/>
                </a:solidFill>
                <a:latin typeface="Times New Roman" pitchFamily="18" charset="0"/>
                <a:cs typeface="Times New Roman" pitchFamily="18" charset="0"/>
              </a:rPr>
              <a:t>An indicator of the faith of the investors. if it is high its shows that economic conditions are quite good and the future is prosperous.</a:t>
            </a:r>
          </a:p>
          <a:p>
            <a:pPr>
              <a:buFont typeface="Arial" charset="0"/>
              <a:buChar char="•"/>
            </a:pPr>
            <a:r>
              <a:rPr lang="en-US" sz="2800" smtClean="0">
                <a:solidFill>
                  <a:schemeClr val="tx1"/>
                </a:solidFill>
                <a:latin typeface="Times New Roman" pitchFamily="18" charset="0"/>
                <a:cs typeface="Times New Roman" pitchFamily="18" charset="0"/>
              </a:rPr>
              <a:t>Foreign investors get attracted towards investing in the country if sensex is rising, because they think its safe to invest, so this brings foreign investment in country which causes further development.</a:t>
            </a:r>
          </a:p>
          <a:p>
            <a:pPr>
              <a:buFont typeface="Arial" charset="0"/>
              <a:buChar char="•"/>
            </a:pPr>
            <a:r>
              <a:rPr lang="en-US" sz="2800" smtClean="0">
                <a:solidFill>
                  <a:schemeClr val="tx1"/>
                </a:solidFill>
                <a:latin typeface="Times New Roman" pitchFamily="18" charset="0"/>
                <a:cs typeface="Times New Roman" pitchFamily="18" charset="0"/>
              </a:rPr>
              <a:t>When sensex is declining neither local or foreign investors invest hence leading to downfall in economy of country.</a:t>
            </a:r>
          </a:p>
        </p:txBody>
      </p:sp>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685800"/>
            <a:ext cx="9677400" cy="1066800"/>
          </a:xfrm>
        </p:spPr>
        <p:txBody>
          <a:bodyPr/>
          <a:lstStyle/>
          <a:p>
            <a:r>
              <a:rPr lang="en-US" b="1" smtClean="0"/>
              <a:t>Stock Market Definitions and Meanings</a:t>
            </a:r>
          </a:p>
        </p:txBody>
      </p:sp>
      <p:sp>
        <p:nvSpPr>
          <p:cNvPr id="20483" name="Content Placeholder 2"/>
          <p:cNvSpPr>
            <a:spLocks noGrp="1"/>
          </p:cNvSpPr>
          <p:nvPr>
            <p:ph idx="1"/>
          </p:nvPr>
        </p:nvSpPr>
        <p:spPr>
          <a:xfrm>
            <a:off x="0" y="1600200"/>
            <a:ext cx="9144000" cy="5257800"/>
          </a:xfrm>
        </p:spPr>
        <p:txBody>
          <a:bodyPr/>
          <a:lstStyle/>
          <a:p>
            <a:r>
              <a:rPr lang="en-US" sz="2400" b="1" i="1" smtClean="0"/>
              <a:t>Stock market </a:t>
            </a:r>
            <a:r>
              <a:rPr lang="en-US" sz="2400" smtClean="0"/>
              <a:t>: Stock market / Share market / Equity market / Capital market is a public market for the trading of company stocks &amp; derivatives at an agreed price conducted by professional stock brokers.</a:t>
            </a:r>
            <a:br>
              <a:rPr lang="en-US" sz="2400" smtClean="0"/>
            </a:br>
            <a:r>
              <a:rPr lang="en-US" sz="2400" smtClean="0"/>
              <a:t/>
            </a:r>
            <a:br>
              <a:rPr lang="en-US" sz="2400" smtClean="0"/>
            </a:br>
            <a:r>
              <a:rPr lang="en-US" sz="2400" b="1" i="1" smtClean="0"/>
              <a:t>Share market </a:t>
            </a:r>
            <a:r>
              <a:rPr lang="en-US" sz="2400" smtClean="0"/>
              <a:t>: Share market / Stock market / Equity market / Capital market is a public market for the trading of company shares and derivatives at an agreed share price through stock exchanges.</a:t>
            </a:r>
            <a:br>
              <a:rPr lang="en-US" sz="2400" smtClean="0"/>
            </a:br>
            <a:r>
              <a:rPr lang="en-US" sz="2400" smtClean="0"/>
              <a:t/>
            </a:r>
            <a:br>
              <a:rPr lang="en-US" sz="2400" smtClean="0"/>
            </a:br>
            <a:r>
              <a:rPr lang="en-US" sz="2400" b="1" i="1" smtClean="0"/>
              <a:t>Stock Exchange</a:t>
            </a:r>
            <a:r>
              <a:rPr lang="en-US" sz="2400" smtClean="0"/>
              <a:t>: Exchange or transfer of shares ownership by professionally qualified stockbrokers.</a:t>
            </a:r>
            <a:br>
              <a:rPr lang="en-US" sz="2400" smtClean="0"/>
            </a:br>
            <a:r>
              <a:rPr lang="en-US" sz="2400" smtClean="0"/>
              <a:t/>
            </a:r>
            <a:br>
              <a:rPr lang="en-US" sz="2400" smtClean="0"/>
            </a:br>
            <a:r>
              <a:rPr lang="en-US" sz="2400" b="1" i="1" smtClean="0"/>
              <a:t>Stock trading</a:t>
            </a:r>
            <a:r>
              <a:rPr lang="en-US" sz="2400" smtClean="0"/>
              <a:t>: A stock trader / stock investor who buys and sells stocks or financial instruments in the financial markets.</a:t>
            </a:r>
          </a:p>
        </p:txBody>
      </p:sp>
      <p:pic>
        <p:nvPicPr>
          <p:cNvPr id="20484" name="Picture 3"/>
          <p:cNvPicPr>
            <a:picLocks noChangeAspect="1" noChangeArrowheads="1"/>
          </p:cNvPicPr>
          <p:nvPr/>
        </p:nvPicPr>
        <p:blipFill>
          <a:blip r:embed="rId2"/>
          <a:srcRect/>
          <a:stretch>
            <a:fillRect/>
          </a:stretch>
        </p:blipFill>
        <p:spPr bwMode="auto">
          <a:xfrm>
            <a:off x="6399213" y="0"/>
            <a:ext cx="2744787" cy="844550"/>
          </a:xfrm>
          <a:prstGeom prst="rect">
            <a:avLst/>
          </a:prstGeom>
          <a:noFill/>
          <a:ln w="9525">
            <a:noFill/>
            <a:miter lim="800000"/>
            <a:headEnd/>
            <a:tailEnd/>
          </a:ln>
        </p:spPr>
      </p:pic>
      <p:sp>
        <p:nvSpPr>
          <p:cNvPr id="5" name="Footer Placeholder 4"/>
          <p:cNvSpPr>
            <a:spLocks noGrp="1"/>
          </p:cNvSpPr>
          <p:nvPr>
            <p:ph type="ftr" sz="quarter" idx="11"/>
          </p:nvPr>
        </p:nvSpPr>
        <p:spPr>
          <a:xfrm>
            <a:off x="2362200" y="6492875"/>
            <a:ext cx="2895600" cy="365125"/>
          </a:xfrm>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914400"/>
          </a:xfrm>
        </p:spPr>
        <p:txBody>
          <a:bodyPr rtlCol="0">
            <a:normAutofit fontScale="90000"/>
          </a:bodyPr>
          <a:lstStyle/>
          <a:p>
            <a:pPr eaLnBrk="1" fontAlgn="auto" hangingPunct="1">
              <a:spcAft>
                <a:spcPts val="0"/>
              </a:spcAft>
              <a:defRPr/>
            </a:pPr>
            <a:r>
              <a:rPr lang="en-US" b="1" dirty="0"/>
              <a:t>Making sense of the </a:t>
            </a:r>
            <a:r>
              <a:rPr lang="en-US" b="1" dirty="0" err="1"/>
              <a:t>Sensex</a:t>
            </a:r>
            <a:r>
              <a:rPr lang="en-US" dirty="0"/>
              <a:t/>
            </a:r>
            <a:br>
              <a:rPr lang="en-US" dirty="0"/>
            </a:br>
            <a:endParaRPr lang="en-US" dirty="0"/>
          </a:p>
        </p:txBody>
      </p:sp>
      <p:sp>
        <p:nvSpPr>
          <p:cNvPr id="3" name="Subtitle 2"/>
          <p:cNvSpPr>
            <a:spLocks noGrp="1"/>
          </p:cNvSpPr>
          <p:nvPr>
            <p:ph type="subTitle" idx="1"/>
          </p:nvPr>
        </p:nvSpPr>
        <p:spPr>
          <a:xfrm>
            <a:off x="0" y="762000"/>
            <a:ext cx="9144000" cy="6096000"/>
          </a:xfrm>
        </p:spPr>
        <p:txBody>
          <a:bodyPr rtlCol="0">
            <a:normAutofit fontScale="85000" lnSpcReduction="10000"/>
          </a:bodyPr>
          <a:lstStyle/>
          <a:p>
            <a:pPr eaLnBrk="1" fontAlgn="auto" hangingPunct="1">
              <a:spcAft>
                <a:spcPts val="0"/>
              </a:spcAft>
              <a:buFont typeface="Arial" pitchFamily="34" charset="0"/>
              <a:buNone/>
              <a:defRPr/>
            </a:pPr>
            <a:r>
              <a:rPr lang="en-US" b="1" dirty="0"/>
              <a:t>1</a:t>
            </a:r>
            <a:r>
              <a:rPr lang="en-US" b="1" dirty="0">
                <a:solidFill>
                  <a:schemeClr val="tx1"/>
                </a:solidFill>
              </a:rPr>
              <a:t>.</a:t>
            </a:r>
            <a:r>
              <a:rPr lang="en-US" dirty="0">
                <a:solidFill>
                  <a:schemeClr val="tx1"/>
                </a:solidFill>
              </a:rPr>
              <a:t> "</a:t>
            </a:r>
            <a:r>
              <a:rPr lang="en-US" dirty="0" err="1">
                <a:solidFill>
                  <a:schemeClr val="tx1"/>
                </a:solidFill>
              </a:rPr>
              <a:t>Sensex</a:t>
            </a:r>
            <a:r>
              <a:rPr lang="en-US" dirty="0">
                <a:solidFill>
                  <a:schemeClr val="tx1"/>
                </a:solidFill>
              </a:rPr>
              <a:t>" is the popular name for the Bombay Stock Exchange Sensitive Index. </a:t>
            </a:r>
          </a:p>
          <a:p>
            <a:pPr eaLnBrk="1" fontAlgn="auto" hangingPunct="1">
              <a:spcAft>
                <a:spcPts val="0"/>
              </a:spcAft>
              <a:buFont typeface="Arial" pitchFamily="34" charset="0"/>
              <a:buNone/>
              <a:defRPr/>
            </a:pPr>
            <a:r>
              <a:rPr lang="en-US" b="1" dirty="0">
                <a:solidFill>
                  <a:schemeClr val="tx1"/>
                </a:solidFill>
              </a:rPr>
              <a:t>2.</a:t>
            </a:r>
            <a:r>
              <a:rPr lang="en-US" dirty="0">
                <a:solidFill>
                  <a:schemeClr val="tx1"/>
                </a:solidFill>
              </a:rPr>
              <a:t> It is the oldest stock market index currently in use. </a:t>
            </a:r>
          </a:p>
          <a:p>
            <a:pPr eaLnBrk="1" fontAlgn="auto" hangingPunct="1">
              <a:spcAft>
                <a:spcPts val="0"/>
              </a:spcAft>
              <a:buFont typeface="Arial" pitchFamily="34" charset="0"/>
              <a:buNone/>
              <a:defRPr/>
            </a:pPr>
            <a:r>
              <a:rPr lang="en-US" b="1" dirty="0">
                <a:solidFill>
                  <a:schemeClr val="tx1"/>
                </a:solidFill>
              </a:rPr>
              <a:t>3.</a:t>
            </a:r>
            <a:r>
              <a:rPr lang="en-US" dirty="0">
                <a:solidFill>
                  <a:schemeClr val="tx1"/>
                </a:solidFill>
              </a:rPr>
              <a:t> </a:t>
            </a:r>
            <a:r>
              <a:rPr lang="en-US" dirty="0" err="1">
                <a:solidFill>
                  <a:schemeClr val="tx1"/>
                </a:solidFill>
              </a:rPr>
              <a:t>Sensex</a:t>
            </a:r>
            <a:r>
              <a:rPr lang="en-US" dirty="0">
                <a:solidFill>
                  <a:schemeClr val="tx1"/>
                </a:solidFill>
              </a:rPr>
              <a:t> is the index of market </a:t>
            </a:r>
            <a:r>
              <a:rPr lang="en-US" dirty="0" smtClean="0">
                <a:solidFill>
                  <a:schemeClr val="tx1"/>
                </a:solidFill>
              </a:rPr>
              <a:t>capitalization. </a:t>
            </a:r>
            <a:endParaRPr lang="en-US" dirty="0">
              <a:solidFill>
                <a:schemeClr val="tx1"/>
              </a:solidFill>
            </a:endParaRPr>
          </a:p>
          <a:p>
            <a:pPr eaLnBrk="1" fontAlgn="auto" hangingPunct="1">
              <a:spcAft>
                <a:spcPts val="0"/>
              </a:spcAft>
              <a:buFont typeface="Arial" pitchFamily="34" charset="0"/>
              <a:buNone/>
              <a:defRPr/>
            </a:pPr>
            <a:r>
              <a:rPr lang="en-US" b="1" dirty="0">
                <a:solidFill>
                  <a:schemeClr val="tx1"/>
                </a:solidFill>
              </a:rPr>
              <a:t>4.</a:t>
            </a:r>
            <a:r>
              <a:rPr lang="en-US" dirty="0">
                <a:solidFill>
                  <a:schemeClr val="tx1"/>
                </a:solidFill>
              </a:rPr>
              <a:t> The base value is 100 on April 1, 1979. </a:t>
            </a:r>
          </a:p>
          <a:p>
            <a:pPr eaLnBrk="1" fontAlgn="auto" hangingPunct="1">
              <a:spcAft>
                <a:spcPts val="0"/>
              </a:spcAft>
              <a:buFont typeface="Arial" pitchFamily="34" charset="0"/>
              <a:buNone/>
              <a:defRPr/>
            </a:pPr>
            <a:r>
              <a:rPr lang="en-US" b="1" dirty="0">
                <a:solidFill>
                  <a:schemeClr val="tx1"/>
                </a:solidFill>
              </a:rPr>
              <a:t>5.</a:t>
            </a:r>
            <a:r>
              <a:rPr lang="en-US" dirty="0">
                <a:solidFill>
                  <a:schemeClr val="tx1"/>
                </a:solidFill>
              </a:rPr>
              <a:t> </a:t>
            </a:r>
            <a:r>
              <a:rPr lang="en-US" dirty="0" err="1">
                <a:solidFill>
                  <a:schemeClr val="tx1"/>
                </a:solidFill>
              </a:rPr>
              <a:t>Sensex</a:t>
            </a:r>
            <a:r>
              <a:rPr lang="en-US" dirty="0">
                <a:solidFill>
                  <a:schemeClr val="tx1"/>
                </a:solidFill>
              </a:rPr>
              <a:t> consists of only 30 representative stocks. </a:t>
            </a:r>
          </a:p>
          <a:p>
            <a:pPr eaLnBrk="1" fontAlgn="auto" hangingPunct="1">
              <a:spcAft>
                <a:spcPts val="0"/>
              </a:spcAft>
              <a:buFont typeface="Arial" pitchFamily="34" charset="0"/>
              <a:buNone/>
              <a:defRPr/>
            </a:pPr>
            <a:r>
              <a:rPr lang="en-US" b="1" dirty="0">
                <a:solidFill>
                  <a:schemeClr val="tx1"/>
                </a:solidFill>
              </a:rPr>
              <a:t>6.</a:t>
            </a:r>
            <a:r>
              <a:rPr lang="en-US" dirty="0">
                <a:solidFill>
                  <a:schemeClr val="tx1"/>
                </a:solidFill>
              </a:rPr>
              <a:t> These 30 are the most active and representative stocks selected from over 6,300 </a:t>
            </a:r>
            <a:r>
              <a:rPr lang="en-US" dirty="0" smtClean="0">
                <a:solidFill>
                  <a:schemeClr val="tx1"/>
                </a:solidFill>
              </a:rPr>
              <a:t>scrip's </a:t>
            </a:r>
            <a:r>
              <a:rPr lang="en-US" dirty="0">
                <a:solidFill>
                  <a:schemeClr val="tx1"/>
                </a:solidFill>
              </a:rPr>
              <a:t>that are listed on the BSE. </a:t>
            </a:r>
          </a:p>
          <a:p>
            <a:pPr eaLnBrk="1" fontAlgn="auto" hangingPunct="1">
              <a:spcAft>
                <a:spcPts val="0"/>
              </a:spcAft>
              <a:buFont typeface="Arial" pitchFamily="34" charset="0"/>
              <a:buNone/>
              <a:defRPr/>
            </a:pPr>
            <a:r>
              <a:rPr lang="en-US" b="1" dirty="0">
                <a:solidFill>
                  <a:schemeClr val="tx1"/>
                </a:solidFill>
              </a:rPr>
              <a:t>7.</a:t>
            </a:r>
            <a:r>
              <a:rPr lang="en-US" dirty="0">
                <a:solidFill>
                  <a:schemeClr val="tx1"/>
                </a:solidFill>
              </a:rPr>
              <a:t> The total market </a:t>
            </a:r>
            <a:r>
              <a:rPr lang="en-US" dirty="0" smtClean="0">
                <a:solidFill>
                  <a:schemeClr val="tx1"/>
                </a:solidFill>
              </a:rPr>
              <a:t>capitalization </a:t>
            </a:r>
            <a:r>
              <a:rPr lang="en-US" dirty="0">
                <a:solidFill>
                  <a:schemeClr val="tx1"/>
                </a:solidFill>
              </a:rPr>
              <a:t>of these 30 stocks accounts for more than 38 per cent of the aggregate market </a:t>
            </a:r>
            <a:r>
              <a:rPr lang="en-US" dirty="0" smtClean="0">
                <a:solidFill>
                  <a:schemeClr val="tx1"/>
                </a:solidFill>
              </a:rPr>
              <a:t>capitalization </a:t>
            </a:r>
            <a:r>
              <a:rPr lang="en-US" dirty="0">
                <a:solidFill>
                  <a:schemeClr val="tx1"/>
                </a:solidFill>
              </a:rPr>
              <a:t>of all BSE stocks. </a:t>
            </a:r>
          </a:p>
          <a:p>
            <a:pPr eaLnBrk="1" fontAlgn="auto" hangingPunct="1">
              <a:spcAft>
                <a:spcPts val="0"/>
              </a:spcAft>
              <a:buFont typeface="Arial" pitchFamily="34" charset="0"/>
              <a:buNone/>
              <a:defRPr/>
            </a:pPr>
            <a:r>
              <a:rPr lang="en-US" b="1" dirty="0">
                <a:solidFill>
                  <a:schemeClr val="tx1"/>
                </a:solidFill>
              </a:rPr>
              <a:t>8.</a:t>
            </a:r>
            <a:r>
              <a:rPr lang="en-US" dirty="0">
                <a:solidFill>
                  <a:schemeClr val="tx1"/>
                </a:solidFill>
              </a:rPr>
              <a:t> The </a:t>
            </a:r>
            <a:r>
              <a:rPr lang="en-US" dirty="0" err="1">
                <a:solidFill>
                  <a:schemeClr val="tx1"/>
                </a:solidFill>
              </a:rPr>
              <a:t>Sensex</a:t>
            </a:r>
            <a:r>
              <a:rPr lang="en-US" dirty="0">
                <a:solidFill>
                  <a:schemeClr val="tx1"/>
                </a:solidFill>
              </a:rPr>
              <a:t> composition is modified by the BSE authorities at irregular intervals, to keep it in tune with the latest realities of the market. </a:t>
            </a:r>
          </a:p>
        </p:txBody>
      </p:sp>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0" y="762000"/>
            <a:ext cx="9144000" cy="6096000"/>
          </a:xfrm>
        </p:spPr>
        <p:txBody>
          <a:bodyPr/>
          <a:lstStyle/>
          <a:p>
            <a:endParaRPr lang="en-US" sz="2400" b="1" i="1" smtClean="0"/>
          </a:p>
          <a:p>
            <a:r>
              <a:rPr lang="en-US" sz="2400" b="1" i="1" smtClean="0"/>
              <a:t>Investment</a:t>
            </a:r>
            <a:r>
              <a:rPr lang="en-US" sz="2400" smtClean="0"/>
              <a:t>: Financial instrument to appreciate the capital in future.</a:t>
            </a:r>
            <a:br>
              <a:rPr lang="en-US" sz="2400" smtClean="0"/>
            </a:br>
            <a:r>
              <a:rPr lang="en-US" sz="2400" b="1" i="1" smtClean="0"/>
              <a:t>Technical analysis</a:t>
            </a:r>
            <a:r>
              <a:rPr lang="en-US" sz="2400" smtClean="0"/>
              <a:t>: Security analysis for forecasting the direction of prices through the study of historical market / stocks price data.</a:t>
            </a:r>
            <a:br>
              <a:rPr lang="en-US" sz="2400" smtClean="0"/>
            </a:br>
            <a:r>
              <a:rPr lang="en-US" sz="2400" b="1" i="1" smtClean="0"/>
              <a:t>Fundamental analysis</a:t>
            </a:r>
            <a:r>
              <a:rPr lang="en-US" sz="2400" smtClean="0"/>
              <a:t>: Method of security valuation (stocks analysis) by examining the company's financials and operations without past performance.</a:t>
            </a:r>
            <a:br>
              <a:rPr lang="en-US" sz="2400" smtClean="0"/>
            </a:br>
            <a:r>
              <a:rPr lang="en-US" sz="2400" b="1" i="1" smtClean="0"/>
              <a:t>Forex</a:t>
            </a:r>
            <a:r>
              <a:rPr lang="en-US" sz="2400" smtClean="0"/>
              <a:t>: Worldwide decentralized over-the-counter financial market for currency trading of various global countries.</a:t>
            </a:r>
            <a:br>
              <a:rPr lang="en-US" sz="2400" smtClean="0"/>
            </a:br>
            <a:r>
              <a:rPr lang="en-US" sz="2400" b="1" i="1" smtClean="0"/>
              <a:t>Market capital</a:t>
            </a:r>
            <a:r>
              <a:rPr lang="en-US" sz="2400" smtClean="0"/>
              <a:t>: Market capitalization of a company by multiplying the current market price(CMP) of share by the total number of shares issued by the company.</a:t>
            </a:r>
            <a:r>
              <a:rPr lang="en-US" sz="2400" b="1" i="1" smtClean="0"/>
              <a:t> </a:t>
            </a:r>
          </a:p>
          <a:p>
            <a:r>
              <a:rPr lang="en-US" sz="2400" b="1" i="1" smtClean="0"/>
              <a:t>FPO</a:t>
            </a:r>
            <a:r>
              <a:rPr lang="en-US" sz="2400" smtClean="0"/>
              <a:t>: Follow on public offer is same as initial public offer (IPO), but second time come to rise the capital.</a:t>
            </a:r>
            <a:br>
              <a:rPr lang="en-US" sz="2400" smtClean="0"/>
            </a:br>
            <a:r>
              <a:rPr lang="en-US" sz="2400" b="1" i="1" smtClean="0"/>
              <a:t>Open offer</a:t>
            </a:r>
            <a:r>
              <a:rPr lang="en-US" sz="2400" smtClean="0"/>
              <a:t>: Same as rights issue, but cannot sell entitlement in an open offer.</a:t>
            </a:r>
          </a:p>
        </p:txBody>
      </p:sp>
      <p:pic>
        <p:nvPicPr>
          <p:cNvPr id="21507" name="Picture 2"/>
          <p:cNvPicPr>
            <a:picLocks noChangeAspect="1" noChangeArrowheads="1"/>
          </p:cNvPicPr>
          <p:nvPr/>
        </p:nvPicPr>
        <p:blipFill>
          <a:blip r:embed="rId2"/>
          <a:srcRect/>
          <a:stretch>
            <a:fillRect/>
          </a:stretch>
        </p:blipFill>
        <p:spPr bwMode="auto">
          <a:xfrm>
            <a:off x="5867400" y="228600"/>
            <a:ext cx="2744788" cy="84455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0" y="1066800"/>
            <a:ext cx="9144000" cy="5791200"/>
          </a:xfrm>
        </p:spPr>
        <p:txBody>
          <a:bodyPr/>
          <a:lstStyle/>
          <a:p>
            <a:r>
              <a:rPr lang="en-US" sz="2400" b="1" i="1" smtClean="0"/>
              <a:t>Stock</a:t>
            </a:r>
            <a:r>
              <a:rPr lang="en-US" sz="2400" smtClean="0"/>
              <a:t>: The stock or capital stock of a business entity represents the original capital invested in the business by promoters.</a:t>
            </a:r>
            <a:br>
              <a:rPr lang="en-US" sz="2400" smtClean="0"/>
            </a:br>
            <a:r>
              <a:rPr lang="en-US" sz="2400" b="1" i="1" smtClean="0"/>
              <a:t>Share</a:t>
            </a:r>
            <a:r>
              <a:rPr lang="en-US" sz="2400" smtClean="0"/>
              <a:t>: Part of the company or enterprise issues to public or private to rise Money.</a:t>
            </a:r>
            <a:br>
              <a:rPr lang="en-US" sz="2400" smtClean="0"/>
            </a:br>
            <a:r>
              <a:rPr lang="en-US" sz="2400" b="1" i="1" smtClean="0"/>
              <a:t>Equity</a:t>
            </a:r>
            <a:r>
              <a:rPr lang="en-US" sz="2400" smtClean="0"/>
              <a:t>: The value of an ownership in property or business, generic term for equity is stock.</a:t>
            </a:r>
            <a:br>
              <a:rPr lang="en-US" sz="2400" smtClean="0"/>
            </a:br>
            <a:r>
              <a:rPr lang="en-US" sz="2400" b="1" i="1" smtClean="0"/>
              <a:t>Multibagger</a:t>
            </a:r>
            <a:r>
              <a:rPr lang="en-US" sz="2400" smtClean="0"/>
              <a:t>: Company with strong fundamental values to increase investor wealth in future.</a:t>
            </a:r>
            <a:br>
              <a:rPr lang="en-US" sz="2400" smtClean="0"/>
            </a:br>
            <a:r>
              <a:rPr lang="en-US" sz="2400" b="1" i="1" smtClean="0"/>
              <a:t>Derivatives</a:t>
            </a:r>
            <a:r>
              <a:rPr lang="en-US" sz="2400" smtClean="0"/>
              <a:t>: Derivatives is a financial instrument, an agreement between two people or two parties.</a:t>
            </a:r>
            <a:br>
              <a:rPr lang="en-US" sz="2400" smtClean="0"/>
            </a:br>
            <a:r>
              <a:rPr lang="en-US" sz="2400" b="1" i="1" smtClean="0"/>
              <a:t>Stock broker</a:t>
            </a:r>
            <a:r>
              <a:rPr lang="en-US" sz="2400" smtClean="0"/>
              <a:t>: Regulated professional broker who buys and sells equity shares.</a:t>
            </a:r>
            <a:br>
              <a:rPr lang="en-US" sz="2400" smtClean="0"/>
            </a:br>
            <a:r>
              <a:rPr lang="en-US" sz="2400" b="1" i="1" smtClean="0"/>
              <a:t>Intraday</a:t>
            </a:r>
            <a:r>
              <a:rPr lang="en-US" sz="2400" smtClean="0"/>
              <a:t>: Trade process of Buy and Sell within single trading day, It means square off the open positions before close of markets.</a:t>
            </a:r>
            <a:br>
              <a:rPr lang="en-US" sz="2400" smtClean="0"/>
            </a:br>
            <a:endParaRPr lang="en-US" sz="2400" smtClean="0"/>
          </a:p>
        </p:txBody>
      </p:sp>
      <p:pic>
        <p:nvPicPr>
          <p:cNvPr id="22531" name="Picture 2"/>
          <p:cNvPicPr>
            <a:picLocks noChangeAspect="1" noChangeArrowheads="1"/>
          </p:cNvPicPr>
          <p:nvPr/>
        </p:nvPicPr>
        <p:blipFill>
          <a:blip r:embed="rId2"/>
          <a:srcRect/>
          <a:stretch>
            <a:fillRect/>
          </a:stretch>
        </p:blipFill>
        <p:spPr bwMode="auto">
          <a:xfrm>
            <a:off x="5715000" y="228600"/>
            <a:ext cx="2819400" cy="8382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0" y="0"/>
            <a:ext cx="9144000" cy="6248400"/>
          </a:xfrm>
        </p:spPr>
        <p:txBody>
          <a:bodyPr/>
          <a:lstStyle/>
          <a:p>
            <a:r>
              <a:rPr lang="en-US" sz="2400" b="1" i="1" smtClean="0"/>
              <a:t>BTST</a:t>
            </a:r>
            <a:r>
              <a:rPr lang="en-US" sz="2400" smtClean="0"/>
              <a:t>: BTST is buy the stocks today to sell tomorrow, able to sell the shares before receives the delivery of shares.</a:t>
            </a:r>
            <a:br>
              <a:rPr lang="en-US" sz="2400" smtClean="0"/>
            </a:br>
            <a:r>
              <a:rPr lang="en-US" sz="2400" smtClean="0"/>
              <a:t/>
            </a:r>
            <a:br>
              <a:rPr lang="en-US" sz="2400" smtClean="0"/>
            </a:br>
            <a:r>
              <a:rPr lang="en-US" sz="2400" b="1" i="1" smtClean="0"/>
              <a:t>STBT</a:t>
            </a:r>
            <a:r>
              <a:rPr lang="en-US" sz="2400" smtClean="0"/>
              <a:t>: STBT is different when compare with BTST, It is possible only if holding shares in account.</a:t>
            </a:r>
            <a:br>
              <a:rPr lang="en-US" sz="2400" smtClean="0"/>
            </a:br>
            <a:r>
              <a:rPr lang="en-US" sz="2400" smtClean="0"/>
              <a:t/>
            </a:r>
            <a:br>
              <a:rPr lang="en-US" sz="2400" smtClean="0"/>
            </a:br>
            <a:r>
              <a:rPr lang="en-US" sz="2400" b="1" i="1" smtClean="0"/>
              <a:t>Demat account</a:t>
            </a:r>
            <a:r>
              <a:rPr lang="en-US" sz="2400" smtClean="0"/>
              <a:t>: In India, refers to a dematerialized account(Demat). Securities are held in electronic form instead of paper certificates bu NSDL and CDSL.</a:t>
            </a:r>
            <a:br>
              <a:rPr lang="en-US" sz="2400" smtClean="0"/>
            </a:br>
            <a:r>
              <a:rPr lang="en-US" sz="2400" b="1" i="1" smtClean="0"/>
              <a:t>Swing trading</a:t>
            </a:r>
            <a:r>
              <a:rPr lang="en-US" sz="2400" smtClean="0"/>
              <a:t>: Swing Trading is non intraday based trading at the same time not for long-term, purely short-term means more than one day to within some weeks.</a:t>
            </a:r>
            <a:br>
              <a:rPr lang="en-US" sz="2400" smtClean="0"/>
            </a:br>
            <a:r>
              <a:rPr lang="en-US" sz="2400" b="1" i="1" smtClean="0"/>
              <a:t>Brokerage</a:t>
            </a:r>
            <a:r>
              <a:rPr lang="en-US" sz="2400" smtClean="0"/>
              <a:t>: Brokerage gives two different meanings, first one is a firm engaged in buying and selling of stocks for clients is the business or office of a broker. Second one is fee / charge paid to broker. stock brokers charges a fee to act as intermediary between buyer and seller.</a:t>
            </a:r>
            <a:br>
              <a:rPr lang="en-US" sz="2400" smtClean="0"/>
            </a:br>
            <a:r>
              <a:rPr lang="en-US" sz="2400" smtClean="0"/>
              <a:t/>
            </a:r>
            <a:br>
              <a:rPr lang="en-US" sz="2400" smtClean="0"/>
            </a:br>
            <a:endParaRPr lang="en-US" sz="2400" smtClean="0"/>
          </a:p>
        </p:txBody>
      </p:sp>
      <p:pic>
        <p:nvPicPr>
          <p:cNvPr id="23555" name="Picture 3"/>
          <p:cNvPicPr>
            <a:picLocks noChangeAspect="1" noChangeArrowheads="1"/>
          </p:cNvPicPr>
          <p:nvPr/>
        </p:nvPicPr>
        <p:blipFill>
          <a:blip r:embed="rId2"/>
          <a:srcRect/>
          <a:stretch>
            <a:fillRect/>
          </a:stretch>
        </p:blipFill>
        <p:spPr bwMode="auto">
          <a:xfrm>
            <a:off x="5867400" y="228600"/>
            <a:ext cx="2744788" cy="844550"/>
          </a:xfrm>
          <a:prstGeom prst="rect">
            <a:avLst/>
          </a:prstGeom>
          <a:noFill/>
          <a:ln w="9525">
            <a:noFill/>
            <a:miter lim="800000"/>
            <a:headEnd/>
            <a:tailEnd/>
          </a:ln>
        </p:spPr>
      </p:pic>
      <p:sp>
        <p:nvSpPr>
          <p:cNvPr id="4" name="Footer Placeholder 3"/>
          <p:cNvSpPr>
            <a:spLocks noGrp="1"/>
          </p:cNvSpPr>
          <p:nvPr>
            <p:ph type="ftr" sz="quarter" idx="11"/>
          </p:nvPr>
        </p:nvSpPr>
        <p:spPr>
          <a:xfrm>
            <a:off x="3124200" y="6477000"/>
            <a:ext cx="3581400" cy="381000"/>
          </a:xfrm>
        </p:spPr>
        <p:txBody>
          <a:bodyPr/>
          <a:lstStyle/>
          <a:p>
            <a:pPr>
              <a:defRPr/>
            </a:pPr>
            <a:r>
              <a:rPr lang="en-US" sz="1400"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304800" y="0"/>
            <a:ext cx="9448800" cy="6858000"/>
          </a:xfrm>
        </p:spPr>
        <p:txBody>
          <a:bodyPr/>
          <a:lstStyle/>
          <a:p>
            <a:r>
              <a:rPr lang="en-US" sz="2400" b="1" i="1" smtClean="0"/>
              <a:t>Business</a:t>
            </a:r>
            <a:r>
              <a:rPr lang="en-US" sz="2400" smtClean="0"/>
              <a:t>: A legally approved organization designed to provide goods, services, or both to consumers. also known as company, enterprise or firm.</a:t>
            </a:r>
            <a:br>
              <a:rPr lang="en-US" sz="2400" smtClean="0"/>
            </a:br>
            <a:r>
              <a:rPr lang="en-US" sz="2400" b="1" i="1" smtClean="0"/>
              <a:t>Speculation</a:t>
            </a:r>
            <a:r>
              <a:rPr lang="en-US" sz="2400" smtClean="0"/>
              <a:t>: Generally an opinion based on incomplete evidence, purchasing risky investments in share market without proper knowledge or fundamental news that present the possibility of large profits, but including higher-than-average possibility of capital loss.</a:t>
            </a:r>
            <a:br>
              <a:rPr lang="en-US" sz="2400" smtClean="0"/>
            </a:br>
            <a:r>
              <a:rPr lang="en-US" sz="2400" b="1" i="1" smtClean="0"/>
              <a:t>EPS</a:t>
            </a:r>
            <a:r>
              <a:rPr lang="en-US" sz="2400" smtClean="0"/>
              <a:t>: Earnings per share(EPS), using to analyze the company's earnings performance.</a:t>
            </a:r>
            <a:br>
              <a:rPr lang="en-US" sz="2400" smtClean="0"/>
            </a:br>
            <a:r>
              <a:rPr lang="en-US" sz="2400" b="1" i="1" smtClean="0"/>
              <a:t>PE ratio</a:t>
            </a:r>
            <a:r>
              <a:rPr lang="en-US" sz="2400" smtClean="0"/>
              <a:t>: Price earning(PE), divide the share price by EPS to know the PE ratio.</a:t>
            </a:r>
            <a:br>
              <a:rPr lang="en-US" sz="2400" smtClean="0"/>
            </a:br>
            <a:r>
              <a:rPr lang="en-US" sz="2400" b="1" i="1" smtClean="0"/>
              <a:t>Top line</a:t>
            </a:r>
            <a:r>
              <a:rPr lang="en-US" sz="2400" smtClean="0"/>
              <a:t>: Top lines of an income statement like Sales and Revenue.</a:t>
            </a:r>
            <a:br>
              <a:rPr lang="en-US" sz="2400" smtClean="0"/>
            </a:br>
            <a:r>
              <a:rPr lang="en-US" sz="2400" b="1" i="1" smtClean="0"/>
              <a:t>Bottom line</a:t>
            </a:r>
            <a:r>
              <a:rPr lang="en-US" sz="2400" smtClean="0"/>
              <a:t>: Bottom lines of an balance statement like net profit.</a:t>
            </a:r>
            <a:br>
              <a:rPr lang="en-US" sz="2400" smtClean="0"/>
            </a:br>
            <a:r>
              <a:rPr lang="en-US" sz="2400" b="1" i="1" smtClean="0"/>
              <a:t>Bonus share</a:t>
            </a:r>
            <a:r>
              <a:rPr lang="en-US" sz="2400" smtClean="0"/>
              <a:t>: Bonus share means an extra dividend paid to shareholders in the form of shares.</a:t>
            </a:r>
            <a:br>
              <a:rPr lang="en-US" sz="2400" smtClean="0"/>
            </a:br>
            <a:r>
              <a:rPr lang="en-US" sz="2400" b="1" i="1" smtClean="0"/>
              <a:t>IPO</a:t>
            </a:r>
            <a:r>
              <a:rPr lang="en-US" sz="2400" smtClean="0"/>
              <a:t>: Initial public offer(IPO) of shares to public through stock exchanges.</a:t>
            </a:r>
            <a:br>
              <a:rPr lang="en-US" sz="2400" smtClean="0"/>
            </a:br>
            <a:r>
              <a:rPr lang="en-US" sz="2400" b="1" i="1" smtClean="0"/>
              <a:t>Rights issue</a:t>
            </a:r>
            <a:r>
              <a:rPr lang="en-US" sz="2400" smtClean="0"/>
              <a:t>: Offer the shares to existing share holders at discount price.</a:t>
            </a:r>
            <a:br>
              <a:rPr lang="en-US" sz="2400" smtClean="0"/>
            </a:br>
            <a:endParaRPr lang="en-US" sz="2400" smtClean="0"/>
          </a:p>
        </p:txBody>
      </p:sp>
      <p:pic>
        <p:nvPicPr>
          <p:cNvPr id="24579" name="Picture 2"/>
          <p:cNvPicPr>
            <a:picLocks noChangeAspect="1" noChangeArrowheads="1"/>
          </p:cNvPicPr>
          <p:nvPr/>
        </p:nvPicPr>
        <p:blipFill>
          <a:blip r:embed="rId2"/>
          <a:srcRect/>
          <a:stretch>
            <a:fillRect/>
          </a:stretch>
        </p:blipFill>
        <p:spPr bwMode="auto">
          <a:xfrm>
            <a:off x="5867400" y="228600"/>
            <a:ext cx="2744788" cy="84455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3" name="Text Placeholder 2"/>
          <p:cNvSpPr>
            <a:spLocks noGrp="1"/>
          </p:cNvSpPr>
          <p:nvPr>
            <p:ph type="body" idx="1"/>
          </p:nvPr>
        </p:nvSpPr>
        <p:spPr>
          <a:xfrm>
            <a:off x="381000" y="228600"/>
            <a:ext cx="8610600" cy="1066800"/>
          </a:xfrm>
        </p:spPr>
        <p:txBody>
          <a:bodyPr>
            <a:normAutofit fontScale="92500" lnSpcReduction="20000"/>
          </a:bodyPr>
          <a:lstStyle/>
          <a:p>
            <a:pPr>
              <a:defRPr/>
            </a:pPr>
            <a:r>
              <a:rPr lang="en-US" sz="4000" dirty="0" smtClean="0">
                <a:solidFill>
                  <a:srgbClr val="ACA3EB"/>
                </a:solidFill>
                <a:latin typeface="Algerian" pitchFamily="82" charset="0"/>
              </a:rPr>
              <a:t>Graph showing </a:t>
            </a:r>
            <a:r>
              <a:rPr lang="en-US" sz="4000" dirty="0" err="1" smtClean="0">
                <a:solidFill>
                  <a:srgbClr val="ACA3EB"/>
                </a:solidFill>
                <a:latin typeface="Algerian" pitchFamily="82" charset="0"/>
              </a:rPr>
              <a:t>sensex</a:t>
            </a:r>
            <a:r>
              <a:rPr lang="en-US" sz="4000" dirty="0" smtClean="0">
                <a:solidFill>
                  <a:srgbClr val="ACA3EB"/>
                </a:solidFill>
                <a:latin typeface="Algerian" pitchFamily="82" charset="0"/>
              </a:rPr>
              <a:t> of few years:</a:t>
            </a:r>
            <a:endParaRPr lang="en-US" sz="4000" dirty="0">
              <a:solidFill>
                <a:srgbClr val="ACA3EB"/>
              </a:solidFill>
              <a:latin typeface="Algerian" pitchFamily="82" charset="0"/>
            </a:endParaRPr>
          </a:p>
        </p:txBody>
      </p:sp>
      <p:pic>
        <p:nvPicPr>
          <p:cNvPr id="4" name="Picture 2"/>
          <p:cNvPicPr>
            <a:picLocks noGrp="1" noChangeAspect="1" noChangeArrowheads="1"/>
          </p:cNvPicPr>
          <p:nvPr>
            <p:ph sz="quarter" idx="1"/>
          </p:nvPr>
        </p:nvPicPr>
        <p:blipFill>
          <a:blip r:embed="rId3"/>
          <a:stretch>
            <a:fillRect/>
          </a:stretch>
        </p:blipFill>
        <p:spPr>
          <a:xfrm>
            <a:off x="0" y="1447800"/>
            <a:ext cx="9144000" cy="5410200"/>
          </a:xfrm>
          <a:effectLst>
            <a:softEdge rad="112500"/>
          </a:effectLst>
        </p:spPr>
      </p:pic>
      <p:sp>
        <p:nvSpPr>
          <p:cNvPr id="5" name="Footer Placeholder 4"/>
          <p:cNvSpPr>
            <a:spLocks noGrp="1"/>
          </p:cNvSpPr>
          <p:nvPr>
            <p:ph type="ftr" sz="quarter" idx="11"/>
          </p:nvPr>
        </p:nvSpPr>
        <p:spPr>
          <a:xfrm>
            <a:off x="3124200" y="6553200"/>
            <a:ext cx="2895600" cy="168275"/>
          </a:xfrm>
        </p:spPr>
        <p:txBody>
          <a:bodyPr/>
          <a:lstStyle/>
          <a:p>
            <a:pPr>
              <a:defRPr/>
            </a:pPr>
            <a:r>
              <a:rPr lang="en-US" dirty="0">
                <a:solidFill>
                  <a:srgbClr val="FF0000"/>
                </a:solidFill>
              </a:rPr>
              <a:t>NEW DELHI INSTITUTE OF MANAGEMENT</a:t>
            </a:r>
          </a:p>
        </p:txBody>
      </p:sp>
    </p:spTree>
  </p:cSld>
  <p:clrMapOvr>
    <a:masterClrMapping/>
  </p:clrMapOvr>
  <p:transition>
    <p:blinds dir="vert"/>
    <p:sndAc>
      <p:stSnd>
        <p:snd r:embed="rId2" name="chimes.wav" builtIn="1"/>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609600" y="152400"/>
            <a:ext cx="7470775" cy="1096963"/>
          </a:xfrm>
        </p:spPr>
        <p:txBody>
          <a:bodyPr/>
          <a:lstStyle/>
          <a:p>
            <a:r>
              <a:rPr lang="en-US" smtClean="0">
                <a:solidFill>
                  <a:srgbClr val="ACA3EB"/>
                </a:solidFill>
                <a:latin typeface="Algerian" pitchFamily="82" charset="0"/>
              </a:rPr>
              <a:t>              </a:t>
            </a:r>
          </a:p>
        </p:txBody>
      </p:sp>
      <p:pic>
        <p:nvPicPr>
          <p:cNvPr id="26627" name="Picture 5" descr="sensexchart.jpg"/>
          <p:cNvPicPr>
            <a:picLocks noChangeAspect="1"/>
          </p:cNvPicPr>
          <p:nvPr/>
        </p:nvPicPr>
        <p:blipFill>
          <a:blip r:embed="rId3"/>
          <a:srcRect/>
          <a:stretch>
            <a:fillRect/>
          </a:stretch>
        </p:blipFill>
        <p:spPr bwMode="auto">
          <a:xfrm>
            <a:off x="228600" y="1219200"/>
            <a:ext cx="8610600" cy="53340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ransition>
    <p:checker/>
    <p:sndAc>
      <p:stSnd>
        <p:snd r:embed="rId2" name="chimes.wav" builtIn="1"/>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468313" y="476250"/>
            <a:ext cx="8229600" cy="1143000"/>
          </a:xfrm>
        </p:spPr>
        <p:txBody>
          <a:bodyPr/>
          <a:lstStyle/>
          <a:p>
            <a:pPr eaLnBrk="1" hangingPunct="1"/>
            <a:r>
              <a:rPr lang="tr-TR" smtClean="0"/>
              <a:t>LONDON INTERNATIONAL STOCK EXCHANGE</a:t>
            </a:r>
          </a:p>
        </p:txBody>
      </p:sp>
      <p:pic>
        <p:nvPicPr>
          <p:cNvPr id="27651" name="Picture 6" descr="LONDON"/>
          <p:cNvPicPr>
            <a:picLocks noGrp="1" noChangeAspect="1" noChangeArrowheads="1"/>
          </p:cNvPicPr>
          <p:nvPr>
            <p:ph idx="1"/>
          </p:nvPr>
        </p:nvPicPr>
        <p:blipFill>
          <a:blip r:embed="rId2"/>
          <a:srcRect/>
          <a:stretch>
            <a:fillRect/>
          </a:stretch>
        </p:blipFill>
        <p:spPr>
          <a:xfrm>
            <a:off x="1752600" y="1676400"/>
            <a:ext cx="5937250" cy="4724400"/>
          </a:xfrm>
        </p:spPr>
      </p:pic>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468313" y="476250"/>
            <a:ext cx="8229600" cy="1143000"/>
          </a:xfrm>
        </p:spPr>
        <p:txBody>
          <a:bodyPr/>
          <a:lstStyle/>
          <a:p>
            <a:pPr eaLnBrk="1" hangingPunct="1"/>
            <a:r>
              <a:rPr lang="tr-TR" smtClean="0"/>
              <a:t>LONDON INTERNATIONAL STOCK EXCHANGE</a:t>
            </a:r>
          </a:p>
        </p:txBody>
      </p:sp>
      <p:pic>
        <p:nvPicPr>
          <p:cNvPr id="28675" name="Picture 6" descr="LONDON"/>
          <p:cNvPicPr>
            <a:picLocks noGrp="1" noChangeAspect="1" noChangeArrowheads="1"/>
          </p:cNvPicPr>
          <p:nvPr>
            <p:ph idx="1"/>
          </p:nvPr>
        </p:nvPicPr>
        <p:blipFill>
          <a:blip r:embed="rId2"/>
          <a:srcRect/>
          <a:stretch>
            <a:fillRect/>
          </a:stretch>
        </p:blipFill>
        <p:spPr>
          <a:xfrm>
            <a:off x="1619250" y="1524000"/>
            <a:ext cx="5689600" cy="4724400"/>
          </a:xfrm>
        </p:spPr>
      </p:pic>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404813"/>
            <a:ext cx="8229600" cy="1143000"/>
          </a:xfrm>
        </p:spPr>
        <p:txBody>
          <a:bodyPr/>
          <a:lstStyle/>
          <a:p>
            <a:pPr eaLnBrk="1" hangingPunct="1"/>
            <a:r>
              <a:rPr lang="tr-TR" smtClean="0"/>
              <a:t>FRANKFURT STOCK EXCHANGE</a:t>
            </a:r>
          </a:p>
        </p:txBody>
      </p:sp>
      <p:pic>
        <p:nvPicPr>
          <p:cNvPr id="29699" name="Picture 5" descr="FRAnk"/>
          <p:cNvPicPr>
            <a:picLocks noGrp="1" noChangeAspect="1" noChangeArrowheads="1"/>
          </p:cNvPicPr>
          <p:nvPr>
            <p:ph idx="1"/>
          </p:nvPr>
        </p:nvPicPr>
        <p:blipFill>
          <a:blip r:embed="rId2"/>
          <a:srcRect/>
          <a:stretch>
            <a:fillRect/>
          </a:stretch>
        </p:blipFill>
        <p:spPr>
          <a:xfrm>
            <a:off x="1403350" y="1844675"/>
            <a:ext cx="5903913" cy="4824413"/>
          </a:xfrm>
        </p:spPr>
      </p:pic>
      <p:sp>
        <p:nvSpPr>
          <p:cNvPr id="4" name="Footer Placeholder 3"/>
          <p:cNvSpPr>
            <a:spLocks noGrp="1"/>
          </p:cNvSpPr>
          <p:nvPr>
            <p:ph type="ftr" sz="quarter" idx="11"/>
          </p:nvPr>
        </p:nvSpPr>
        <p:spPr/>
        <p:txBody>
          <a:bodyPr/>
          <a:lstStyle/>
          <a:p>
            <a:pPr>
              <a:defRPr/>
            </a:pPr>
            <a:r>
              <a:rPr lang="en-US"/>
              <a:t>NEW DELHI INSTITUTE OF MANAGEMENT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tr-TR" smtClean="0"/>
              <a:t>PARIS BOURSE</a:t>
            </a:r>
          </a:p>
        </p:txBody>
      </p:sp>
      <p:pic>
        <p:nvPicPr>
          <p:cNvPr id="30723" name="Picture 5" descr="paris"/>
          <p:cNvPicPr>
            <a:picLocks noGrp="1" noChangeAspect="1" noChangeArrowheads="1"/>
          </p:cNvPicPr>
          <p:nvPr>
            <p:ph idx="1"/>
          </p:nvPr>
        </p:nvPicPr>
        <p:blipFill>
          <a:blip r:embed="rId2"/>
          <a:srcRect/>
          <a:stretch>
            <a:fillRect/>
          </a:stretch>
        </p:blipFill>
        <p:spPr>
          <a:xfrm>
            <a:off x="1619250" y="1628775"/>
            <a:ext cx="5976938" cy="4968875"/>
          </a:xfrm>
        </p:spPr>
      </p:pic>
      <p:sp>
        <p:nvSpPr>
          <p:cNvPr id="4" name="Footer Placeholder 3"/>
          <p:cNvSpPr>
            <a:spLocks noGrp="1"/>
          </p:cNvSpPr>
          <p:nvPr>
            <p:ph type="ftr" sz="quarter" idx="11"/>
          </p:nvPr>
        </p:nvSpPr>
        <p:spPr/>
        <p:txBody>
          <a:bodyPr/>
          <a:lstStyle/>
          <a:p>
            <a:pPr>
              <a:defRPr/>
            </a:pPr>
            <a:r>
              <a:rPr lang="en-US"/>
              <a:t>NEW DELHI INSTITUTE OF MANAGEMENT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0" y="304800"/>
            <a:ext cx="9372600" cy="6553200"/>
          </a:xfrm>
        </p:spPr>
        <p:txBody>
          <a:bodyPr/>
          <a:lstStyle/>
          <a:p>
            <a:r>
              <a:rPr lang="en-US" b="1" smtClean="0"/>
              <a:t>List of BSE SENSEX companies</a:t>
            </a:r>
          </a:p>
          <a:p>
            <a:r>
              <a:rPr lang="en-US" sz="2000" b="1" smtClean="0"/>
              <a:t>The BSE Sensex currently consists of the following 30 major Indian</a:t>
            </a:r>
            <a:r>
              <a:rPr lang="en-US" sz="2000" smtClean="0"/>
              <a:t> </a:t>
            </a:r>
          </a:p>
          <a:p>
            <a:pPr algn="ctr">
              <a:buFont typeface="Arial" charset="0"/>
              <a:buNone/>
            </a:pPr>
            <a:r>
              <a:rPr lang="en-US" sz="2000" smtClean="0"/>
              <a:t>    Name of the company                   Industry Name          Market cap                </a:t>
            </a:r>
            <a:br>
              <a:rPr lang="en-US" sz="2000" smtClean="0"/>
            </a:br>
            <a:r>
              <a:rPr lang="en-US" sz="2000" smtClean="0"/>
              <a:t>        </a:t>
            </a:r>
            <a:r>
              <a:rPr lang="en-US" sz="2000" b="1" smtClean="0">
                <a:hlinkClick r:id="rId2"/>
              </a:rPr>
              <a:t>Axis Bank Ltd.</a:t>
            </a:r>
            <a:r>
              <a:rPr lang="en-US" sz="2000" b="1" smtClean="0"/>
              <a:t>                     </a:t>
            </a:r>
            <a:r>
              <a:rPr lang="en-US" sz="2000" smtClean="0"/>
              <a:t> </a:t>
            </a:r>
            <a:r>
              <a:rPr lang="en-US" sz="2000" smtClean="0">
                <a:hlinkClick r:id="rId3"/>
              </a:rPr>
              <a:t>Bank – Private     </a:t>
            </a:r>
            <a:r>
              <a:rPr lang="en-US" sz="2000" smtClean="0"/>
              <a:t>               </a:t>
            </a:r>
            <a:r>
              <a:rPr lang="en-US" sz="2000" smtClean="0">
                <a:hlinkClick r:id="rId4"/>
              </a:rPr>
              <a:t>Large Cap</a:t>
            </a:r>
            <a:endParaRPr lang="en-US" sz="2000" smtClean="0"/>
          </a:p>
          <a:p>
            <a:pPr algn="ctr">
              <a:buFont typeface="Arial" charset="0"/>
              <a:buNone/>
            </a:pPr>
            <a:r>
              <a:rPr lang="en-US" sz="2000" b="1" smtClean="0">
                <a:hlinkClick r:id="rId5"/>
              </a:rPr>
              <a:t>        </a:t>
            </a:r>
            <a:r>
              <a:rPr lang="en-US" sz="2000" b="1" smtClean="0">
                <a:solidFill>
                  <a:srgbClr val="FFC000"/>
                </a:solidFill>
                <a:hlinkClick r:id="rId5"/>
              </a:rPr>
              <a:t>Bajaj Auto Ltd.</a:t>
            </a:r>
            <a:r>
              <a:rPr lang="en-US" sz="2000" b="1" smtClean="0">
                <a:solidFill>
                  <a:srgbClr val="FFC000"/>
                </a:solidFill>
              </a:rPr>
              <a:t>                   </a:t>
            </a:r>
            <a:r>
              <a:rPr lang="en-US" sz="2000" smtClean="0">
                <a:solidFill>
                  <a:srgbClr val="FFC000"/>
                </a:solidFill>
                <a:hlinkClick r:id="rId6"/>
              </a:rPr>
              <a:t>Automobile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7"/>
              </a:rPr>
              <a:t>Bharat Heavy Electricals Ltd.</a:t>
            </a:r>
            <a:r>
              <a:rPr lang="en-US" sz="2000" smtClean="0">
                <a:solidFill>
                  <a:srgbClr val="FFC000"/>
                </a:solidFill>
              </a:rPr>
              <a:t> </a:t>
            </a:r>
            <a:r>
              <a:rPr lang="en-US" sz="2000" smtClean="0">
                <a:solidFill>
                  <a:srgbClr val="FFC000"/>
                </a:solidFill>
                <a:hlinkClick r:id="rId8"/>
              </a:rPr>
              <a:t>Electric Equipment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9"/>
              </a:rPr>
              <a:t>Bharti Airtel Ltd.</a:t>
            </a:r>
            <a:r>
              <a:rPr lang="en-US" sz="2000" smtClean="0">
                <a:solidFill>
                  <a:srgbClr val="FFC000"/>
                </a:solidFill>
              </a:rPr>
              <a:t>                      </a:t>
            </a:r>
            <a:r>
              <a:rPr lang="en-US" sz="2000" smtClean="0">
                <a:solidFill>
                  <a:srgbClr val="FFC000"/>
                </a:solidFill>
                <a:hlinkClick r:id="rId10"/>
              </a:rPr>
              <a:t>Telecommunication -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11"/>
              </a:rPr>
              <a:t>Cipla Ltd.</a:t>
            </a:r>
            <a:r>
              <a:rPr lang="en-US" sz="2000" smtClean="0">
                <a:solidFill>
                  <a:srgbClr val="FFC000"/>
                </a:solidFill>
              </a:rPr>
              <a:t>                               </a:t>
            </a:r>
            <a:r>
              <a:rPr lang="en-US" sz="2000" smtClean="0">
                <a:solidFill>
                  <a:srgbClr val="FFC000"/>
                </a:solidFill>
                <a:hlinkClick r:id="rId12"/>
              </a:rPr>
              <a:t>Pharmaceuticals &amp; Drugs </a:t>
            </a:r>
            <a:r>
              <a:rPr lang="en-US" sz="2000" smtClean="0">
                <a:solidFill>
                  <a:srgbClr val="FFC000"/>
                </a:solidFill>
              </a:rPr>
              <a:t>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13"/>
              </a:rPr>
              <a:t>Coal India Ltd.</a:t>
            </a:r>
            <a:r>
              <a:rPr lang="en-US" sz="2000" b="1" smtClean="0">
                <a:solidFill>
                  <a:srgbClr val="FFC000"/>
                </a:solidFill>
              </a:rPr>
              <a:t>                         </a:t>
            </a:r>
            <a:r>
              <a:rPr lang="en-US" sz="2000" smtClean="0">
                <a:solidFill>
                  <a:srgbClr val="FFC000"/>
                </a:solidFill>
              </a:rPr>
              <a:t> </a:t>
            </a:r>
            <a:r>
              <a:rPr lang="en-US" sz="2000" smtClean="0">
                <a:solidFill>
                  <a:srgbClr val="FFC000"/>
                </a:solidFill>
                <a:hlinkClick r:id="rId14"/>
              </a:rPr>
              <a:t>Mining &amp; Minerals </a:t>
            </a:r>
            <a:r>
              <a:rPr lang="en-US" sz="2000" smtClean="0">
                <a:solidFill>
                  <a:srgbClr val="FFC000"/>
                </a:solidFill>
              </a:rPr>
              <a:t>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15"/>
              </a:rPr>
              <a:t>Dr. Reddys Laboratories Ltd.</a:t>
            </a:r>
            <a:r>
              <a:rPr lang="en-US" sz="2000" smtClean="0">
                <a:solidFill>
                  <a:srgbClr val="FFC000"/>
                </a:solidFill>
              </a:rPr>
              <a:t> </a:t>
            </a:r>
            <a:r>
              <a:rPr lang="en-US" sz="2000" smtClean="0">
                <a:solidFill>
                  <a:srgbClr val="FFC000"/>
                </a:solidFill>
                <a:hlinkClick r:id="rId12"/>
              </a:rPr>
              <a:t>Pharmaceuticals &amp; Drugs </a:t>
            </a:r>
            <a:r>
              <a:rPr lang="en-US" sz="2000" smtClean="0">
                <a:solidFill>
                  <a:srgbClr val="FFC000"/>
                </a:solidFill>
              </a:rPr>
              <a:t>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16"/>
              </a:rPr>
              <a:t>GAIL (India) Ltd.</a:t>
            </a:r>
            <a:r>
              <a:rPr lang="en-US" sz="2000" smtClean="0">
                <a:solidFill>
                  <a:srgbClr val="FFC000"/>
                </a:solidFill>
              </a:rPr>
              <a:t>                 </a:t>
            </a:r>
            <a:r>
              <a:rPr lang="en-US" sz="2000" smtClean="0">
                <a:solidFill>
                  <a:srgbClr val="FFC000"/>
                </a:solidFill>
                <a:hlinkClick r:id="rId17"/>
              </a:rPr>
              <a:t>Gas Transmission/Marketing </a:t>
            </a:r>
            <a:r>
              <a:rPr lang="en-US" sz="2000" smtClean="0">
                <a:solidFill>
                  <a:srgbClr val="FFC000"/>
                </a:solidFill>
              </a:rPr>
              <a:t>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18"/>
              </a:rPr>
              <a:t>HDFC Bank Ltd.</a:t>
            </a:r>
            <a:r>
              <a:rPr lang="en-US" sz="2000" smtClean="0">
                <a:solidFill>
                  <a:srgbClr val="FFC000"/>
                </a:solidFill>
              </a:rPr>
              <a:t>                       </a:t>
            </a:r>
            <a:r>
              <a:rPr lang="en-US" sz="2000" smtClean="0">
                <a:solidFill>
                  <a:srgbClr val="FFC000"/>
                </a:solidFill>
                <a:hlinkClick r:id="rId3"/>
              </a:rPr>
              <a:t>Bank - Private </a:t>
            </a:r>
            <a:r>
              <a:rPr lang="en-US" sz="2000" smtClean="0">
                <a:solidFill>
                  <a:srgbClr val="FFC000"/>
                </a:solidFill>
              </a:rPr>
              <a:t>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19"/>
              </a:rPr>
              <a:t>Hero MotoCorp Ltd.</a:t>
            </a:r>
            <a:r>
              <a:rPr lang="en-US" sz="2000" smtClean="0">
                <a:solidFill>
                  <a:srgbClr val="FFC000"/>
                </a:solidFill>
              </a:rPr>
              <a:t>          </a:t>
            </a:r>
            <a:r>
              <a:rPr lang="en-US" sz="2000" smtClean="0">
                <a:solidFill>
                  <a:srgbClr val="FFC000"/>
                </a:solidFill>
                <a:hlinkClick r:id="rId6"/>
              </a:rPr>
              <a:t>Automobile Two &amp; Three Wheelers </a:t>
            </a:r>
            <a:r>
              <a:rPr lang="en-US" sz="2000" smtClean="0">
                <a:solidFill>
                  <a:srgbClr val="FFC000"/>
                </a:solidFill>
              </a:rPr>
              <a:t>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20"/>
              </a:rPr>
              <a:t>Hindalco Industries Ltd.</a:t>
            </a:r>
            <a:r>
              <a:rPr lang="en-US" sz="2000" smtClean="0">
                <a:solidFill>
                  <a:srgbClr val="FFC000"/>
                </a:solidFill>
              </a:rPr>
              <a:t>   </a:t>
            </a:r>
            <a:r>
              <a:rPr lang="en-US" sz="2000" smtClean="0">
                <a:solidFill>
                  <a:srgbClr val="FFC000"/>
                </a:solidFill>
                <a:hlinkClick r:id="rId21"/>
              </a:rPr>
              <a:t>Aluminum &amp; Aluminum Products </a:t>
            </a:r>
            <a:r>
              <a:rPr lang="en-US" sz="2000" smtClean="0">
                <a:solidFill>
                  <a:srgbClr val="FFC000"/>
                </a:solidFill>
              </a:rPr>
              <a:t>           </a:t>
            </a:r>
            <a:r>
              <a:rPr lang="en-US" sz="2000" smtClean="0">
                <a:solidFill>
                  <a:srgbClr val="FFC000"/>
                </a:solidFill>
                <a:hlinkClick r:id="rId4"/>
              </a:rPr>
              <a:t>Large Cap</a:t>
            </a:r>
            <a:endParaRPr lang="en-US" sz="2000" smtClean="0">
              <a:solidFill>
                <a:srgbClr val="FFC000"/>
              </a:solidFill>
            </a:endParaRPr>
          </a:p>
          <a:p>
            <a:pPr algn="ctr">
              <a:buFont typeface="Arial" charset="0"/>
              <a:buNone/>
            </a:pPr>
            <a:r>
              <a:rPr lang="en-US" sz="2000" b="1" smtClean="0">
                <a:solidFill>
                  <a:srgbClr val="FFC000"/>
                </a:solidFill>
                <a:hlinkClick r:id="rId22"/>
              </a:rPr>
              <a:t>Hindustan Unilever Ltd.</a:t>
            </a:r>
            <a:r>
              <a:rPr lang="en-US" sz="2000" smtClean="0">
                <a:solidFill>
                  <a:srgbClr val="FFC000"/>
                </a:solidFill>
              </a:rPr>
              <a:t>   </a:t>
            </a:r>
            <a:r>
              <a:rPr lang="en-US" sz="2000" smtClean="0">
                <a:solidFill>
                  <a:srgbClr val="FFC000"/>
                </a:solidFill>
                <a:hlinkClick r:id="rId23"/>
              </a:rPr>
              <a:t>Household &amp; Personal Products          </a:t>
            </a:r>
            <a:r>
              <a:rPr lang="en-US" sz="2000" smtClean="0">
                <a:solidFill>
                  <a:srgbClr val="FFC000"/>
                </a:solidFill>
                <a:hlinkClick r:id="rId4"/>
              </a:rPr>
              <a:t>Large </a:t>
            </a:r>
            <a:r>
              <a:rPr lang="en-US" sz="2000" smtClean="0">
                <a:solidFill>
                  <a:srgbClr val="FFC000"/>
                </a:solidFill>
              </a:rPr>
              <a:t> </a:t>
            </a:r>
            <a:r>
              <a:rPr lang="en-US" sz="2000" smtClean="0">
                <a:solidFill>
                  <a:srgbClr val="0070C0"/>
                </a:solidFill>
              </a:rPr>
              <a:t>CAP</a:t>
            </a:r>
          </a:p>
          <a:p>
            <a:pPr algn="ctr">
              <a:buFont typeface="Arial" charset="0"/>
              <a:buNone/>
            </a:pPr>
            <a:r>
              <a:rPr lang="en-US" sz="2000" b="1" smtClean="0">
                <a:hlinkClick r:id="rId24"/>
              </a:rPr>
              <a:t>Infosys Ltd.</a:t>
            </a:r>
            <a:r>
              <a:rPr lang="en-US" sz="2000" smtClean="0"/>
              <a:t>                                          </a:t>
            </a:r>
            <a:r>
              <a:rPr lang="en-US" sz="2000" smtClean="0">
                <a:hlinkClick r:id="rId25"/>
              </a:rPr>
              <a:t>IT - Software </a:t>
            </a:r>
            <a:r>
              <a:rPr lang="en-US" sz="2000" smtClean="0"/>
              <a:t>                    </a:t>
            </a:r>
            <a:r>
              <a:rPr lang="en-US" sz="2000" smtClean="0">
                <a:hlinkClick r:id="rId4"/>
              </a:rPr>
              <a:t>Large Cap </a:t>
            </a:r>
            <a:r>
              <a:rPr lang="en-US" sz="2000" smtClean="0">
                <a:solidFill>
                  <a:srgbClr val="FFC000"/>
                </a:solidFill>
              </a:rPr>
              <a:t/>
            </a:r>
            <a:br>
              <a:rPr lang="en-US" sz="2000" smtClean="0">
                <a:solidFill>
                  <a:srgbClr val="FFC000"/>
                </a:solidFill>
              </a:rPr>
            </a:br>
            <a:endParaRPr lang="en-US" sz="2000" smtClean="0">
              <a:solidFill>
                <a:srgbClr val="FFC000"/>
              </a:solidFill>
            </a:endParaRPr>
          </a:p>
        </p:txBody>
      </p:sp>
      <p:sp>
        <p:nvSpPr>
          <p:cNvPr id="3" name="Footer Placeholder 2"/>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tr-TR" smtClean="0"/>
              <a:t>TOKYO STOCK EXCHANGE</a:t>
            </a:r>
          </a:p>
        </p:txBody>
      </p:sp>
      <p:pic>
        <p:nvPicPr>
          <p:cNvPr id="31747" name="Picture 5" descr="tokyo"/>
          <p:cNvPicPr>
            <a:picLocks noGrp="1" noChangeAspect="1" noChangeArrowheads="1"/>
          </p:cNvPicPr>
          <p:nvPr>
            <p:ph idx="1"/>
          </p:nvPr>
        </p:nvPicPr>
        <p:blipFill>
          <a:blip r:embed="rId2"/>
          <a:srcRect/>
          <a:stretch>
            <a:fillRect/>
          </a:stretch>
        </p:blipFill>
        <p:spPr>
          <a:xfrm>
            <a:off x="1403350" y="1412875"/>
            <a:ext cx="6121400" cy="5111750"/>
          </a:xfrm>
        </p:spPr>
      </p:pic>
      <p:sp>
        <p:nvSpPr>
          <p:cNvPr id="4" name="Footer Placeholder 3"/>
          <p:cNvSpPr>
            <a:spLocks noGrp="1"/>
          </p:cNvSpPr>
          <p:nvPr>
            <p:ph type="ftr" sz="quarter" idx="11"/>
          </p:nvPr>
        </p:nvSpPr>
        <p:spPr/>
        <p:txBody>
          <a:bodyPr/>
          <a:lstStyle/>
          <a:p>
            <a:pPr>
              <a:defRPr/>
            </a:pPr>
            <a:r>
              <a:rPr lang="en-US"/>
              <a:t>NEW DELHI INSTITUTE OF MANAGEMENT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pic>
        <p:nvPicPr>
          <p:cNvPr id="32771" name="Picture 4"/>
          <p:cNvPicPr>
            <a:picLocks noGrp="1" noChangeAspect="1" noChangeArrowheads="1"/>
          </p:cNvPicPr>
          <p:nvPr>
            <p:ph idx="1"/>
          </p:nvPr>
        </p:nvPicPr>
        <p:blipFill>
          <a:blip r:embed="rId2"/>
          <a:srcRect/>
          <a:stretch>
            <a:fillRect/>
          </a:stretch>
        </p:blipFill>
        <p:spPr>
          <a:xfrm>
            <a:off x="0" y="0"/>
            <a:ext cx="9144000" cy="6858000"/>
          </a:xfrm>
          <a:noFill/>
        </p:spPr>
      </p:pic>
      <p:sp>
        <p:nvSpPr>
          <p:cNvPr id="4" name="Footer Placeholder 3"/>
          <p:cNvSpPr>
            <a:spLocks noGrp="1"/>
          </p:cNvSpPr>
          <p:nvPr>
            <p:ph type="ftr" sz="quarter" idx="11"/>
          </p:nvPr>
        </p:nvSpPr>
        <p:spPr>
          <a:xfrm>
            <a:off x="4114800" y="6477000"/>
            <a:ext cx="2895600" cy="381000"/>
          </a:xfrm>
        </p:spPr>
        <p:txBody>
          <a:bodyPr/>
          <a:lstStyle/>
          <a:p>
            <a:pPr>
              <a:defRPr/>
            </a:pPr>
            <a:r>
              <a:rPr lang="en-US" dirty="0">
                <a:solidFill>
                  <a:srgbClr val="FF0000"/>
                </a:solidFill>
              </a:rPr>
              <a:t>NEW</a:t>
            </a:r>
            <a:r>
              <a:rPr lang="en-US" dirty="0"/>
              <a:t> </a:t>
            </a:r>
            <a:r>
              <a:rPr lang="en-US" dirty="0">
                <a:solidFill>
                  <a:srgbClr val="FF0000"/>
                </a:solidFill>
              </a:rPr>
              <a:t>DELHI INSTITUTE OF MANAGEMENT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smtClean="0"/>
          </a:p>
        </p:txBody>
      </p:sp>
      <p:pic>
        <p:nvPicPr>
          <p:cNvPr id="33795" name="Picture 2"/>
          <p:cNvPicPr>
            <a:picLocks noGrp="1" noChangeAspect="1" noChangeArrowheads="1"/>
          </p:cNvPicPr>
          <p:nvPr>
            <p:ph idx="1"/>
          </p:nvPr>
        </p:nvPicPr>
        <p:blipFill>
          <a:blip r:embed="rId2"/>
          <a:srcRect/>
          <a:stretch>
            <a:fillRect/>
          </a:stretch>
        </p:blipFill>
        <p:spPr>
          <a:xfrm>
            <a:off x="0" y="0"/>
            <a:ext cx="9144000" cy="6858000"/>
          </a:xfrm>
          <a:noFill/>
        </p:spPr>
      </p:pic>
      <p:sp>
        <p:nvSpPr>
          <p:cNvPr id="4" name="Footer Placeholder 3"/>
          <p:cNvSpPr>
            <a:spLocks noGrp="1"/>
          </p:cNvSpPr>
          <p:nvPr>
            <p:ph type="ftr" sz="quarter" idx="11"/>
          </p:nvPr>
        </p:nvSpPr>
        <p:spPr>
          <a:xfrm>
            <a:off x="4876800" y="6400800"/>
            <a:ext cx="3581400" cy="457200"/>
          </a:xfrm>
        </p:spPr>
        <p:txBody>
          <a:bodyPr/>
          <a:lstStyle/>
          <a:p>
            <a:pPr>
              <a:defRPr/>
            </a:pPr>
            <a:r>
              <a:rPr lang="en-US" dirty="0">
                <a:solidFill>
                  <a:srgbClr val="FF0000"/>
                </a:solidFill>
              </a:rPr>
              <a:t>NEW</a:t>
            </a:r>
            <a:r>
              <a:rPr lang="en-US" dirty="0"/>
              <a:t> </a:t>
            </a:r>
            <a:r>
              <a:rPr lang="en-US" dirty="0">
                <a:solidFill>
                  <a:srgbClr val="FF0000"/>
                </a:solidFill>
              </a:rPr>
              <a:t>DELHI INSTITUTE OF MANAGEMENT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smtClean="0"/>
          </a:p>
        </p:txBody>
      </p:sp>
      <p:pic>
        <p:nvPicPr>
          <p:cNvPr id="34819" name="Picture 2"/>
          <p:cNvPicPr>
            <a:picLocks noGrp="1" noChangeAspect="1" noChangeArrowheads="1"/>
          </p:cNvPicPr>
          <p:nvPr>
            <p:ph idx="1"/>
          </p:nvPr>
        </p:nvPicPr>
        <p:blipFill>
          <a:blip r:embed="rId2"/>
          <a:srcRect/>
          <a:stretch>
            <a:fillRect/>
          </a:stretch>
        </p:blipFill>
        <p:spPr>
          <a:xfrm>
            <a:off x="0" y="0"/>
            <a:ext cx="9144000" cy="6858000"/>
          </a:xfrm>
          <a:noFill/>
        </p:spPr>
      </p:pic>
      <p:sp>
        <p:nvSpPr>
          <p:cNvPr id="4" name="Footer Placeholder 3"/>
          <p:cNvSpPr>
            <a:spLocks noGrp="1"/>
          </p:cNvSpPr>
          <p:nvPr>
            <p:ph type="ftr" sz="quarter" idx="11"/>
          </p:nvPr>
        </p:nvSpPr>
        <p:spPr/>
        <p:txBody>
          <a:bodyPr/>
          <a:lstStyle/>
          <a:p>
            <a:pPr>
              <a:defRPr/>
            </a:pPr>
            <a:r>
              <a:rPr lang="en-US"/>
              <a:t>NEW DELHI INSTITUTE OF MANAGEMENT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mtClean="0"/>
          </a:p>
        </p:txBody>
      </p:sp>
      <p:pic>
        <p:nvPicPr>
          <p:cNvPr id="35843" name="Picture 2"/>
          <p:cNvPicPr>
            <a:picLocks noGrp="1" noChangeAspect="1" noChangeArrowheads="1"/>
          </p:cNvPicPr>
          <p:nvPr>
            <p:ph idx="1"/>
          </p:nvPr>
        </p:nvPicPr>
        <p:blipFill>
          <a:blip r:embed="rId2"/>
          <a:srcRect/>
          <a:stretch>
            <a:fillRect/>
          </a:stretch>
        </p:blipFill>
        <p:spPr>
          <a:xfrm>
            <a:off x="0" y="0"/>
            <a:ext cx="9144000" cy="6858000"/>
          </a:xfrm>
          <a:noFill/>
        </p:spPr>
      </p:pic>
      <p:sp>
        <p:nvSpPr>
          <p:cNvPr id="4" name="Footer Placeholder 3"/>
          <p:cNvSpPr>
            <a:spLocks noGrp="1"/>
          </p:cNvSpPr>
          <p:nvPr>
            <p:ph type="ftr" sz="quarter" idx="11"/>
          </p:nvPr>
        </p:nvSpPr>
        <p:spPr>
          <a:xfrm>
            <a:off x="5715000" y="6356350"/>
            <a:ext cx="2971800" cy="365125"/>
          </a:xfrm>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smtClean="0"/>
          </a:p>
        </p:txBody>
      </p:sp>
      <p:pic>
        <p:nvPicPr>
          <p:cNvPr id="36867" name="Picture 2"/>
          <p:cNvPicPr>
            <a:picLocks noGrp="1" noChangeAspect="1" noChangeArrowheads="1"/>
          </p:cNvPicPr>
          <p:nvPr>
            <p:ph idx="1"/>
          </p:nvPr>
        </p:nvPicPr>
        <p:blipFill>
          <a:blip r:embed="rId3"/>
          <a:srcRect/>
          <a:stretch>
            <a:fillRect/>
          </a:stretch>
        </p:blipFill>
        <p:spPr>
          <a:xfrm>
            <a:off x="0" y="-457200"/>
            <a:ext cx="9144000" cy="8153400"/>
          </a:xfrm>
          <a:noFill/>
        </p:spPr>
      </p:pic>
      <p:sp>
        <p:nvSpPr>
          <p:cNvPr id="4" name="Footer Placeholder 3"/>
          <p:cNvSpPr>
            <a:spLocks noGrp="1"/>
          </p:cNvSpPr>
          <p:nvPr>
            <p:ph type="ftr" sz="quarter" idx="11"/>
          </p:nvPr>
        </p:nvSpPr>
        <p:spPr>
          <a:xfrm>
            <a:off x="1143000" y="6324600"/>
            <a:ext cx="5257800" cy="533400"/>
          </a:xfrm>
        </p:spPr>
        <p:txBody>
          <a:bodyPr/>
          <a:lstStyle/>
          <a:p>
            <a:pPr>
              <a:defRPr/>
            </a:pPr>
            <a:r>
              <a:rPr lang="en-US" sz="1800"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US" smtClean="0"/>
          </a:p>
        </p:txBody>
      </p:sp>
      <p:pic>
        <p:nvPicPr>
          <p:cNvPr id="37891" name="Picture 2"/>
          <p:cNvPicPr>
            <a:picLocks noGrp="1" noChangeAspect="1" noChangeArrowheads="1"/>
          </p:cNvPicPr>
          <p:nvPr>
            <p:ph idx="1"/>
          </p:nvPr>
        </p:nvPicPr>
        <p:blipFill>
          <a:blip r:embed="rId2"/>
          <a:srcRect/>
          <a:stretch>
            <a:fillRect/>
          </a:stretch>
        </p:blipFill>
        <p:spPr>
          <a:xfrm>
            <a:off x="0" y="381000"/>
            <a:ext cx="9144000" cy="7543800"/>
          </a:xfrm>
          <a:noFill/>
        </p:spPr>
      </p:pic>
      <p:sp>
        <p:nvSpPr>
          <p:cNvPr id="4" name="Footer Placeholder 3"/>
          <p:cNvSpPr>
            <a:spLocks noGrp="1"/>
          </p:cNvSpPr>
          <p:nvPr>
            <p:ph type="ftr" sz="quarter" idx="11"/>
          </p:nvPr>
        </p:nvSpPr>
        <p:spPr>
          <a:xfrm>
            <a:off x="5257800" y="6400800"/>
            <a:ext cx="3886200" cy="457200"/>
          </a:xfrm>
        </p:spPr>
        <p:txBody>
          <a:bodyPr/>
          <a:lstStyle/>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0"/>
            <a:ext cx="9144000" cy="6126163"/>
          </a:xfrm>
        </p:spPr>
        <p:txBody>
          <a:bodyPr/>
          <a:lstStyle/>
          <a:p>
            <a:pPr>
              <a:buFont typeface="Arial" charset="0"/>
              <a:buNone/>
            </a:pPr>
            <a:r>
              <a:rPr lang="en-US" sz="2400" smtClean="0"/>
              <a:t>Name of the company   Industry Name                Market cap</a:t>
            </a:r>
          </a:p>
          <a:p>
            <a:pPr>
              <a:buFont typeface="Arial" charset="0"/>
              <a:buNone/>
            </a:pPr>
            <a:r>
              <a:rPr lang="en-US" sz="2400" b="1" smtClean="0">
                <a:hlinkClick r:id="rId2"/>
              </a:rPr>
              <a:t>ITC Ltd.</a:t>
            </a:r>
            <a:r>
              <a:rPr lang="en-US" sz="2400" smtClean="0"/>
              <a:t>                         </a:t>
            </a:r>
            <a:r>
              <a:rPr lang="en-US" sz="2400" smtClean="0">
                <a:hlinkClick r:id="rId3"/>
              </a:rPr>
              <a:t>Cigarettes/Tobacco </a:t>
            </a:r>
            <a:r>
              <a:rPr lang="en-US" sz="2400" smtClean="0"/>
              <a:t>                 </a:t>
            </a:r>
            <a:r>
              <a:rPr lang="en-US" sz="2400" smtClean="0">
                <a:hlinkClick r:id="rId4"/>
              </a:rPr>
              <a:t>Large Cap</a:t>
            </a:r>
            <a:r>
              <a:rPr lang="en-US" sz="2400" smtClean="0"/>
              <a:t> </a:t>
            </a:r>
          </a:p>
          <a:p>
            <a:pPr>
              <a:buFont typeface="Arial" charset="0"/>
              <a:buNone/>
            </a:pPr>
            <a:r>
              <a:rPr lang="en-US" sz="2400" b="1" smtClean="0">
                <a:hlinkClick r:id="rId5"/>
              </a:rPr>
              <a:t>Larsen &amp; Toubro Ltd.</a:t>
            </a:r>
            <a:r>
              <a:rPr lang="en-US" sz="2400" smtClean="0"/>
              <a:t> </a:t>
            </a:r>
            <a:r>
              <a:rPr lang="en-US" sz="2400" smtClean="0">
                <a:hlinkClick r:id="rId6"/>
              </a:rPr>
              <a:t>Engineering - Construction </a:t>
            </a:r>
            <a:r>
              <a:rPr lang="en-US" sz="2400" smtClean="0"/>
              <a:t>   </a:t>
            </a:r>
            <a:r>
              <a:rPr lang="en-US" sz="2400" smtClean="0">
                <a:hlinkClick r:id="rId4"/>
              </a:rPr>
              <a:t>Large Cap</a:t>
            </a:r>
            <a:endParaRPr lang="en-US" sz="2400" smtClean="0"/>
          </a:p>
          <a:p>
            <a:pPr>
              <a:buFont typeface="Arial" charset="0"/>
              <a:buNone/>
            </a:pPr>
            <a:r>
              <a:rPr lang="en-US" sz="2400" b="1" smtClean="0">
                <a:hlinkClick r:id="rId7"/>
              </a:rPr>
              <a:t>Mahindra &amp; Mahindra Ltd.</a:t>
            </a:r>
            <a:r>
              <a:rPr lang="en-US" sz="2400" smtClean="0"/>
              <a:t> </a:t>
            </a:r>
            <a:r>
              <a:rPr lang="en-US" sz="2400" smtClean="0">
                <a:hlinkClick r:id="rId8"/>
              </a:rPr>
              <a:t>Automobiles-Tractors </a:t>
            </a:r>
            <a:r>
              <a:rPr lang="en-US" sz="2400" smtClean="0">
                <a:hlinkClick r:id="rId4"/>
              </a:rPr>
              <a:t>Large Cap</a:t>
            </a:r>
            <a:r>
              <a:rPr lang="en-US" sz="2400" smtClean="0"/>
              <a:t> </a:t>
            </a:r>
          </a:p>
          <a:p>
            <a:pPr>
              <a:buFont typeface="Arial" charset="0"/>
              <a:buNone/>
            </a:pPr>
            <a:r>
              <a:rPr lang="en-US" sz="2400" b="1" smtClean="0">
                <a:hlinkClick r:id="rId9"/>
              </a:rPr>
              <a:t>Maruti Suzuki India Ltd.</a:t>
            </a:r>
            <a:r>
              <a:rPr lang="en-US" sz="2400" smtClean="0"/>
              <a:t> </a:t>
            </a:r>
            <a:r>
              <a:rPr lang="en-US" sz="2400" smtClean="0">
                <a:hlinkClick r:id="rId10"/>
              </a:rPr>
              <a:t>Automobiles - Passenger Cars </a:t>
            </a:r>
            <a:r>
              <a:rPr lang="en-US" sz="2400" smtClean="0">
                <a:hlinkClick r:id="rId4"/>
              </a:rPr>
              <a:t>Large Cap</a:t>
            </a:r>
            <a:endParaRPr lang="en-US" sz="2400" smtClean="0"/>
          </a:p>
          <a:p>
            <a:pPr>
              <a:buFont typeface="Arial" charset="0"/>
              <a:buNone/>
            </a:pPr>
            <a:r>
              <a:rPr lang="en-US" sz="2400" b="1" smtClean="0">
                <a:hlinkClick r:id="rId11"/>
              </a:rPr>
              <a:t>NTPC Ltd.</a:t>
            </a:r>
            <a:r>
              <a:rPr lang="en-US" sz="2400" smtClean="0"/>
              <a:t> </a:t>
            </a:r>
            <a:r>
              <a:rPr lang="en-US" sz="2400" smtClean="0">
                <a:hlinkClick r:id="rId12"/>
              </a:rPr>
              <a:t>Power Generation/Distribution </a:t>
            </a:r>
            <a:r>
              <a:rPr lang="en-US" sz="2400" smtClean="0"/>
              <a:t>               </a:t>
            </a:r>
            <a:r>
              <a:rPr lang="en-US" sz="2400" smtClean="0">
                <a:hlinkClick r:id="rId4"/>
              </a:rPr>
              <a:t>Large Cap</a:t>
            </a:r>
            <a:r>
              <a:rPr lang="en-US" sz="2400" smtClean="0"/>
              <a:t> </a:t>
            </a:r>
          </a:p>
          <a:p>
            <a:pPr>
              <a:buFont typeface="Arial" charset="0"/>
              <a:buNone/>
            </a:pPr>
            <a:r>
              <a:rPr lang="en-US" sz="2400" b="1" smtClean="0">
                <a:hlinkClick r:id="rId13"/>
              </a:rPr>
              <a:t>Oil &amp; Natural Gas Corporation Ltd.</a:t>
            </a:r>
            <a:r>
              <a:rPr lang="en-US" sz="2400" smtClean="0"/>
              <a:t> </a:t>
            </a:r>
            <a:r>
              <a:rPr lang="en-US" sz="2400" smtClean="0">
                <a:hlinkClick r:id="rId14"/>
              </a:rPr>
              <a:t>Oil Exploration </a:t>
            </a:r>
            <a:r>
              <a:rPr lang="en-US" sz="2400" smtClean="0">
                <a:hlinkClick r:id="rId4"/>
              </a:rPr>
              <a:t>Large Cap</a:t>
            </a:r>
            <a:r>
              <a:rPr lang="en-US" sz="2400" smtClean="0"/>
              <a:t> </a:t>
            </a:r>
          </a:p>
          <a:p>
            <a:pPr>
              <a:buFont typeface="Arial" charset="0"/>
              <a:buNone/>
            </a:pPr>
            <a:r>
              <a:rPr lang="en-US" sz="2400" b="1" smtClean="0">
                <a:hlinkClick r:id="rId15"/>
              </a:rPr>
              <a:t>Reliance Industries Ltd.</a:t>
            </a:r>
            <a:r>
              <a:rPr lang="en-US" sz="2400" smtClean="0"/>
              <a:t>         </a:t>
            </a:r>
            <a:r>
              <a:rPr lang="en-US" sz="2400" smtClean="0">
                <a:hlinkClick r:id="rId16"/>
              </a:rPr>
              <a:t>Refineries </a:t>
            </a:r>
            <a:r>
              <a:rPr lang="en-US" sz="2400" smtClean="0"/>
              <a:t>                    </a:t>
            </a:r>
            <a:r>
              <a:rPr lang="en-US" sz="2400" smtClean="0">
                <a:hlinkClick r:id="rId4"/>
              </a:rPr>
              <a:t>Large Cap</a:t>
            </a:r>
            <a:r>
              <a:rPr lang="en-US" sz="2400" smtClean="0"/>
              <a:t> </a:t>
            </a:r>
          </a:p>
          <a:p>
            <a:pPr>
              <a:buFont typeface="Arial" charset="0"/>
              <a:buNone/>
            </a:pPr>
            <a:r>
              <a:rPr lang="en-US" sz="2400" b="1" smtClean="0">
                <a:hlinkClick r:id="rId17"/>
              </a:rPr>
              <a:t>Sesa Sterlite Ltd.</a:t>
            </a:r>
            <a:r>
              <a:rPr lang="en-US" sz="2400" smtClean="0"/>
              <a:t>        </a:t>
            </a:r>
            <a:r>
              <a:rPr lang="en-US" sz="2400" smtClean="0">
                <a:hlinkClick r:id="rId18"/>
              </a:rPr>
              <a:t>Mining &amp; Minerals </a:t>
            </a:r>
            <a:r>
              <a:rPr lang="en-US" sz="2400" smtClean="0"/>
              <a:t>                  </a:t>
            </a:r>
            <a:r>
              <a:rPr lang="en-US" sz="2400" smtClean="0">
                <a:hlinkClick r:id="rId4"/>
              </a:rPr>
              <a:t>Large Cap</a:t>
            </a:r>
            <a:r>
              <a:rPr lang="en-US" sz="2400" smtClean="0"/>
              <a:t> </a:t>
            </a:r>
          </a:p>
          <a:p>
            <a:pPr>
              <a:buFont typeface="Arial" charset="0"/>
              <a:buNone/>
            </a:pPr>
            <a:r>
              <a:rPr lang="en-US" sz="2400" b="1" smtClean="0">
                <a:hlinkClick r:id="rId19"/>
              </a:rPr>
              <a:t>State Bank Of India</a:t>
            </a:r>
            <a:r>
              <a:rPr lang="en-US" sz="2400" smtClean="0"/>
              <a:t>      </a:t>
            </a:r>
            <a:r>
              <a:rPr lang="en-US" sz="2400" smtClean="0">
                <a:hlinkClick r:id="rId20"/>
              </a:rPr>
              <a:t>Bank - Public </a:t>
            </a:r>
            <a:r>
              <a:rPr lang="en-US" sz="2400" smtClean="0"/>
              <a:t>                        </a:t>
            </a:r>
            <a:r>
              <a:rPr lang="en-US" sz="2400" smtClean="0">
                <a:hlinkClick r:id="rId4"/>
              </a:rPr>
              <a:t>Large Cap</a:t>
            </a:r>
            <a:endParaRPr lang="en-US" sz="2400" smtClean="0"/>
          </a:p>
          <a:p>
            <a:pPr>
              <a:buFont typeface="Arial" charset="0"/>
              <a:buNone/>
            </a:pPr>
            <a:r>
              <a:rPr lang="en-US" sz="2400" b="1" smtClean="0">
                <a:hlinkClick r:id="rId21"/>
              </a:rPr>
              <a:t>Sun Pharmaceutical Industries Ltd.</a:t>
            </a:r>
            <a:r>
              <a:rPr lang="en-US" sz="2400" smtClean="0"/>
              <a:t> </a:t>
            </a:r>
            <a:r>
              <a:rPr lang="en-US" sz="2400" smtClean="0">
                <a:hlinkClick r:id="rId22"/>
              </a:rPr>
              <a:t>Pharmaceuticals &amp; Drugs </a:t>
            </a:r>
            <a:r>
              <a:rPr lang="en-US" sz="2400" smtClean="0">
                <a:hlinkClick r:id="rId4"/>
              </a:rPr>
              <a:t>Large Cap</a:t>
            </a:r>
            <a:r>
              <a:rPr lang="en-US" sz="2400" smtClean="0"/>
              <a:t> </a:t>
            </a:r>
          </a:p>
          <a:p>
            <a:pPr>
              <a:buFont typeface="Arial" charset="0"/>
              <a:buNone/>
            </a:pPr>
            <a:r>
              <a:rPr lang="en-US" sz="2400" b="1" smtClean="0">
                <a:hlinkClick r:id="rId23"/>
              </a:rPr>
              <a:t>Tata Consultancy Services Ltd.</a:t>
            </a:r>
            <a:r>
              <a:rPr lang="en-US" sz="2400" smtClean="0"/>
              <a:t> </a:t>
            </a:r>
            <a:r>
              <a:rPr lang="en-US" sz="2400" smtClean="0">
                <a:hlinkClick r:id="rId24"/>
              </a:rPr>
              <a:t>IT - Software </a:t>
            </a:r>
            <a:r>
              <a:rPr lang="en-US" sz="2400" smtClean="0"/>
              <a:t>               </a:t>
            </a:r>
            <a:r>
              <a:rPr lang="en-US" sz="2400" smtClean="0">
                <a:hlinkClick r:id="rId4"/>
              </a:rPr>
              <a:t>Large Cap</a:t>
            </a:r>
            <a:r>
              <a:rPr lang="en-US" sz="2400" smtClean="0"/>
              <a:t> </a:t>
            </a:r>
          </a:p>
          <a:p>
            <a:pPr>
              <a:buFont typeface="Arial" charset="0"/>
              <a:buNone/>
            </a:pPr>
            <a:r>
              <a:rPr lang="en-US" sz="2400" b="1" smtClean="0">
                <a:hlinkClick r:id="rId25"/>
              </a:rPr>
              <a:t>Tata Motors Ltd.</a:t>
            </a:r>
            <a:r>
              <a:rPr lang="en-US" sz="2400" smtClean="0"/>
              <a:t> </a:t>
            </a:r>
            <a:r>
              <a:rPr lang="en-US" sz="2400" smtClean="0">
                <a:hlinkClick r:id="rId26"/>
              </a:rPr>
              <a:t>Automobiles-Trucks/Lcv </a:t>
            </a:r>
            <a:r>
              <a:rPr lang="en-US" sz="2400" smtClean="0"/>
              <a:t>                    </a:t>
            </a:r>
            <a:r>
              <a:rPr lang="en-US" sz="2400" smtClean="0">
                <a:hlinkClick r:id="rId4"/>
              </a:rPr>
              <a:t>Large Cap</a:t>
            </a:r>
            <a:r>
              <a:rPr lang="en-US" sz="2400" smtClean="0"/>
              <a:t> </a:t>
            </a:r>
          </a:p>
          <a:p>
            <a:pPr>
              <a:buFont typeface="Arial" charset="0"/>
              <a:buNone/>
            </a:pPr>
            <a:r>
              <a:rPr lang="en-US" sz="2400" smtClean="0"/>
              <a:t> </a:t>
            </a:r>
            <a:r>
              <a:rPr lang="en-US" sz="2400" b="1" smtClean="0">
                <a:hlinkClick r:id="rId27"/>
              </a:rPr>
              <a:t>Tata Power Company Ltd.</a:t>
            </a:r>
            <a:r>
              <a:rPr lang="en-US" sz="2400" smtClean="0"/>
              <a:t> </a:t>
            </a:r>
            <a:r>
              <a:rPr lang="en-US" sz="2400" smtClean="0">
                <a:hlinkClick r:id="rId12"/>
              </a:rPr>
              <a:t>Power Generation/Distribution </a:t>
            </a:r>
            <a:r>
              <a:rPr lang="en-US" sz="2400" smtClean="0">
                <a:hlinkClick r:id="rId4"/>
              </a:rPr>
              <a:t>Large Cap</a:t>
            </a:r>
            <a:r>
              <a:rPr lang="en-US" sz="2400" smtClean="0"/>
              <a:t> </a:t>
            </a:r>
          </a:p>
          <a:p>
            <a:pPr>
              <a:buFont typeface="Arial" charset="0"/>
              <a:buNone/>
            </a:pPr>
            <a:r>
              <a:rPr lang="en-US" sz="2400" b="1" smtClean="0">
                <a:hlinkClick r:id="rId28"/>
              </a:rPr>
              <a:t>Tata Steel Ltd.</a:t>
            </a:r>
            <a:r>
              <a:rPr lang="en-US" sz="2400" smtClean="0"/>
              <a:t> </a:t>
            </a:r>
            <a:r>
              <a:rPr lang="en-US" sz="2400" smtClean="0">
                <a:hlinkClick r:id="rId29"/>
              </a:rPr>
              <a:t>Steel/Sponge Iron/Pig Iron </a:t>
            </a:r>
            <a:r>
              <a:rPr lang="en-US" sz="2400" smtClean="0"/>
              <a:t>                        </a:t>
            </a:r>
            <a:r>
              <a:rPr lang="en-US" sz="2400" smtClean="0">
                <a:hlinkClick r:id="rId4"/>
              </a:rPr>
              <a:t>Large Cap</a:t>
            </a:r>
            <a:r>
              <a:rPr lang="en-US" sz="2400" smtClean="0"/>
              <a:t> </a:t>
            </a:r>
            <a:br>
              <a:rPr lang="en-US" sz="2400" smtClean="0"/>
            </a:br>
            <a:r>
              <a:rPr lang="en-US" sz="2400" b="1" smtClean="0">
                <a:hlinkClick r:id="rId30"/>
              </a:rPr>
              <a:t>Wipro Ltd.</a:t>
            </a:r>
            <a:r>
              <a:rPr lang="en-US" sz="2400" smtClean="0"/>
              <a:t>                            </a:t>
            </a:r>
            <a:r>
              <a:rPr lang="en-US" sz="2400" smtClean="0">
                <a:hlinkClick r:id="rId24"/>
              </a:rPr>
              <a:t>IT - Software </a:t>
            </a:r>
            <a:r>
              <a:rPr lang="en-US" sz="2400" smtClean="0"/>
              <a:t>                      </a:t>
            </a:r>
            <a:r>
              <a:rPr lang="en-US" sz="2400" smtClean="0">
                <a:hlinkClick r:id="rId4"/>
              </a:rPr>
              <a:t>Large Cap</a:t>
            </a:r>
            <a:endParaRPr lang="en-US" sz="2400" smtClean="0"/>
          </a:p>
        </p:txBody>
      </p:sp>
      <p:sp>
        <p:nvSpPr>
          <p:cNvPr id="3" name="Footer Placeholder 2"/>
          <p:cNvSpPr>
            <a:spLocks noGrp="1"/>
          </p:cNvSpPr>
          <p:nvPr>
            <p:ph type="ftr" sz="quarter" idx="11"/>
          </p:nvPr>
        </p:nvSpPr>
        <p:spPr>
          <a:xfrm>
            <a:off x="3124200" y="6400800"/>
            <a:ext cx="2895600" cy="320675"/>
          </a:xfrm>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rtlCol="0">
            <a:normAutofit fontScale="90000"/>
          </a:bodyPr>
          <a:lstStyle/>
          <a:p>
            <a:pPr eaLnBrk="1" fontAlgn="auto" hangingPunct="1">
              <a:spcAft>
                <a:spcPts val="0"/>
              </a:spcAft>
              <a:defRPr/>
            </a:pPr>
            <a:r>
              <a:rPr lang="en-US" dirty="0" smtClean="0"/>
              <a:t>Index (</a:t>
            </a:r>
            <a:r>
              <a:rPr lang="en-US" dirty="0" err="1" smtClean="0"/>
              <a:t>Sensex</a:t>
            </a:r>
            <a:r>
              <a:rPr lang="en-US" dirty="0" smtClean="0"/>
              <a:t> &amp; NIFTY)....!!! </a:t>
            </a:r>
            <a:endParaRPr lang="en-US" dirty="0"/>
          </a:p>
        </p:txBody>
      </p:sp>
      <p:sp>
        <p:nvSpPr>
          <p:cNvPr id="6147" name="Content Placeholder 2"/>
          <p:cNvSpPr>
            <a:spLocks noGrp="1"/>
          </p:cNvSpPr>
          <p:nvPr>
            <p:ph idx="1"/>
          </p:nvPr>
        </p:nvSpPr>
        <p:spPr>
          <a:xfrm>
            <a:off x="0" y="685800"/>
            <a:ext cx="8915400" cy="5943600"/>
          </a:xfrm>
        </p:spPr>
        <p:txBody>
          <a:bodyPr/>
          <a:lstStyle/>
          <a:p>
            <a:pPr eaLnBrk="1" hangingPunct="1"/>
            <a:r>
              <a:rPr lang="en-US" sz="2400" smtClean="0"/>
              <a:t>Stock is the smallest unit of ownership of a company in other words stock is a share in the ownership of the company. Stock is also called as share and equity. If a person purchases stocks of a company it means that he is one of the owners of the company, and ownership increases as he goes on purchasing more amount of stocks. Technically speaking a shareholder of a company owns a small part of every assets of the company such as building, furniture, trademarks, etc. A share holder holds ownership in all tangible and intangible assets of the company.</a:t>
            </a:r>
          </a:p>
          <a:p>
            <a:pPr eaLnBrk="1" hangingPunct="1"/>
            <a:r>
              <a:rPr lang="en-US" sz="2400" smtClean="0"/>
              <a:t>Initially stocks were represented by share certificates which worked as the proof of ownership of the company but now it is dematerialized and every trading transaction happens through computer using DEMAT accounts. There are many stock exchanges in our country like BSE, NSE, Calcutta stock exchange, Bangalore Stock Exchange, etc. But NSE and BSE are major among them most of the stocks are traded in these two Exchanges.</a:t>
            </a:r>
          </a:p>
          <a:p>
            <a:pPr eaLnBrk="1" hangingPunct="1"/>
            <a:endParaRPr lang="en-US" sz="2400" smtClean="0"/>
          </a:p>
        </p:txBody>
      </p:sp>
      <p:sp>
        <p:nvSpPr>
          <p:cNvPr id="4" name="Footer Placeholder 3"/>
          <p:cNvSpPr>
            <a:spLocks noGrp="1"/>
          </p:cNvSpPr>
          <p:nvPr>
            <p:ph type="ftr" sz="quarter" idx="11"/>
          </p:nvPr>
        </p:nvSpPr>
        <p:spPr>
          <a:xfrm>
            <a:off x="3124200" y="6553200"/>
            <a:ext cx="2895600" cy="168275"/>
          </a:xfrm>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SENSEX</a:t>
            </a:r>
            <a:endParaRPr lang="en-US" smtClean="0"/>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Char char="•"/>
              <a:defRPr/>
            </a:pPr>
            <a:r>
              <a:rPr lang="en-US" dirty="0" err="1" smtClean="0"/>
              <a:t>Sensex</a:t>
            </a:r>
            <a:r>
              <a:rPr lang="en-US" dirty="0" smtClean="0"/>
              <a:t> stands for “sensitive index”, it represents BSE (Bombay Stock Exchange). </a:t>
            </a:r>
            <a:r>
              <a:rPr lang="en-US" dirty="0" err="1" smtClean="0"/>
              <a:t>Sensex</a:t>
            </a:r>
            <a:r>
              <a:rPr lang="en-US" dirty="0" smtClean="0"/>
              <a:t> indicates all major companies of BSE. </a:t>
            </a:r>
            <a:r>
              <a:rPr lang="en-US" dirty="0" err="1" smtClean="0"/>
              <a:t>Sensex</a:t>
            </a:r>
            <a:r>
              <a:rPr lang="en-US" dirty="0" smtClean="0"/>
              <a:t> is calculated using share prices of 30 major companies which are listed in BSE. If the </a:t>
            </a:r>
            <a:r>
              <a:rPr lang="en-US" dirty="0" err="1" smtClean="0"/>
              <a:t>Sensex</a:t>
            </a:r>
            <a:r>
              <a:rPr lang="en-US" dirty="0" smtClean="0"/>
              <a:t> goes up it means that share values of most of the major companies have gone up and vice versa.</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Char char="•"/>
              <a:defRPr/>
            </a:pPr>
            <a:r>
              <a:rPr lang="en-US" b="1" dirty="0" smtClean="0"/>
              <a:t>NIFTY</a:t>
            </a:r>
            <a:endParaRPr lang="en-US" dirty="0" smtClean="0"/>
          </a:p>
          <a:p>
            <a:pPr eaLnBrk="1" fontAlgn="auto" hangingPunct="1">
              <a:spcAft>
                <a:spcPts val="0"/>
              </a:spcAft>
              <a:buFont typeface="Arial" pitchFamily="34" charset="0"/>
              <a:buChar char="•"/>
              <a:defRPr/>
            </a:pPr>
            <a:r>
              <a:rPr lang="en-US" dirty="0" smtClean="0"/>
              <a:t>Nifty indicates NSE; it is the leading index for large companies in the National Stock Exchange of India. It consists of 50 companies representing 24 sectors of the economy. NIFTY represents approximately 47% of the traded value of all stocks on the National Stock Exchange. It is calculated using base year 1995 and base index value 1000.</a:t>
            </a:r>
            <a:endParaRPr lang="en-US" dirty="0"/>
          </a:p>
        </p:txBody>
      </p:sp>
      <p:sp>
        <p:nvSpPr>
          <p:cNvPr id="4" name="Footer Placeholder 3"/>
          <p:cNvSpPr>
            <a:spLocks noGrp="1"/>
          </p:cNvSpPr>
          <p:nvPr>
            <p:ph type="ftr" sz="quarter" idx="11"/>
          </p:nvPr>
        </p:nvSpPr>
        <p:spPr>
          <a:xfrm>
            <a:off x="2590800" y="6096000"/>
            <a:ext cx="2895600" cy="365125"/>
          </a:xfrm>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705600"/>
          </a:xfrm>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Criteria for selecting stocks to calculate Index</a:t>
            </a:r>
            <a:endParaRPr lang="en-US" dirty="0" smtClean="0"/>
          </a:p>
          <a:p>
            <a:pPr eaLnBrk="1" fontAlgn="auto" hangingPunct="1">
              <a:spcAft>
                <a:spcPts val="0"/>
              </a:spcAft>
              <a:buFont typeface="Arial" pitchFamily="34" charset="0"/>
              <a:buChar char="•"/>
              <a:defRPr/>
            </a:pPr>
            <a:r>
              <a:rPr lang="en-US" dirty="0" smtClean="0"/>
              <a:t>Below given are the criteria for selecting stocks to calculate Index</a:t>
            </a:r>
          </a:p>
          <a:p>
            <a:pPr eaLnBrk="1" fontAlgn="auto" hangingPunct="1">
              <a:spcAft>
                <a:spcPts val="0"/>
              </a:spcAft>
              <a:buFont typeface="Arial" pitchFamily="34" charset="0"/>
              <a:buChar char="•"/>
              <a:defRPr/>
            </a:pPr>
            <a:r>
              <a:rPr lang="en-US" b="1" dirty="0" smtClean="0"/>
              <a:t>Listing history:</a:t>
            </a:r>
            <a:r>
              <a:rPr lang="en-US" dirty="0" smtClean="0"/>
              <a:t> The Company should have listing history on BSE for at least one year</a:t>
            </a:r>
          </a:p>
          <a:p>
            <a:pPr eaLnBrk="1" fontAlgn="auto" hangingPunct="1">
              <a:spcAft>
                <a:spcPts val="0"/>
              </a:spcAft>
              <a:buFont typeface="Arial" pitchFamily="34" charset="0"/>
              <a:buChar char="•"/>
              <a:defRPr/>
            </a:pPr>
            <a:r>
              <a:rPr lang="en-US" b="1" dirty="0" smtClean="0"/>
              <a:t>Track record</a:t>
            </a:r>
            <a:r>
              <a:rPr lang="en-US" dirty="0" smtClean="0"/>
              <a:t>: company should have good track record.</a:t>
            </a:r>
          </a:p>
          <a:p>
            <a:pPr eaLnBrk="1" fontAlgn="auto" hangingPunct="1">
              <a:spcAft>
                <a:spcPts val="0"/>
              </a:spcAft>
              <a:buFont typeface="Arial" pitchFamily="34" charset="0"/>
              <a:buChar char="•"/>
              <a:defRPr/>
            </a:pPr>
            <a:r>
              <a:rPr lang="en-US" b="1" dirty="0" smtClean="0"/>
              <a:t>Market capitalization:</a:t>
            </a:r>
            <a:r>
              <a:rPr lang="en-US" dirty="0" smtClean="0"/>
              <a:t> Company should be one among 100 market capitalizations of BSE, and each company should have more than 0.5% of total market capitalization of BSE index.</a:t>
            </a:r>
          </a:p>
          <a:p>
            <a:pPr eaLnBrk="1" fontAlgn="auto" hangingPunct="1">
              <a:spcAft>
                <a:spcPts val="0"/>
              </a:spcAft>
              <a:buFont typeface="Arial" pitchFamily="34" charset="0"/>
              <a:buChar char="•"/>
              <a:defRPr/>
            </a:pPr>
            <a:r>
              <a:rPr lang="en-US" b="1" dirty="0" smtClean="0"/>
              <a:t>Frequency of trading:</a:t>
            </a:r>
            <a:r>
              <a:rPr lang="en-US" dirty="0" smtClean="0"/>
              <a:t> company stocks should be traded on each and every trading day for the last one year.</a:t>
            </a:r>
          </a:p>
          <a:p>
            <a:pPr eaLnBrk="1" fontAlgn="auto" hangingPunct="1">
              <a:spcAft>
                <a:spcPts val="0"/>
              </a:spcAft>
              <a:buFont typeface="Arial" pitchFamily="34" charset="0"/>
              <a:buChar char="•"/>
              <a:defRPr/>
            </a:pPr>
            <a:r>
              <a:rPr lang="en-US" b="1" dirty="0" smtClean="0"/>
              <a:t>Industrial representation:</a:t>
            </a:r>
            <a:r>
              <a:rPr lang="en-US" dirty="0" smtClean="0"/>
              <a:t> company should be a leader in the industry it represents.</a:t>
            </a:r>
          </a:p>
          <a:p>
            <a:pPr eaLnBrk="1" fontAlgn="auto" hangingPunct="1">
              <a:spcAft>
                <a:spcPts val="0"/>
              </a:spcAft>
              <a:buFont typeface="Arial" pitchFamily="34" charset="0"/>
              <a:buChar char="•"/>
              <a:defRPr/>
            </a:pPr>
            <a:endParaRPr lang="en-US" dirty="0"/>
          </a:p>
        </p:txBody>
      </p:sp>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rtlCol="0">
            <a:normAutofit fontScale="90000"/>
          </a:bodyPr>
          <a:lstStyle/>
          <a:p>
            <a:pPr eaLnBrk="1" fontAlgn="auto" hangingPunct="1">
              <a:spcAft>
                <a:spcPts val="0"/>
              </a:spcAft>
              <a:defRPr/>
            </a:pPr>
            <a:r>
              <a:rPr lang="en-US" b="1" dirty="0" smtClean="0"/>
              <a:t>Market </a:t>
            </a:r>
            <a:r>
              <a:rPr lang="en-US" b="1" dirty="0" err="1" smtClean="0"/>
              <a:t>Capitalisation</a:t>
            </a:r>
            <a:endParaRPr lang="en-US" dirty="0"/>
          </a:p>
        </p:txBody>
      </p:sp>
      <p:sp>
        <p:nvSpPr>
          <p:cNvPr id="3" name="Content Placeholder 2"/>
          <p:cNvSpPr>
            <a:spLocks noGrp="1"/>
          </p:cNvSpPr>
          <p:nvPr>
            <p:ph idx="1"/>
          </p:nvPr>
        </p:nvSpPr>
        <p:spPr>
          <a:xfrm>
            <a:off x="0" y="914400"/>
            <a:ext cx="9144000" cy="5943600"/>
          </a:xfrm>
        </p:spPr>
        <p:txBody>
          <a:bodyPr rtlCol="0">
            <a:normAutofit fontScale="32500" lnSpcReduction="20000"/>
          </a:bodyPr>
          <a:lstStyle/>
          <a:p>
            <a:pPr eaLnBrk="1" fontAlgn="auto" hangingPunct="1">
              <a:spcAft>
                <a:spcPts val="0"/>
              </a:spcAft>
              <a:buFont typeface="Arial" pitchFamily="34" charset="0"/>
              <a:buChar char="•"/>
              <a:defRPr/>
            </a:pPr>
            <a:r>
              <a:rPr lang="en-US" sz="8000" dirty="0" smtClean="0"/>
              <a:t>Market capitalization is the total worth of all outstanding (issued) shares of a company. It represents the total worth of a company</a:t>
            </a:r>
            <a:r>
              <a:rPr lang="en-US" sz="9800" dirty="0" smtClean="0"/>
              <a:t>.</a:t>
            </a:r>
          </a:p>
          <a:p>
            <a:pPr eaLnBrk="1" fontAlgn="auto" hangingPunct="1">
              <a:spcAft>
                <a:spcPts val="0"/>
              </a:spcAft>
              <a:buFont typeface="Arial" pitchFamily="34" charset="0"/>
              <a:buChar char="•"/>
              <a:defRPr/>
            </a:pPr>
            <a:r>
              <a:rPr lang="en-US" sz="9800" dirty="0" smtClean="0"/>
              <a:t>Market capitalization= No of shares outstanding x market price of share</a:t>
            </a:r>
          </a:p>
          <a:p>
            <a:pPr eaLnBrk="1" fontAlgn="auto" hangingPunct="1">
              <a:spcAft>
                <a:spcPts val="0"/>
              </a:spcAft>
              <a:buFont typeface="Arial" pitchFamily="34" charset="0"/>
              <a:buChar char="•"/>
              <a:defRPr/>
            </a:pPr>
            <a:r>
              <a:rPr lang="en-US" sz="9800" b="1" dirty="0" smtClean="0"/>
              <a:t>Free Float Market Capitalization</a:t>
            </a:r>
            <a:endParaRPr lang="en-US" sz="9800" dirty="0" smtClean="0"/>
          </a:p>
          <a:p>
            <a:pPr eaLnBrk="1" fontAlgn="auto" hangingPunct="1">
              <a:spcAft>
                <a:spcPts val="0"/>
              </a:spcAft>
              <a:buFont typeface="Arial" pitchFamily="34" charset="0"/>
              <a:buChar char="•"/>
              <a:defRPr/>
            </a:pPr>
            <a:r>
              <a:rPr lang="en-US" sz="9800" dirty="0" smtClean="0"/>
              <a:t>Free float concept is an index construction methodology which makes use of free float shares in the market. Free float market capitalization is the total worth of all shares of a company which are available for trading in the open market. These shares are called free float shares and are available for trading by anyone.</a:t>
            </a:r>
          </a:p>
          <a:p>
            <a:pPr eaLnBrk="1" fontAlgn="auto" hangingPunct="1">
              <a:spcAft>
                <a:spcPts val="0"/>
              </a:spcAft>
              <a:buFont typeface="Arial" pitchFamily="34" charset="0"/>
              <a:buChar char="•"/>
              <a:defRPr/>
            </a:pPr>
            <a:r>
              <a:rPr lang="en-US" sz="9800" dirty="0" smtClean="0"/>
              <a:t> </a:t>
            </a:r>
          </a:p>
        </p:txBody>
      </p:sp>
      <p:sp>
        <p:nvSpPr>
          <p:cNvPr id="4" name="Footer Placeholder 3"/>
          <p:cNvSpPr>
            <a:spLocks noGrp="1"/>
          </p:cNvSpPr>
          <p:nvPr>
            <p:ph type="ftr" sz="quarter" idx="11"/>
          </p:nvPr>
        </p:nvSpPr>
        <p:spPr>
          <a:xfrm>
            <a:off x="2895600" y="6248400"/>
            <a:ext cx="2895600" cy="365125"/>
          </a:xfrm>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p:spPr>
        <p:txBody>
          <a:bodyPr rtlCol="0">
            <a:normAutofit fontScale="25000" lnSpcReduction="20000"/>
          </a:bodyPr>
          <a:lstStyle/>
          <a:p>
            <a:pPr eaLnBrk="1" fontAlgn="auto" hangingPunct="1">
              <a:spcAft>
                <a:spcPts val="0"/>
              </a:spcAft>
              <a:buFont typeface="Arial" pitchFamily="34" charset="0"/>
              <a:buChar char="•"/>
              <a:defRPr/>
            </a:pPr>
            <a:r>
              <a:rPr lang="en-US" sz="9600" b="1" dirty="0" smtClean="0"/>
              <a:t>Example:</a:t>
            </a:r>
            <a:r>
              <a:rPr lang="en-US" sz="9600" dirty="0" smtClean="0"/>
              <a:t> Company ‘X’ issues 1000 shares, out of which 200 shares held by government, 500 shares by directors of the company and remaining 300 shares are available in the open market for trading. Market price of share is 10 Rs.</a:t>
            </a:r>
          </a:p>
          <a:p>
            <a:pPr eaLnBrk="1" fontAlgn="auto" hangingPunct="1">
              <a:spcAft>
                <a:spcPts val="0"/>
              </a:spcAft>
              <a:buFont typeface="Arial" pitchFamily="34" charset="0"/>
              <a:buChar char="•"/>
              <a:defRPr/>
            </a:pPr>
            <a:r>
              <a:rPr lang="en-US" sz="9600" dirty="0" smtClean="0"/>
              <a:t>Here;</a:t>
            </a:r>
          </a:p>
          <a:p>
            <a:pPr eaLnBrk="1" fontAlgn="auto" hangingPunct="1">
              <a:spcAft>
                <a:spcPts val="0"/>
              </a:spcAft>
              <a:buFont typeface="Arial" pitchFamily="34" charset="0"/>
              <a:buChar char="•"/>
              <a:defRPr/>
            </a:pPr>
            <a:r>
              <a:rPr lang="en-US" sz="9600" dirty="0" smtClean="0"/>
              <a:t>Total Shares = 1000</a:t>
            </a:r>
          </a:p>
          <a:p>
            <a:pPr eaLnBrk="1" fontAlgn="auto" hangingPunct="1">
              <a:spcAft>
                <a:spcPts val="0"/>
              </a:spcAft>
              <a:buFont typeface="Arial" pitchFamily="34" charset="0"/>
              <a:buChar char="•"/>
              <a:defRPr/>
            </a:pPr>
            <a:r>
              <a:rPr lang="en-US" sz="9600" dirty="0" smtClean="0"/>
              <a:t>Shares Held by Government = 200</a:t>
            </a:r>
          </a:p>
          <a:p>
            <a:pPr eaLnBrk="1" fontAlgn="auto" hangingPunct="1">
              <a:spcAft>
                <a:spcPts val="0"/>
              </a:spcAft>
              <a:buFont typeface="Arial" pitchFamily="34" charset="0"/>
              <a:buChar char="•"/>
              <a:defRPr/>
            </a:pPr>
            <a:r>
              <a:rPr lang="en-US" sz="9600" dirty="0" smtClean="0"/>
              <a:t>Shares Held by Directors = 500</a:t>
            </a:r>
          </a:p>
          <a:p>
            <a:pPr eaLnBrk="1" fontAlgn="auto" hangingPunct="1">
              <a:spcAft>
                <a:spcPts val="0"/>
              </a:spcAft>
              <a:buFont typeface="Arial" pitchFamily="34" charset="0"/>
              <a:buChar char="•"/>
              <a:defRPr/>
            </a:pPr>
            <a:r>
              <a:rPr lang="en-US" sz="9600" dirty="0" smtClean="0"/>
              <a:t>Shares available in the Open Market = 300</a:t>
            </a:r>
          </a:p>
          <a:p>
            <a:pPr eaLnBrk="1" fontAlgn="auto" hangingPunct="1">
              <a:spcAft>
                <a:spcPts val="0"/>
              </a:spcAft>
              <a:buFont typeface="Arial" pitchFamily="34" charset="0"/>
              <a:buChar char="•"/>
              <a:defRPr/>
            </a:pPr>
            <a:r>
              <a:rPr lang="en-US" sz="9600" dirty="0" smtClean="0"/>
              <a:t>Market price of share = 10</a:t>
            </a:r>
          </a:p>
          <a:p>
            <a:pPr eaLnBrk="1" fontAlgn="auto" hangingPunct="1">
              <a:spcAft>
                <a:spcPts val="0"/>
              </a:spcAft>
              <a:buFont typeface="Arial" pitchFamily="34" charset="0"/>
              <a:buChar char="•"/>
              <a:defRPr/>
            </a:pPr>
            <a:r>
              <a:rPr lang="en-US" sz="9600" dirty="0" smtClean="0"/>
              <a:t> </a:t>
            </a:r>
          </a:p>
          <a:p>
            <a:pPr eaLnBrk="1" fontAlgn="auto" hangingPunct="1">
              <a:spcAft>
                <a:spcPts val="0"/>
              </a:spcAft>
              <a:buFont typeface="Arial" pitchFamily="34" charset="0"/>
              <a:buChar char="•"/>
              <a:defRPr/>
            </a:pPr>
            <a:r>
              <a:rPr lang="en-US" sz="9600" dirty="0" smtClean="0"/>
              <a:t>Here total market capitalization of the company is 1000 X 10 = 10000 and </a:t>
            </a:r>
          </a:p>
          <a:p>
            <a:pPr eaLnBrk="1" fontAlgn="auto" hangingPunct="1">
              <a:spcAft>
                <a:spcPts val="0"/>
              </a:spcAft>
              <a:buFont typeface="Arial" pitchFamily="34" charset="0"/>
              <a:buChar char="•"/>
              <a:defRPr/>
            </a:pPr>
            <a:r>
              <a:rPr lang="en-US" sz="9600" dirty="0" smtClean="0"/>
              <a:t>Free float market capitalization of the company is 300 X 10 = 3000</a:t>
            </a:r>
          </a:p>
          <a:p>
            <a:pPr eaLnBrk="1" fontAlgn="auto" hangingPunct="1">
              <a:spcAft>
                <a:spcPts val="0"/>
              </a:spcAft>
              <a:buFont typeface="Arial" pitchFamily="34" charset="0"/>
              <a:buChar char="•"/>
              <a:defRPr/>
            </a:pPr>
            <a:r>
              <a:rPr lang="en-US" dirty="0" smtClean="0"/>
              <a:t> </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
        <p:nvSpPr>
          <p:cNvPr id="4" name="Footer Placeholder 3"/>
          <p:cNvSpPr>
            <a:spLocks noGrp="1"/>
          </p:cNvSpPr>
          <p:nvPr>
            <p:ph type="ftr" sz="quarter" idx="11"/>
          </p:nvPr>
        </p:nvSpPr>
        <p:spPr/>
        <p:txBody>
          <a:bodyPr/>
          <a:lstStyle/>
          <a:p>
            <a:pPr>
              <a:defRPr/>
            </a:pPr>
            <a:r>
              <a:rPr lang="en-US" dirty="0">
                <a:solidFill>
                  <a:srgbClr val="FF0000"/>
                </a:solidFill>
              </a:rPr>
              <a:t>NEW DELHI INSTITUTE OF MANAGEMENT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1497</Words>
  <Application>Microsoft Office PowerPoint</Application>
  <PresentationFormat>On-screen Show (4:3)</PresentationFormat>
  <Paragraphs>188</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Algerian</vt:lpstr>
      <vt:lpstr>Cooper Black</vt:lpstr>
      <vt:lpstr>Times New Roman</vt:lpstr>
      <vt:lpstr>Office Theme</vt:lpstr>
      <vt:lpstr>Slide 1</vt:lpstr>
      <vt:lpstr>Making sense of the Sensex </vt:lpstr>
      <vt:lpstr>Slide 3</vt:lpstr>
      <vt:lpstr>Slide 4</vt:lpstr>
      <vt:lpstr>Index (Sensex &amp; NIFTY)....!!! </vt:lpstr>
      <vt:lpstr>SENSEX</vt:lpstr>
      <vt:lpstr>Slide 7</vt:lpstr>
      <vt:lpstr>Market Capitalisation</vt:lpstr>
      <vt:lpstr>Slide 9</vt:lpstr>
      <vt:lpstr>Slide 10</vt:lpstr>
      <vt:lpstr>Slide 11</vt:lpstr>
      <vt:lpstr>Slide 12</vt:lpstr>
      <vt:lpstr>Slide 13</vt:lpstr>
      <vt:lpstr>Basics of Sensex calculation </vt:lpstr>
      <vt:lpstr>Terminologies of sensex:</vt:lpstr>
      <vt:lpstr>stock: Stock means representation of ownership in a company. stock, share, equity, and  scrips mean one and the same thing.   Bull market: It refers to a continuous phase of rising share prices. Bull market is characterized by optimism about the upward movement of prices in the future.</vt:lpstr>
      <vt:lpstr>Slide 17</vt:lpstr>
      <vt:lpstr>How sensex can effect indian economy?</vt:lpstr>
      <vt:lpstr>Stock Market Definitions and Meanings</vt:lpstr>
      <vt:lpstr>Slide 20</vt:lpstr>
      <vt:lpstr>Slide 21</vt:lpstr>
      <vt:lpstr>Slide 22</vt:lpstr>
      <vt:lpstr>Slide 23</vt:lpstr>
      <vt:lpstr>Slide 24</vt:lpstr>
      <vt:lpstr>              </vt:lpstr>
      <vt:lpstr>LONDON INTERNATIONAL STOCK EXCHANGE</vt:lpstr>
      <vt:lpstr>LONDON INTERNATIONAL STOCK EXCHANGE</vt:lpstr>
      <vt:lpstr>FRANKFURT STOCK EXCHANGE</vt:lpstr>
      <vt:lpstr>PARIS BOURSE</vt:lpstr>
      <vt:lpstr>TOKYO STOCK EXCHANGE</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sense of the Sensex</dc:title>
  <dc:creator>NDIM</dc:creator>
  <cp:lastModifiedBy>user</cp:lastModifiedBy>
  <cp:revision>24</cp:revision>
  <dcterms:created xsi:type="dcterms:W3CDTF">2010-12-28T06:56:29Z</dcterms:created>
  <dcterms:modified xsi:type="dcterms:W3CDTF">2015-01-30T08:45:16Z</dcterms:modified>
</cp:coreProperties>
</file>