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85" r:id="rId17"/>
    <p:sldId id="307" r:id="rId18"/>
    <p:sldId id="308" r:id="rId19"/>
    <p:sldId id="309" r:id="rId20"/>
    <p:sldId id="310" r:id="rId21"/>
    <p:sldId id="312" r:id="rId22"/>
    <p:sldId id="313" r:id="rId23"/>
    <p:sldId id="314" r:id="rId24"/>
    <p:sldId id="315" r:id="rId25"/>
    <p:sldId id="299" r:id="rId26"/>
    <p:sldId id="300" r:id="rId27"/>
    <p:sldId id="306" r:id="rId28"/>
    <p:sldId id="305" r:id="rId29"/>
    <p:sldId id="301" r:id="rId30"/>
    <p:sldId id="302" r:id="rId31"/>
    <p:sldId id="303" r:id="rId32"/>
    <p:sldId id="304" r:id="rId33"/>
    <p:sldId id="277" r:id="rId34"/>
    <p:sldId id="278" r:id="rId35"/>
    <p:sldId id="279" r:id="rId36"/>
    <p:sldId id="280" r:id="rId37"/>
    <p:sldId id="281" r:id="rId38"/>
    <p:sldId id="283" r:id="rId39"/>
    <p:sldId id="291" r:id="rId40"/>
    <p:sldId id="294" r:id="rId41"/>
    <p:sldId id="295" r:id="rId42"/>
    <p:sldId id="296" r:id="rId43"/>
    <p:sldId id="292" r:id="rId44"/>
    <p:sldId id="297" r:id="rId45"/>
    <p:sldId id="298" r:id="rId46"/>
    <p:sldId id="29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E1A0-659B-4CF4-8509-2C15FD019BEE}" type="datetimeFigureOut">
              <a:rPr lang="en-US" smtClean="0"/>
              <a:pPr/>
              <a:t>7/10/2010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FB96-BFC7-438F-9B08-8D7CD6AA9F46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54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AC8176B-BF31-4706-B15B-1AFC481B9AC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Physical Design Patterns in Information Systems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86904"/>
            <a:ext cx="8077200" cy="1499616"/>
          </a:xfrm>
        </p:spPr>
        <p:txBody>
          <a:bodyPr/>
          <a:lstStyle/>
          <a:p>
            <a:r>
              <a:rPr lang="en-CA" sz="3200" i="1" dirty="0" err="1" smtClean="0"/>
              <a:t>Karim</a:t>
            </a:r>
            <a:r>
              <a:rPr lang="en-CA" sz="3200" i="1" dirty="0" smtClean="0"/>
              <a:t> Ali &amp; Sarah </a:t>
            </a:r>
            <a:r>
              <a:rPr lang="en-CA" sz="3200" i="1" dirty="0" err="1" smtClean="0"/>
              <a:t>Nadi</a:t>
            </a:r>
            <a:endParaRPr lang="en-CA" sz="3200" i="1" dirty="0" smtClean="0"/>
          </a:p>
          <a:p>
            <a:r>
              <a:rPr lang="en-CA" dirty="0" smtClean="0"/>
              <a:t>CS848 – Spring 2010</a:t>
            </a:r>
          </a:p>
          <a:p>
            <a:r>
              <a:rPr lang="en-CA" dirty="0" smtClean="0"/>
              <a:t>July 14</a:t>
            </a:r>
            <a:r>
              <a:rPr lang="en-CA" baseline="30000" dirty="0" smtClean="0"/>
              <a:t>th</a:t>
            </a:r>
            <a:r>
              <a:rPr lang="en-CA" dirty="0" smtClean="0"/>
              <a:t>, 2010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Design of Different Information Systems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Disk Based Relational Database Systems (DRDB)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DRDB: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Summary table/figure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16</a:t>
            </a:fld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Main Memory Database Systems (MMDB)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Primary copy of data resides in main memory </a:t>
            </a:r>
          </a:p>
          <a:p>
            <a:r>
              <a:rPr lang="en-CA" dirty="0" smtClean="0"/>
              <a:t>Cheaper to access main memory</a:t>
            </a:r>
          </a:p>
          <a:p>
            <a:r>
              <a:rPr lang="en-CA" dirty="0" smtClean="0"/>
              <a:t>MMDB have better performance</a:t>
            </a:r>
          </a:p>
          <a:p>
            <a:r>
              <a:rPr lang="en-CA" dirty="0" smtClean="0"/>
              <a:t>Usually have an archived copy of the data in case of crashes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Use:</a:t>
            </a:r>
          </a:p>
          <a:p>
            <a:pPr lvl="2"/>
            <a:r>
              <a:rPr lang="en-CA" dirty="0" smtClean="0"/>
              <a:t>Reduce overall computation time without using too much extra space</a:t>
            </a:r>
          </a:p>
          <a:p>
            <a:r>
              <a:rPr lang="en-CA" dirty="0" smtClean="0"/>
              <a:t>Factors to consider:</a:t>
            </a:r>
          </a:p>
          <a:p>
            <a:pPr lvl="2"/>
            <a:r>
              <a:rPr lang="en-CA" dirty="0" smtClean="0"/>
              <a:t>I/O operations are cheaper</a:t>
            </a:r>
          </a:p>
          <a:p>
            <a:pPr lvl="2"/>
            <a:r>
              <a:rPr lang="en-CA" dirty="0" smtClean="0"/>
              <a:t>Should be cache conscious</a:t>
            </a:r>
          </a:p>
          <a:p>
            <a:pPr lvl="2"/>
            <a:r>
              <a:rPr lang="en-CA" dirty="0" smtClean="0"/>
              <a:t>No need to store data in the index structure</a:t>
            </a:r>
          </a:p>
          <a:p>
            <a:r>
              <a:rPr lang="en-CA" dirty="0" smtClean="0"/>
              <a:t>Categories of indexes used:</a:t>
            </a:r>
          </a:p>
          <a:p>
            <a:pPr lvl="2"/>
            <a:r>
              <a:rPr lang="en-CA" dirty="0" smtClean="0"/>
              <a:t>B Trees</a:t>
            </a:r>
          </a:p>
          <a:p>
            <a:pPr lvl="2"/>
            <a:r>
              <a:rPr lang="en-CA" dirty="0" smtClean="0"/>
              <a:t>T Trees</a:t>
            </a:r>
          </a:p>
          <a:p>
            <a:pPr lvl="2"/>
            <a:r>
              <a:rPr lang="en-CA" dirty="0" smtClean="0"/>
              <a:t>Search 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endParaRPr lang="en-CA" sz="24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19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159" y="1571612"/>
          <a:ext cx="8501122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1"/>
                <a:gridCol w="3952904"/>
                <a:gridCol w="283370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</a:t>
                      </a:r>
                      <a:r>
                        <a:rPr lang="en-CA" baseline="0" dirty="0" smtClean="0"/>
                        <a:t>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 Tree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storage utilization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Reasonable cache behaviour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B+ Tree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Wastes space since all data</a:t>
                      </a:r>
                      <a:r>
                        <a:rPr lang="en-CA" sz="1600" baseline="0" dirty="0" smtClean="0"/>
                        <a:t> is stored in the leaves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Reasonably quick searching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Fast updating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Reasonable</a:t>
                      </a:r>
                      <a:r>
                        <a:rPr lang="en-CA" sz="1600" baseline="0" dirty="0" smtClean="0"/>
                        <a:t> cache </a:t>
                      </a:r>
                      <a:r>
                        <a:rPr lang="en-CA" sz="1600" baseline="0" dirty="0" err="1" smtClean="0"/>
                        <a:t>behavior</a:t>
                      </a:r>
                      <a:r>
                        <a:rPr lang="en-CA" sz="1600" baseline="0" dirty="0" smtClean="0"/>
                        <a:t> if node fits in cache line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 Sensitive B+ Tree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err="1" smtClean="0"/>
                        <a:t>CSB+Tree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Same features of B+ Trees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Good cache performance due to improved locality &amp;</a:t>
                      </a:r>
                      <a:r>
                        <a:rPr lang="en-CA" sz="1600" baseline="0" dirty="0" smtClean="0"/>
                        <a:t> lower tree height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Prefetching</a:t>
                      </a:r>
                      <a:r>
                        <a:rPr lang="en-CA" baseline="0" dirty="0" smtClean="0"/>
                        <a:t> B+ Tree (</a:t>
                      </a:r>
                      <a:r>
                        <a:rPr lang="en-CA" baseline="0" dirty="0" err="1" smtClean="0"/>
                        <a:t>pB</a:t>
                      </a:r>
                      <a:r>
                        <a:rPr lang="en-CA" baseline="0" dirty="0" smtClean="0"/>
                        <a:t>+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CA" sz="1600" dirty="0" smtClean="0"/>
                        <a:t> Same features of B+ Trees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Improved</a:t>
                      </a:r>
                      <a:r>
                        <a:rPr lang="en-CA" sz="1600" baseline="0" dirty="0" smtClean="0"/>
                        <a:t> cache performance by </a:t>
                      </a:r>
                      <a:r>
                        <a:rPr lang="en-CA" sz="1600" baseline="0" dirty="0" err="1" smtClean="0"/>
                        <a:t>prefetching</a:t>
                      </a:r>
                      <a:r>
                        <a:rPr lang="en-CA" sz="1600" baseline="0" dirty="0" smtClean="0"/>
                        <a:t> more data in each cache miss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Increased node size leads to same benefits of CSB+ Tree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Outline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Database lifecycle</a:t>
            </a:r>
          </a:p>
          <a:p>
            <a:r>
              <a:rPr lang="en-CA" dirty="0" smtClean="0"/>
              <a:t>Elements of Physical Design in Information Systems</a:t>
            </a:r>
          </a:p>
          <a:p>
            <a:r>
              <a:rPr lang="en-CA" dirty="0" smtClean="0"/>
              <a:t>Different Physical Designs</a:t>
            </a:r>
          </a:p>
          <a:p>
            <a:pPr lvl="2"/>
            <a:r>
              <a:rPr lang="en-CA" dirty="0" smtClean="0"/>
              <a:t>Disk Based Relational Database Systems (DRDB)</a:t>
            </a:r>
          </a:p>
          <a:p>
            <a:pPr lvl="2"/>
            <a:r>
              <a:rPr lang="en-CA" dirty="0" smtClean="0"/>
              <a:t>Memory Based Relational Database Systems (MMDB)</a:t>
            </a:r>
          </a:p>
          <a:p>
            <a:pPr lvl="2"/>
            <a:r>
              <a:rPr lang="en-CA" dirty="0" smtClean="0"/>
              <a:t>XML Databases</a:t>
            </a:r>
          </a:p>
          <a:p>
            <a:pPr lvl="2"/>
            <a:r>
              <a:rPr lang="en-CA" dirty="0" smtClean="0"/>
              <a:t>Data Warehouses</a:t>
            </a:r>
          </a:p>
          <a:p>
            <a:r>
              <a:rPr lang="en-CA" dirty="0" smtClean="0"/>
              <a:t>Future Work</a:t>
            </a:r>
          </a:p>
          <a:p>
            <a:r>
              <a:rPr lang="en-CA" dirty="0" smtClean="0"/>
              <a:t>Open Problems</a:t>
            </a:r>
          </a:p>
          <a:p>
            <a:r>
              <a:rPr lang="en-CA" dirty="0" smtClean="0"/>
              <a:t>Summary &amp; Conclusions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Physical Design Patterns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Indexes </a:t>
            </a:r>
            <a:r>
              <a:rPr lang="en-CA" sz="2400" i="1" dirty="0" smtClean="0"/>
              <a:t>Cont’d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err="1" smtClean="0"/>
              <a:t>Karim</a:t>
            </a:r>
            <a:r>
              <a:rPr lang="en-CA" dirty="0" smtClean="0"/>
              <a:t> Ali &amp; Sarah </a:t>
            </a:r>
            <a:r>
              <a:rPr lang="en-CA" dirty="0" err="1" smtClean="0"/>
              <a:t>Nadi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20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2071678"/>
          <a:ext cx="850112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1"/>
                <a:gridCol w="3952904"/>
                <a:gridCol w="2833707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</a:t>
                      </a:r>
                      <a:r>
                        <a:rPr lang="en-CA" baseline="0" dirty="0" smtClean="0"/>
                        <a:t> Structure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Features</a:t>
                      </a:r>
                      <a:r>
                        <a:rPr lang="en-CA" baseline="0" dirty="0" smtClean="0"/>
                        <a:t> suitable for MMDB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Cache Consciousness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</a:t>
                      </a:r>
                      <a:r>
                        <a:rPr lang="en-CA" baseline="0" dirty="0" smtClean="0"/>
                        <a:t> Sensitive T Tree (CST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Binary Search Tree used for maximum value of</a:t>
                      </a:r>
                      <a:r>
                        <a:rPr lang="en-CA" sz="1600" baseline="0" dirty="0" smtClean="0"/>
                        <a:t> each node used for faster search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More space efficient by removing pointers and using array stores. Index calculation used to allocate values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 Node size is aligned with cache line </a:t>
                      </a:r>
                      <a:r>
                        <a:rPr lang="en-CA" sz="1600" baseline="0" dirty="0" err="1" smtClean="0"/>
                        <a:t>wize</a:t>
                      </a:r>
                      <a:r>
                        <a:rPr lang="en-CA" sz="1600" baseline="0" dirty="0" smtClean="0"/>
                        <a:t> to avoid misses</a:t>
                      </a:r>
                      <a:endParaRPr lang="en-CA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Cache  Sensitive Search Tree (CSS Tree)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dirty="0" smtClean="0"/>
                        <a:t> Fast traversal in log</a:t>
                      </a:r>
                      <a:r>
                        <a:rPr lang="en-CA" sz="1600" baseline="-30000" dirty="0" smtClean="0"/>
                        <a:t>m+1</a:t>
                      </a:r>
                      <a:r>
                        <a:rPr lang="en-CA" sz="1600" dirty="0" smtClean="0"/>
                        <a:t>n</a:t>
                      </a:r>
                      <a:r>
                        <a:rPr lang="en-CA" sz="1600" baseline="0" dirty="0" smtClean="0"/>
                        <a:t> (m is the number of keys per node)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sz="1600" baseline="0" dirty="0" smtClean="0"/>
                        <a:t>Mainly suitable for read environments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CA" sz="1600" dirty="0" smtClean="0"/>
                        <a:t>Good</a:t>
                      </a:r>
                      <a:r>
                        <a:rPr lang="en-CA" sz="1600" baseline="0" dirty="0" smtClean="0"/>
                        <a:t> cache behaviour since m is chosen to fit in the cache line size</a:t>
                      </a:r>
                      <a:endParaRPr lang="en-CA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beneficial to MMDB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Cost of computing complicated queries is much less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Maintenance costs will outweigh benefit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</a:t>
            </a:r>
            <a:r>
              <a:rPr lang="en-CA" dirty="0" err="1" smtClean="0"/>
              <a:t>Partioning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in main memory</a:t>
            </a:r>
          </a:p>
          <a:p>
            <a:r>
              <a:rPr lang="en-CA" dirty="0" smtClean="0"/>
              <a:t>Used for the secondary storage on disk to speed up reload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Horizontal partitioning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Single vertical partitioning</a:t>
            </a:r>
          </a:p>
          <a:p>
            <a:pPr lvl="1"/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applicable to MMDB</a:t>
            </a:r>
          </a:p>
          <a:p>
            <a:pPr lvl="1"/>
            <a:r>
              <a:rPr lang="en-CA" dirty="0" smtClean="0"/>
              <a:t>Sequential access in main memory is not cheaper than random or dispersed access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MMDB: Summary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24</a:t>
            </a:fld>
            <a:endParaRPr lang="en-CA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34" y="1857364"/>
          <a:ext cx="828680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/>
                <a:gridCol w="3167084"/>
                <a:gridCol w="261939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Physical Design 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Desired</a:t>
                      </a:r>
                      <a:r>
                        <a:rPr lang="en-CA" baseline="0" dirty="0" smtClean="0"/>
                        <a:t> Features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Methods/Structures Used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Index Structures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No need to store actual data values in index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Larger node size that is aligned with cache line size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B Tree, B+ Tree, </a:t>
                      </a:r>
                      <a:r>
                        <a:rPr lang="en-CA" baseline="0" dirty="0" err="1" smtClean="0"/>
                        <a:t>pB</a:t>
                      </a:r>
                      <a:r>
                        <a:rPr lang="en-CA" baseline="0" dirty="0" smtClean="0"/>
                        <a:t>+ Tree, CSB+ Tree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T Tree, CST Tree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CSS Tree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Materialized Views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 Not needed since processing and memory access is cheap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N/A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Partitioning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Only</a:t>
                      </a:r>
                      <a:r>
                        <a:rPr lang="en-CA" baseline="0" dirty="0" smtClean="0"/>
                        <a:t> needed in secondary storage to speed up reloading in case of a crash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Horizontal Partitioning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dirty="0" smtClean="0"/>
                        <a:t>Single Vertical Partitioning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Clustering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CA" baseline="0" dirty="0" smtClean="0"/>
                        <a:t> Not needed since random access in main memory costs the same as </a:t>
                      </a:r>
                      <a:r>
                        <a:rPr lang="en-CA" baseline="0" dirty="0" err="1" smtClean="0"/>
                        <a:t>sequencial</a:t>
                      </a:r>
                      <a:r>
                        <a:rPr lang="en-CA" baseline="0" dirty="0" smtClean="0"/>
                        <a:t> access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N/1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Warehouses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Collection of data and decision support technologies</a:t>
            </a:r>
          </a:p>
          <a:p>
            <a:r>
              <a:rPr lang="en-CA" dirty="0" smtClean="0"/>
              <a:t>Used in: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Retail: user profiling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Finance: claims analysis, risk analysis, credit card analysis, and fraud detection</a:t>
            </a:r>
          </a:p>
          <a:p>
            <a:pPr lvl="2">
              <a:buClr>
                <a:srgbClr val="E66C7D"/>
              </a:buClr>
            </a:pPr>
            <a:r>
              <a:rPr lang="en-CA" dirty="0" smtClean="0"/>
              <a:t>Healthcare: outcomes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25</a:t>
            </a:fld>
            <a:endParaRPr lang="en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Challenges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is usually</a:t>
            </a:r>
          </a:p>
          <a:p>
            <a:pPr lvl="2"/>
            <a:r>
              <a:rPr lang="en-CA" dirty="0" smtClean="0"/>
              <a:t>Extremely large</a:t>
            </a:r>
          </a:p>
          <a:p>
            <a:pPr lvl="2"/>
            <a:r>
              <a:rPr lang="en-CA" dirty="0" smtClean="0"/>
              <a:t>Multi-dimensional</a:t>
            </a:r>
          </a:p>
          <a:p>
            <a:r>
              <a:rPr lang="en-CA" dirty="0" smtClean="0"/>
              <a:t>Priority for aggregated and summarized data</a:t>
            </a:r>
          </a:p>
          <a:p>
            <a:r>
              <a:rPr lang="en-CA" dirty="0" smtClean="0"/>
              <a:t>Ad-hoc and complex queries</a:t>
            </a:r>
          </a:p>
          <a:p>
            <a:r>
              <a:rPr lang="en-CA" dirty="0" smtClean="0"/>
              <a:t>Expensive operations: aggregation, and joins</a:t>
            </a:r>
          </a:p>
          <a:p>
            <a:pPr lvl="2"/>
            <a:r>
              <a:rPr lang="en-CA" dirty="0" smtClean="0"/>
              <a:t>the fact table participates in every join</a:t>
            </a:r>
          </a:p>
          <a:p>
            <a:r>
              <a:rPr lang="en-CA" dirty="0" smtClean="0"/>
              <a:t>Figure 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Design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ROLAP</a:t>
            </a:r>
          </a:p>
          <a:p>
            <a:pPr lvl="2"/>
            <a:r>
              <a:rPr lang="en-CA" dirty="0" smtClean="0"/>
              <a:t>Relational implementation of DW</a:t>
            </a:r>
          </a:p>
          <a:p>
            <a:pPr lvl="2"/>
            <a:r>
              <a:rPr lang="en-CA" dirty="0" smtClean="0"/>
              <a:t>Multidimensional view of data is achieved through star scheme</a:t>
            </a:r>
          </a:p>
          <a:p>
            <a:pPr lvl="2"/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27</a:t>
            </a:fld>
            <a:endParaRPr lang="en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Indexes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29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1" y="170366"/>
            <a:ext cx="4738703" cy="63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44" y="71414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Database Lifecycle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Partitioning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30</a:t>
            </a:fld>
            <a:endParaRPr lang="en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31</a:t>
            </a:fld>
            <a:endParaRPr lang="en-C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DW: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32</a:t>
            </a:fld>
            <a:endParaRPr lang="en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Databases</a:t>
            </a:r>
            <a:endParaRPr lang="en-CA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XML-enabled DBs:</a:t>
            </a:r>
          </a:p>
          <a:p>
            <a:pPr lvl="2"/>
            <a:r>
              <a:rPr lang="en-CA" dirty="0" smtClean="0"/>
              <a:t>Maps XML documents to relational tables</a:t>
            </a:r>
          </a:p>
          <a:p>
            <a:r>
              <a:rPr lang="en-CA" dirty="0" smtClean="0"/>
              <a:t>Native XML DBs:</a:t>
            </a:r>
          </a:p>
          <a:p>
            <a:pPr lvl="2"/>
            <a:r>
              <a:rPr lang="en-CA" dirty="0" smtClean="0"/>
              <a:t>Data structures store actual XML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33</a:t>
            </a:fld>
            <a:endParaRPr lang="en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Same index structures can be used</a:t>
            </a:r>
          </a:p>
          <a:p>
            <a:r>
              <a:rPr lang="en-CA" dirty="0" smtClean="0"/>
              <a:t>Need adjustments</a:t>
            </a:r>
          </a:p>
          <a:p>
            <a:pPr lvl="2"/>
            <a:r>
              <a:rPr lang="en-CA" dirty="0" smtClean="0"/>
              <a:t>Need a numbering schema for the XML nodes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34</a:t>
            </a:fld>
            <a:endParaRPr lang="en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35</a:t>
            </a:fld>
            <a:endParaRPr lang="en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</a:t>
            </a:r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36</a:t>
            </a:fld>
            <a:endParaRPr lang="en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37</a:t>
            </a:fld>
            <a:endParaRPr lang="en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XML DBs: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 &amp; Open Problems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39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Elements of Physical Design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Work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Looking at automating physical design (put some examples of work here and say its time permitting)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Open Problems in Physical Design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41</a:t>
            </a:fld>
            <a:endParaRPr lang="en-C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&amp; Conclusions</a:t>
            </a:r>
            <a:endParaRPr lang="en-CA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42</a:t>
            </a:fld>
            <a:endParaRPr lang="en-C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43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857224" y="1571612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Big summary table(s)</a:t>
            </a:r>
            <a:endParaRPr lang="en-CA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44</a:t>
            </a:fld>
            <a:endParaRPr lang="en-CA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45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2571736" y="2714620"/>
            <a:ext cx="36760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b="1" dirty="0" smtClean="0"/>
              <a:t>Thank you</a:t>
            </a:r>
            <a:endParaRPr lang="en-CA" sz="60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46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Indexes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needs to be organized for quick searching</a:t>
            </a:r>
          </a:p>
          <a:p>
            <a:r>
              <a:rPr lang="en-CA" dirty="0" smtClean="0"/>
              <a:t>I/O operations are expensive </a:t>
            </a:r>
            <a:r>
              <a:rPr lang="en-CA" dirty="0" smtClean="0">
                <a:latin typeface="Wingdings"/>
              </a:rPr>
              <a:t>--&gt; need to minimize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Materialized Views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Repeated complicated queries should not have to be executed every time</a:t>
            </a:r>
          </a:p>
          <a:p>
            <a:r>
              <a:rPr lang="en-CA" dirty="0" smtClean="0"/>
              <a:t>Save execution time, and I/O reads by pre-computing the results &amp; storing them</a:t>
            </a:r>
          </a:p>
          <a:p>
            <a:r>
              <a:rPr lang="en-CA" dirty="0" smtClean="0"/>
              <a:t>Materialized views are store on disk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Paritioning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Divides the data into related partitions</a:t>
            </a:r>
          </a:p>
          <a:p>
            <a:pPr lvl="2"/>
            <a:r>
              <a:rPr lang="en-CA" i="1" dirty="0" smtClean="0"/>
              <a:t>Horizontal Partitioning: </a:t>
            </a:r>
            <a:r>
              <a:rPr lang="en-CA" dirty="0" smtClean="0"/>
              <a:t>divides tables into sets of rows </a:t>
            </a:r>
            <a:r>
              <a:rPr lang="en-CA" dirty="0" smtClean="0"/>
              <a:t>according to a specific attribute (E.g. Date ranges)</a:t>
            </a:r>
          </a:p>
          <a:p>
            <a:pPr lvl="2"/>
            <a:r>
              <a:rPr lang="en-CA" i="1" dirty="0" smtClean="0"/>
              <a:t>Group Horizontal Partitioning</a:t>
            </a:r>
            <a:r>
              <a:rPr lang="en-CA" dirty="0" smtClean="0"/>
              <a:t>: groups </a:t>
            </a:r>
            <a:r>
              <a:rPr lang="en-CA" dirty="0" err="1" smtClean="0"/>
              <a:t>tuples</a:t>
            </a:r>
            <a:r>
              <a:rPr lang="en-CA" dirty="0" smtClean="0"/>
              <a:t> that are more frequently used together</a:t>
            </a:r>
          </a:p>
          <a:p>
            <a:pPr lvl="2"/>
            <a:r>
              <a:rPr lang="en-CA" i="1" dirty="0" smtClean="0"/>
              <a:t>Single Vertical Partitioning</a:t>
            </a:r>
            <a:r>
              <a:rPr lang="en-CA" dirty="0" smtClean="0"/>
              <a:t>: divides data into groups by attributes of the same type</a:t>
            </a:r>
          </a:p>
          <a:p>
            <a:pPr lvl="2"/>
            <a:r>
              <a:rPr lang="en-CA" i="1" dirty="0" smtClean="0"/>
              <a:t>Group Vertical Partitioning: </a:t>
            </a:r>
            <a:r>
              <a:rPr lang="en-CA" dirty="0" smtClean="0"/>
              <a:t>divides table into the sets of attributes that are usually accessed together</a:t>
            </a:r>
          </a:p>
          <a:p>
            <a:r>
              <a:rPr lang="en-CA" dirty="0" smtClean="0"/>
              <a:t>Reduces </a:t>
            </a:r>
            <a:r>
              <a:rPr lang="en-CA" dirty="0" smtClean="0"/>
              <a:t>table scan time</a:t>
            </a:r>
          </a:p>
          <a:p>
            <a:r>
              <a:rPr lang="en-CA" dirty="0" smtClean="0"/>
              <a:t>Improves performance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Clustering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Records that are accessed together are physically located together</a:t>
            </a:r>
          </a:p>
          <a:p>
            <a:r>
              <a:rPr lang="en-CA" dirty="0" smtClean="0"/>
              <a:t>Reduces the number of pages to be queried </a:t>
            </a:r>
          </a:p>
          <a:p>
            <a:r>
              <a:rPr lang="en-CA" dirty="0" smtClean="0"/>
              <a:t>Can have multi-dimensional clustering based on more than one criteria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 Compression</a:t>
            </a:r>
            <a:r>
              <a:rPr lang="en-CA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Fitting more data into a fixed amount of space</a:t>
            </a:r>
            <a:endParaRPr lang="en-CA" dirty="0" smtClean="0"/>
          </a:p>
          <a:p>
            <a:r>
              <a:rPr lang="en-CA" dirty="0" smtClean="0"/>
              <a:t>Striping</a:t>
            </a:r>
            <a:r>
              <a:rPr lang="en-CA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Distribute data that is accessed together </a:t>
            </a:r>
            <a:r>
              <a:rPr lang="en-CA" dirty="0" err="1" smtClean="0"/>
              <a:t>accross</a:t>
            </a:r>
            <a:r>
              <a:rPr lang="en-CA" dirty="0" smtClean="0"/>
              <a:t> multiple disks</a:t>
            </a:r>
            <a:endParaRPr lang="en-CA" dirty="0" smtClean="0"/>
          </a:p>
          <a:p>
            <a:r>
              <a:rPr lang="en-CA" dirty="0" smtClean="0"/>
              <a:t>Mirroring</a:t>
            </a:r>
            <a:r>
              <a:rPr lang="en-CA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Duplicating the data to multiple disks</a:t>
            </a:r>
            <a:endParaRPr lang="en-CA" dirty="0" smtClean="0"/>
          </a:p>
          <a:p>
            <a:r>
              <a:rPr lang="en-CA" dirty="0" err="1" smtClean="0"/>
              <a:t>Denormalization</a:t>
            </a:r>
            <a:r>
              <a:rPr lang="en-CA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/>
              <a:t>Refine global schema to reflect query and transaction requirements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Physical Design Patterns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Karim Ali &amp; Sarah Nadi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176B-BF31-4706-B15B-1AFC481B9AC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441</TotalTime>
  <Words>1393</Words>
  <Application>Microsoft Office PowerPoint</Application>
  <PresentationFormat>On-screen Show (4:3)</PresentationFormat>
  <Paragraphs>315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Module</vt:lpstr>
      <vt:lpstr>Physical Design Patterns in Information Systems</vt:lpstr>
      <vt:lpstr>Outline</vt:lpstr>
      <vt:lpstr>Slide 3</vt:lpstr>
      <vt:lpstr>Elements of Physical Design</vt:lpstr>
      <vt:lpstr>Indexes</vt:lpstr>
      <vt:lpstr>Materialized Views</vt:lpstr>
      <vt:lpstr>Paritioning</vt:lpstr>
      <vt:lpstr>Clustering</vt:lpstr>
      <vt:lpstr>Other Methods</vt:lpstr>
      <vt:lpstr>Physical Design of Different Information Systems</vt:lpstr>
      <vt:lpstr>Disk Based Relational Database Systems (DRDB)</vt:lpstr>
      <vt:lpstr>DRDB: Indexes</vt:lpstr>
      <vt:lpstr>DRDB: Materialized Views</vt:lpstr>
      <vt:lpstr>DRDB: Paritioning</vt:lpstr>
      <vt:lpstr>DRDB: Clustering</vt:lpstr>
      <vt:lpstr>DRDB: Summary</vt:lpstr>
      <vt:lpstr>Main Memory Database Systems (MMDB)</vt:lpstr>
      <vt:lpstr>MMDB: Indexes</vt:lpstr>
      <vt:lpstr>MMDB: Indexes Cont’d</vt:lpstr>
      <vt:lpstr>MMDB: Indexes Cont’d </vt:lpstr>
      <vt:lpstr>MMDB: Materialized Views</vt:lpstr>
      <vt:lpstr>MMDB: Partioning</vt:lpstr>
      <vt:lpstr>MMDB: Clustering</vt:lpstr>
      <vt:lpstr>MMDB: Summary</vt:lpstr>
      <vt:lpstr>Data Warehouses</vt:lpstr>
      <vt:lpstr>DW: Challenges</vt:lpstr>
      <vt:lpstr>DW: Design</vt:lpstr>
      <vt:lpstr>DW: Indexes</vt:lpstr>
      <vt:lpstr>DW: Materialized Views</vt:lpstr>
      <vt:lpstr>DW: Partitioning</vt:lpstr>
      <vt:lpstr>DW: Clustering</vt:lpstr>
      <vt:lpstr>DW: Summary</vt:lpstr>
      <vt:lpstr>XML Databases</vt:lpstr>
      <vt:lpstr>XML DBs: Indexes</vt:lpstr>
      <vt:lpstr>XML DBs: Materialized Views</vt:lpstr>
      <vt:lpstr>XML DBs: Paritioning</vt:lpstr>
      <vt:lpstr>XML DBs: Clustering</vt:lpstr>
      <vt:lpstr>XML DBs: Summary</vt:lpstr>
      <vt:lpstr>Future Work &amp; Open Problems</vt:lpstr>
      <vt:lpstr>Future Work</vt:lpstr>
      <vt:lpstr>Open Problems in Physical Design</vt:lpstr>
      <vt:lpstr>Summary &amp; Conclusions</vt:lpstr>
      <vt:lpstr>Slide 43</vt:lpstr>
      <vt:lpstr>Conclusions</vt:lpstr>
      <vt:lpstr>Slide 45</vt:lpstr>
      <vt:lpstr>References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Design Patterns in Information Systems</dc:title>
  <dc:creator>Sarah Nadi</dc:creator>
  <cp:lastModifiedBy>Sarah Nadi</cp:lastModifiedBy>
  <cp:revision>84</cp:revision>
  <dcterms:created xsi:type="dcterms:W3CDTF">2010-07-06T16:27:16Z</dcterms:created>
  <dcterms:modified xsi:type="dcterms:W3CDTF">2010-07-10T22:42:00Z</dcterms:modified>
</cp:coreProperties>
</file>