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349" r:id="rId6"/>
    <p:sldId id="260" r:id="rId7"/>
    <p:sldId id="340" r:id="rId8"/>
    <p:sldId id="341" r:id="rId9"/>
    <p:sldId id="261" r:id="rId10"/>
    <p:sldId id="262" r:id="rId11"/>
    <p:sldId id="344" r:id="rId12"/>
    <p:sldId id="345" r:id="rId13"/>
    <p:sldId id="264" r:id="rId14"/>
    <p:sldId id="266" r:id="rId15"/>
    <p:sldId id="346" r:id="rId16"/>
    <p:sldId id="307" r:id="rId17"/>
    <p:sldId id="308" r:id="rId18"/>
    <p:sldId id="309" r:id="rId19"/>
    <p:sldId id="312" r:id="rId20"/>
    <p:sldId id="313" r:id="rId21"/>
    <p:sldId id="314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47" r:id="rId30"/>
    <p:sldId id="316" r:id="rId31"/>
    <p:sldId id="318" r:id="rId32"/>
    <p:sldId id="321" r:id="rId33"/>
    <p:sldId id="338" r:id="rId34"/>
    <p:sldId id="325" r:id="rId35"/>
    <p:sldId id="327" r:id="rId36"/>
    <p:sldId id="337" r:id="rId37"/>
    <p:sldId id="291" r:id="rId38"/>
    <p:sldId id="292" r:id="rId39"/>
    <p:sldId id="294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87" autoAdjust="0"/>
    <p:restoredTop sz="85417" autoAdjust="0"/>
  </p:normalViewPr>
  <p:slideViewPr>
    <p:cSldViewPr>
      <p:cViewPr varScale="1">
        <p:scale>
          <a:sx n="92" d="100"/>
          <a:sy n="92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7/14/2010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smtClean="0"/>
              <a:t>Karim Ali &amp; Sarah Nadi</a:t>
            </a:r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Vertical Partitioning</a:t>
            </a:r>
            <a:r>
              <a:rPr lang="en-CA" dirty="0" smtClean="0"/>
              <a:t>: divides tables into sets of columns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06634"/>
          <a:ext cx="8229600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404"/>
                <a:gridCol w="2177436"/>
                <a:gridCol w="1751654"/>
                <a:gridCol w="154018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 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Partitioning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How 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If key falls in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</a:t>
                      </a:r>
                      <a:r>
                        <a:rPr lang="en-CA" baseline="0" dirty="0" smtClean="0"/>
                        <a:t> of keys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function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Why?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Disk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point values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Range/List  are N/A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According to needs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Partition elimination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Improved administration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Fast</a:t>
                      </a:r>
                      <a:r>
                        <a:rPr lang="en-CA" baseline="0" dirty="0" smtClean="0"/>
                        <a:t> roll-in/out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Implicit clustering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- Zip code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Time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Regions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States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EmployeeId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ProductId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then List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RDBMS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</a:t>
                      </a:r>
                      <a:r>
                        <a:rPr lang="en-CA" baseline="0" dirty="0" smtClean="0"/>
                        <a:t> DB2,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630908"/>
            <a:ext cx="343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Types of Horizontal Partitioning: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Grouping related items together for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Efficiency of access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Resource utilization</a:t>
            </a:r>
          </a:p>
          <a:p>
            <a:r>
              <a:rPr lang="en-CA" dirty="0" smtClean="0"/>
              <a:t>Achieved on the page level on disk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Very useful for multidimensional queries (e.g. group by)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Reduced I/O operations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Reduced CPU cost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Difficult to define clustering keys, clustering scheme, and the granularity of clustering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across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smtClean="0"/>
              <a:t>Denormalization: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Main Memory Databases (MMDB)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has better performance</a:t>
            </a:r>
          </a:p>
          <a:p>
            <a:r>
              <a:rPr lang="en-CA" dirty="0" smtClean="0"/>
              <a:t>Usually has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Use: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Read/Write operations are cheaper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Should be cache conscious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 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06" y="1589428"/>
          <a:ext cx="9001155" cy="4638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58"/>
                <a:gridCol w="4185412"/>
                <a:gridCol w="300038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B+tree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Cache Sensitive B+tree</a:t>
                      </a:r>
                      <a:r>
                        <a:rPr lang="en-CA" sz="1600" b="1" i="0" baseline="0" dirty="0" smtClean="0"/>
                        <a:t> </a:t>
                      </a:r>
                      <a:r>
                        <a:rPr lang="en-CA" sz="1600" b="1" i="0" dirty="0" smtClean="0"/>
                        <a:t>(CSB+tree)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</a:t>
                      </a:r>
                      <a:r>
                        <a:rPr lang="en-CA" sz="1600" dirty="0" err="1" smtClean="0"/>
                        <a:t>B+trees</a:t>
                      </a:r>
                      <a:endParaRPr lang="en-CA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Stores</a:t>
                      </a:r>
                      <a:r>
                        <a:rPr lang="en-CA" sz="1600" baseline="0" dirty="0" smtClean="0"/>
                        <a:t> child nodes in an array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Only stores pointer to 1</a:t>
                      </a:r>
                      <a:r>
                        <a:rPr lang="en-CA" sz="1600" baseline="30000" dirty="0" smtClean="0"/>
                        <a:t>st</a:t>
                      </a:r>
                      <a:r>
                        <a:rPr lang="en-CA" sz="1600" baseline="0" dirty="0" smtClean="0"/>
                        <a:t> child &amp; uses array index calculation to get the rest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 (larger node size)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T 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Many sorted keys</a:t>
                      </a:r>
                      <a:r>
                        <a:rPr lang="en-CA" sz="1600" baseline="0" dirty="0" smtClean="0"/>
                        <a:t> per node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Only </a:t>
                      </a:r>
                      <a:r>
                        <a:rPr lang="en-CA" sz="1600" dirty="0" smtClean="0"/>
                        <a:t> min &amp; max keys used</a:t>
                      </a:r>
                      <a:r>
                        <a:rPr lang="en-CA" sz="1600" baseline="0" dirty="0" smtClean="0"/>
                        <a:t> for comparison</a:t>
                      </a:r>
                      <a:endParaRPr lang="en-CA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 record pointers in every key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 update &amp; storage characteristics of B-trees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Cache behaviour</a:t>
                      </a:r>
                      <a:r>
                        <a:rPr lang="en-CA" sz="1600" baseline="0" dirty="0" smtClean="0"/>
                        <a:t> was not considered at time of design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 pointers waste space in the cache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600" b="1" i="0" dirty="0" smtClean="0"/>
                        <a:t>Cache</a:t>
                      </a:r>
                      <a:r>
                        <a:rPr lang="en-CA" sz="1600" b="1" i="0" baseline="0" dirty="0" smtClean="0"/>
                        <a:t> Sensitive T Tree (CST 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The rest of the nodes values are stored in an array which removes pointer overhead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size to avoid misses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Higher usage of cached data in the Binary Search Tree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Traditional Databases</a:t>
            </a:r>
          </a:p>
          <a:p>
            <a:r>
              <a:rPr lang="en-CA" dirty="0" smtClean="0"/>
              <a:t>Physical Design of Different Systems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Memory Based Relational Database Systems (MMDB)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XML Databases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Data Warehouses</a:t>
            </a:r>
          </a:p>
          <a:p>
            <a:r>
              <a:rPr lang="en-CA" dirty="0" smtClean="0"/>
              <a:t>Conclusions &amp; Future Work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Sequential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XML Databases (XML DBs)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XML-enabled DBs (E.g. SQL Server, Oracle):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Maps XML documents to relational 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Useful for data-centric XML documents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Native XML DBs (E.g. </a:t>
            </a:r>
            <a:r>
              <a:rPr lang="en-CA" dirty="0" err="1" smtClean="0"/>
              <a:t>eXist</a:t>
            </a:r>
            <a:r>
              <a:rPr lang="en-CA" dirty="0" smtClean="0"/>
              <a:t>, </a:t>
            </a:r>
            <a:r>
              <a:rPr lang="en-CA" dirty="0" err="1" smtClean="0"/>
              <a:t>Sedna</a:t>
            </a:r>
            <a:r>
              <a:rPr lang="en-CA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Useful for document-centric, semi-structured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structures store actual XML nodes with pointers between them</a:t>
            </a:r>
          </a:p>
          <a:p>
            <a:pPr lvl="1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Shred XML data in a relational table with columns: ORDPATH, tag, node type, value, path ID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 a </a:t>
            </a:r>
            <a:r>
              <a:rPr lang="en-CA" dirty="0" err="1" smtClean="0"/>
              <a:t>B+tree</a:t>
            </a:r>
            <a:r>
              <a:rPr lang="en-CA" dirty="0" smtClean="0"/>
              <a:t>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071942"/>
            <a:ext cx="7579037" cy="270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Index for document collections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Index for nodes</a:t>
            </a:r>
          </a:p>
          <a:p>
            <a:pPr lvl="2">
              <a:buFont typeface="Arial" pitchFamily="34" charset="0"/>
              <a:buChar char="•"/>
            </a:pPr>
            <a:r>
              <a:rPr lang="en-CA" dirty="0" smtClean="0"/>
              <a:t>Numbering schema for the XML nodes</a:t>
            </a:r>
          </a:p>
          <a:p>
            <a:pPr lvl="2">
              <a:buFont typeface="Arial" pitchFamily="34" charset="0"/>
              <a:buChar char="•"/>
            </a:pPr>
            <a:r>
              <a:rPr lang="en-CA" dirty="0" err="1" smtClean="0"/>
              <a:t>B+tree</a:t>
            </a:r>
            <a:r>
              <a:rPr lang="en-CA" dirty="0" smtClean="0"/>
              <a:t> (or variations) 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smtClean="0"/>
              <a:t>XQuery and Xpath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</a:t>
            </a:r>
            <a:r>
              <a:rPr lang="en-CA" dirty="0" err="1" smtClean="0"/>
              <a:t>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Data Warehouses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Retail: user profiling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Finance: claims analysis, risk analysis, credit card analysis, and fraud detection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Extremely large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The fact table in the star schema participates in every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072" y="1643050"/>
          <a:ext cx="8882084" cy="45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284"/>
                <a:gridCol w="2571768"/>
                <a:gridCol w="2351511"/>
                <a:gridCol w="22205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Cons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Universal</a:t>
                      </a:r>
                      <a:r>
                        <a:rPr lang="en-CA" b="1" i="0" baseline="0" dirty="0" smtClean="0"/>
                        <a:t> B+trees (UB+trees)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Variation of B+trees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Multidimensional data is </a:t>
                      </a:r>
                      <a:r>
                        <a:rPr lang="en-CA" sz="1600" baseline="0" dirty="0" err="1" smtClean="0"/>
                        <a:t>linearized</a:t>
                      </a:r>
                      <a:endParaRPr lang="en-CA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Records are stored according to Z-order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Well suited for high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Excellent</a:t>
                      </a:r>
                      <a:r>
                        <a:rPr lang="en-CA" sz="1600" baseline="0" dirty="0" smtClean="0"/>
                        <a:t> for point and </a:t>
                      </a:r>
                      <a:r>
                        <a:rPr lang="en-CA" sz="1600" baseline="0" smtClean="0"/>
                        <a:t>interval queries</a:t>
                      </a:r>
                      <a:endParaRPr lang="en-CA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Poor performance with low cardinality attributes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 Bitmap Index</a:t>
                      </a:r>
                      <a:endParaRPr lang="en-CA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Useful with star schema when joining a large fact table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dirty="0" smtClean="0"/>
                        <a:t>with multiple small dimension tables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Reduces search space before performing expensive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 amenable</a:t>
                      </a:r>
                      <a:r>
                        <a:rPr lang="en-CA" sz="1600" baseline="0" dirty="0" smtClean="0"/>
                        <a:t> to index updates (though not an issue for DW)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Projection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Values preserve their table row order in the index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results</a:t>
                      </a:r>
                      <a:r>
                        <a:rPr lang="en-CA" sz="1600" baseline="0" dirty="0" smtClean="0"/>
                        <a:t> per I/O 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Can only fetch</a:t>
                      </a:r>
                      <a:r>
                        <a:rPr lang="en-CA" sz="1600" baseline="0" dirty="0" smtClean="0"/>
                        <a:t> raw data (e.g. Column list in selection)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sz="3300" dirty="0" smtClean="0"/>
              <a:t>2. </a:t>
            </a:r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To materialize or not?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Workload 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Cost for incremental update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Storage requirements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Improves performance through fast lookups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Not applicable to all queries (e.g. ad-hoc queries)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Horizontal &amp; Vertical partitioning are used</a:t>
            </a:r>
          </a:p>
          <a:p>
            <a:r>
              <a:rPr lang="en-CA" dirty="0" smtClean="0"/>
              <a:t>Pros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Ability to manage larger databases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Enhances query performance over large tables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Enables parallel processing 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Complexity: managing partitions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Efficiency: number of partitions affects the performance of meta data operations (e.g. browsing the data cube definition)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 &amp; Future Work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6223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8729"/>
                <a:gridCol w="2171735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RDBMS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E.g.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B+trees,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Bitmap Index, Hash Trees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Stores results of common complicated queries on disk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 (range, list, hash, composite)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Group related items together on disk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E.g. B+tree, CSB+tree, T Tree, CST 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secondary 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</a:t>
                      </a:r>
                      <a:r>
                        <a:rPr lang="en-CA" sz="1400" smtClean="0"/>
                        <a:t>&amp; </a:t>
                      </a:r>
                      <a:r>
                        <a:rPr lang="en-CA" sz="1400" smtClean="0"/>
                        <a:t>vertical </a:t>
                      </a:r>
                      <a:r>
                        <a:rPr lang="en-CA" sz="1400" dirty="0" smtClean="0"/>
                        <a:t>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E.g. Universal B+tree, Bitmap Index, Projection Index.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Essential to improve performance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Not applicable</a:t>
                      </a:r>
                      <a:r>
                        <a:rPr lang="en-CA" sz="1400" baseline="0" dirty="0" smtClean="0"/>
                        <a:t> to ad-hoc queries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</a:t>
                      </a:r>
                      <a:r>
                        <a:rPr lang="en-CA" sz="1400" baseline="0" dirty="0" smtClean="0"/>
                        <a:t> partitioning based on time dimension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Vertical partitioning of seldom used columns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Data is clustered by nature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scheme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E.g. </a:t>
                      </a:r>
                      <a:r>
                        <a:rPr lang="en-CA" sz="1400" baseline="0" dirty="0" err="1" smtClean="0"/>
                        <a:t>B+tree</a:t>
                      </a:r>
                      <a:r>
                        <a:rPr lang="en-CA" sz="1400" baseline="0" dirty="0" smtClean="0"/>
                        <a:t> 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XQuery and XPath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inlining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of industrial systems</a:t>
            </a:r>
          </a:p>
          <a:p>
            <a:r>
              <a:rPr lang="en-CA" dirty="0" smtClean="0"/>
              <a:t>Interplay between systems</a:t>
            </a:r>
          </a:p>
          <a:p>
            <a:r>
              <a:rPr lang="en-CA" dirty="0" smtClean="0"/>
              <a:t>Automating physical design</a:t>
            </a:r>
          </a:p>
          <a:p>
            <a:r>
              <a:rPr lang="en-CA" dirty="0" smtClean="0"/>
              <a:t>List of the open problems in physical design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 smtClean="0"/>
              <a:t>Traditional Disk Based Relational Databases</a:t>
            </a:r>
            <a:endParaRPr lang="en-CA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Traditional database systems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Disk Based Relational Databases (RDBMS)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stored on disk as relations (i.e. tables)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organized based on a relational model</a:t>
            </a:r>
          </a:p>
          <a:p>
            <a:r>
              <a:rPr lang="en-CA" dirty="0" smtClean="0"/>
              <a:t>Elements of physical design: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Index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Materialized Views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Data compression, striping, mirroring &amp; denormalization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</a:p>
          <a:p>
            <a:r>
              <a:rPr lang="en-CA" dirty="0" smtClean="0"/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Bitmap Index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Hashtable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...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314" y="1718010"/>
          <a:ext cx="8786842" cy="421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155"/>
                <a:gridCol w="2382872"/>
                <a:gridCol w="2420104"/>
                <a:gridCol w="219671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B+tree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</a:t>
                      </a:r>
                      <a:r>
                        <a:rPr lang="en-CA" sz="1600" baseline="0" dirty="0" smtClean="0"/>
                        <a:t>n be defined on one or more attributes (composite index)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Primary  indexing method used for RDBMS (DB2, Oracle, SQL Server)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scans</a:t>
                      </a:r>
                      <a:r>
                        <a:rPr lang="en-CA" sz="1600" baseline="0" dirty="0" smtClean="0"/>
                        <a:t> (short tree depth)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Dynamic maintenance (self-balancing tree)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Stores key values in sorted order (i.e. facilitates range search)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Splitting/consolidation</a:t>
                      </a:r>
                      <a:r>
                        <a:rPr lang="en-CA" sz="1600" baseline="0" dirty="0" smtClean="0"/>
                        <a:t> costs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i="0" dirty="0" smtClean="0"/>
                        <a:t>Bitmap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Bit array data structure (bitset, bitmap)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Outperforms B+trees for low cardinality attributes (e.g. gender)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Less storage space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Queries are answered using bitwise logical operations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efficient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</a:t>
                      </a:r>
                      <a:r>
                        <a:rPr lang="en-CA" sz="1600" baseline="0" dirty="0" smtClean="0"/>
                        <a:t> amenable to index updates (locking)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Saves execution time &amp; I/O reads by pre-computing the results </a:t>
            </a:r>
          </a:p>
          <a:p>
            <a:r>
              <a:rPr lang="en-CA" dirty="0" smtClean="0"/>
              <a:t>Materialized views are stored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1477</TotalTime>
  <Words>1907</Words>
  <Application>Microsoft Office PowerPoint</Application>
  <PresentationFormat>On-screen Show (4:3)</PresentationFormat>
  <Paragraphs>422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Module</vt:lpstr>
      <vt:lpstr>Physical Design Patterns in Information Systems</vt:lpstr>
      <vt:lpstr>Outline</vt:lpstr>
      <vt:lpstr>Slide 3</vt:lpstr>
      <vt:lpstr>Elements of Physical Design</vt:lpstr>
      <vt:lpstr>Traditional database systems</vt:lpstr>
      <vt:lpstr>1. Index Structures</vt:lpstr>
      <vt:lpstr>1. Index Structures Cont’d</vt:lpstr>
      <vt:lpstr>1. Index Structures Cont’d</vt:lpstr>
      <vt:lpstr>2. Materialized Views</vt:lpstr>
      <vt:lpstr>3. Partitioning</vt:lpstr>
      <vt:lpstr>3. Partitioning Cont’d</vt:lpstr>
      <vt:lpstr>4. Clustering</vt:lpstr>
      <vt:lpstr>5. Other Methods</vt:lpstr>
      <vt:lpstr>Physical Design of Different Information Systems</vt:lpstr>
      <vt:lpstr>1. Main Memory Databases (MMDB)</vt:lpstr>
      <vt:lpstr>MMDB Overview</vt:lpstr>
      <vt:lpstr>MMDB 1. Index Structures</vt:lpstr>
      <vt:lpstr>MMDB 1. Index Structures Cont’d</vt:lpstr>
      <vt:lpstr>MMDB 2. Materialized Views</vt:lpstr>
      <vt:lpstr>MMDB 3. Partitioning</vt:lpstr>
      <vt:lpstr>MMDB 4. Clustering</vt:lpstr>
      <vt:lpstr>2. XML Databases (XML DBs)</vt:lpstr>
      <vt:lpstr>XML DBs Overview</vt:lpstr>
      <vt:lpstr>XML DBs 1. Index Structures</vt:lpstr>
      <vt:lpstr>XML DBs 1. Index Structures Cont’d</vt:lpstr>
      <vt:lpstr>XML DB 2. Materialized Views</vt:lpstr>
      <vt:lpstr>XML DB 3. Partitioning</vt:lpstr>
      <vt:lpstr>XML DBs 4. Clustering</vt:lpstr>
      <vt:lpstr>3. Data Warehouses</vt:lpstr>
      <vt:lpstr>Data Warehouses Overview</vt:lpstr>
      <vt:lpstr>Data Warehouses Design</vt:lpstr>
      <vt:lpstr>Data Warehouses Challenges</vt:lpstr>
      <vt:lpstr>Data Warehouses 1. Index Structures </vt:lpstr>
      <vt:lpstr>Data Warehouses 2. Materialized Views</vt:lpstr>
      <vt:lpstr>Data Warehouses 3. Partitioning</vt:lpstr>
      <vt:lpstr>Data Warehouses 4. Clustering</vt:lpstr>
      <vt:lpstr>Conclusions &amp; Future Work</vt:lpstr>
      <vt:lpstr>Slide 38</vt:lpstr>
      <vt:lpstr>Future Work</vt:lpstr>
      <vt:lpstr>Slide 40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300</cp:revision>
  <dcterms:created xsi:type="dcterms:W3CDTF">2010-07-06T16:27:16Z</dcterms:created>
  <dcterms:modified xsi:type="dcterms:W3CDTF">2010-07-14T18:48:08Z</dcterms:modified>
</cp:coreProperties>
</file>