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349" r:id="rId6"/>
    <p:sldId id="260" r:id="rId7"/>
    <p:sldId id="340" r:id="rId8"/>
    <p:sldId id="341" r:id="rId9"/>
    <p:sldId id="261" r:id="rId10"/>
    <p:sldId id="262" r:id="rId11"/>
    <p:sldId id="344" r:id="rId12"/>
    <p:sldId id="345" r:id="rId13"/>
    <p:sldId id="264" r:id="rId14"/>
    <p:sldId id="266" r:id="rId15"/>
    <p:sldId id="346" r:id="rId16"/>
    <p:sldId id="307" r:id="rId17"/>
    <p:sldId id="308" r:id="rId18"/>
    <p:sldId id="309" r:id="rId19"/>
    <p:sldId id="312" r:id="rId20"/>
    <p:sldId id="313" r:id="rId21"/>
    <p:sldId id="314" r:id="rId22"/>
    <p:sldId id="351" r:id="rId23"/>
    <p:sldId id="352" r:id="rId24"/>
    <p:sldId id="353" r:id="rId25"/>
    <p:sldId id="354" r:id="rId26"/>
    <p:sldId id="355" r:id="rId27"/>
    <p:sldId id="356" r:id="rId28"/>
    <p:sldId id="357" r:id="rId29"/>
    <p:sldId id="347" r:id="rId30"/>
    <p:sldId id="316" r:id="rId31"/>
    <p:sldId id="318" r:id="rId32"/>
    <p:sldId id="321" r:id="rId33"/>
    <p:sldId id="338" r:id="rId34"/>
    <p:sldId id="325" r:id="rId35"/>
    <p:sldId id="327" r:id="rId36"/>
    <p:sldId id="337" r:id="rId37"/>
    <p:sldId id="291" r:id="rId38"/>
    <p:sldId id="292" r:id="rId39"/>
    <p:sldId id="294" r:id="rId40"/>
    <p:sldId id="298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6987" autoAdjust="0"/>
    <p:restoredTop sz="85417" autoAdjust="0"/>
  </p:normalViewPr>
  <p:slideViewPr>
    <p:cSldViewPr>
      <p:cViewPr varScale="1">
        <p:scale>
          <a:sx n="89" d="100"/>
          <a:sy n="89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7FE1A0-659B-4CF4-8509-2C15FD019BEE}" type="datetimeFigureOut">
              <a:rPr lang="en-US" smtClean="0"/>
              <a:pPr/>
              <a:t>7/14/2010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5FB96-BFC7-438F-9B08-8D7CD6AA9F46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1454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ct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AC8176B-BF31-4706-B15B-1AFC481B9AC3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Physical Design Patterns in Information Systems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786904"/>
            <a:ext cx="8077200" cy="1499616"/>
          </a:xfrm>
        </p:spPr>
        <p:txBody>
          <a:bodyPr/>
          <a:lstStyle/>
          <a:p>
            <a:r>
              <a:rPr lang="en-CA" sz="3200" i="1" dirty="0" smtClean="0"/>
              <a:t>Karim Ali &amp; Sarah Nadi</a:t>
            </a:r>
          </a:p>
          <a:p>
            <a:r>
              <a:rPr lang="en-CA" dirty="0" smtClean="0"/>
              <a:t>CS848 – Spring 2010</a:t>
            </a:r>
          </a:p>
          <a:p>
            <a:r>
              <a:rPr lang="en-CA" dirty="0" smtClean="0"/>
              <a:t>July 14</a:t>
            </a:r>
            <a:r>
              <a:rPr lang="en-CA" baseline="30000" dirty="0" smtClean="0"/>
              <a:t>th</a:t>
            </a:r>
            <a:r>
              <a:rPr lang="en-CA" dirty="0" smtClean="0"/>
              <a:t>, 2010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3. Partitioning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Divides the data into related partitions</a:t>
            </a:r>
          </a:p>
          <a:p>
            <a:pPr lvl="1">
              <a:buFont typeface="Arial" pitchFamily="34" charset="0"/>
              <a:buChar char="•"/>
            </a:pPr>
            <a:r>
              <a:rPr lang="en-CA" i="1" dirty="0" smtClean="0"/>
              <a:t>Horizontal Partitioning: </a:t>
            </a:r>
            <a:r>
              <a:rPr lang="en-CA" dirty="0" smtClean="0"/>
              <a:t>divides tables into sets of rows according to a specific attribute (E.g. Date ranges)</a:t>
            </a:r>
          </a:p>
          <a:p>
            <a:pPr lvl="1">
              <a:buFont typeface="Arial" pitchFamily="34" charset="0"/>
              <a:buChar char="•"/>
            </a:pPr>
            <a:r>
              <a:rPr lang="en-CA" i="1" dirty="0" smtClean="0"/>
              <a:t>Vertical Partitioning</a:t>
            </a:r>
            <a:r>
              <a:rPr lang="en-CA" dirty="0" smtClean="0"/>
              <a:t>: divides tables into sets of columns</a:t>
            </a:r>
          </a:p>
          <a:p>
            <a:r>
              <a:rPr lang="en-CA" dirty="0" smtClean="0"/>
              <a:t>Reduces table scan time</a:t>
            </a:r>
          </a:p>
          <a:p>
            <a:r>
              <a:rPr lang="en-CA" dirty="0" smtClean="0"/>
              <a:t>Improves performance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10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3. Partitioning </a:t>
            </a:r>
            <a:r>
              <a:rPr lang="en-CA" sz="2400" i="1" dirty="0" smtClean="0"/>
              <a:t>Cont’d</a:t>
            </a:r>
            <a:endParaRPr lang="en-CA" sz="2400" i="1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2106634"/>
          <a:ext cx="8229600" cy="4394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4404"/>
                <a:gridCol w="2177436"/>
                <a:gridCol w="1751654"/>
                <a:gridCol w="1540186"/>
                <a:gridCol w="164592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Range Partitioning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List  Partitioning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Hash Partitioning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Composite</a:t>
                      </a:r>
                      <a:r>
                        <a:rPr lang="en-CA" baseline="0" dirty="0" smtClean="0"/>
                        <a:t> Partitioning</a:t>
                      </a:r>
                      <a:endParaRPr lang="en-CA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How ?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If key falls in range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List</a:t>
                      </a:r>
                      <a:r>
                        <a:rPr lang="en-CA" baseline="0" dirty="0" smtClean="0"/>
                        <a:t> of keys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Hash function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Hybrid</a:t>
                      </a:r>
                      <a:endParaRPr lang="en-CA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Why?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Tx/>
                        <a:buNone/>
                      </a:pPr>
                      <a:r>
                        <a:rPr lang="en-CA" dirty="0" smtClean="0"/>
                        <a:t>Disk limits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Group point values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Range/List  are N/A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According to needs</a:t>
                      </a:r>
                      <a:endParaRPr lang="en-CA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Benefits</a:t>
                      </a:r>
                      <a:endParaRPr lang="en-CA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>
                        <a:buFontTx/>
                        <a:buChar char="-"/>
                      </a:pPr>
                      <a:r>
                        <a:rPr lang="en-CA" dirty="0" smtClean="0"/>
                        <a:t>Partition elimination</a:t>
                      </a:r>
                    </a:p>
                    <a:p>
                      <a:pPr algn="ctr">
                        <a:buFontTx/>
                        <a:buChar char="-"/>
                      </a:pPr>
                      <a:r>
                        <a:rPr lang="en-CA" baseline="0" dirty="0" smtClean="0"/>
                        <a:t> Improved administration</a:t>
                      </a:r>
                    </a:p>
                    <a:p>
                      <a:pPr algn="ctr">
                        <a:buFontTx/>
                        <a:buChar char="-"/>
                      </a:pPr>
                      <a:r>
                        <a:rPr lang="en-CA" dirty="0" smtClean="0"/>
                        <a:t> Fast</a:t>
                      </a:r>
                      <a:r>
                        <a:rPr lang="en-CA" baseline="0" dirty="0" smtClean="0"/>
                        <a:t> roll-in/out</a:t>
                      </a:r>
                    </a:p>
                    <a:p>
                      <a:pPr algn="ctr">
                        <a:buFontTx/>
                        <a:buChar char="-"/>
                      </a:pPr>
                      <a:r>
                        <a:rPr lang="en-CA" baseline="0" dirty="0" smtClean="0"/>
                        <a:t>Implicit clustering</a:t>
                      </a:r>
                      <a:endParaRPr lang="en-CA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Example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Tx/>
                        <a:buNone/>
                      </a:pPr>
                      <a:r>
                        <a:rPr lang="en-CA" dirty="0" smtClean="0"/>
                        <a:t>- Zip code</a:t>
                      </a:r>
                    </a:p>
                    <a:p>
                      <a:pPr algn="ctr">
                        <a:buFontTx/>
                        <a:buChar char="-"/>
                      </a:pPr>
                      <a:r>
                        <a:rPr lang="en-CA" baseline="0" dirty="0" smtClean="0"/>
                        <a:t> Time range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Tx/>
                        <a:buChar char="-"/>
                      </a:pPr>
                      <a:r>
                        <a:rPr lang="en-CA" dirty="0" smtClean="0"/>
                        <a:t> Regions</a:t>
                      </a:r>
                    </a:p>
                    <a:p>
                      <a:pPr algn="ctr">
                        <a:buFontTx/>
                        <a:buChar char="-"/>
                      </a:pPr>
                      <a:r>
                        <a:rPr lang="en-CA" dirty="0" smtClean="0"/>
                        <a:t> States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Tx/>
                        <a:buChar char="-"/>
                      </a:pPr>
                      <a:r>
                        <a:rPr lang="en-CA" dirty="0" smtClean="0"/>
                        <a:t> EmployeeId</a:t>
                      </a:r>
                    </a:p>
                    <a:p>
                      <a:pPr algn="ctr">
                        <a:buFontTx/>
                        <a:buChar char="-"/>
                      </a:pPr>
                      <a:r>
                        <a:rPr lang="en-CA" dirty="0" smtClean="0"/>
                        <a:t> ProductId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Hash then List</a:t>
                      </a:r>
                      <a:endParaRPr lang="en-CA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RDBMS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Tx/>
                        <a:buNone/>
                      </a:pPr>
                      <a:r>
                        <a:rPr lang="en-CA" dirty="0" smtClean="0"/>
                        <a:t>MySQL,</a:t>
                      </a:r>
                      <a:r>
                        <a:rPr lang="en-CA" baseline="0" dirty="0" smtClean="0"/>
                        <a:t> DB2, Oracle, PostgreSQL, SQL Server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Tx/>
                        <a:buNone/>
                      </a:pPr>
                      <a:r>
                        <a:rPr lang="en-CA" dirty="0" smtClean="0"/>
                        <a:t>MySQL, Oracle, PostgreSQL, SQL Server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Tx/>
                        <a:buNone/>
                      </a:pPr>
                      <a:r>
                        <a:rPr lang="en-CA" dirty="0" smtClean="0"/>
                        <a:t>MySQL, Oracle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MySQL, Oracle</a:t>
                      </a:r>
                      <a:endParaRPr lang="en-CA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11</a:t>
            </a:fld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357158" y="1630908"/>
            <a:ext cx="343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Types of Horizontal Partitioning:</a:t>
            </a:r>
            <a:endParaRPr lang="en-CA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4. Clustering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dirty="0" smtClean="0"/>
              <a:t>Grouping related items together for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Efficiency of access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Resource utilization</a:t>
            </a:r>
          </a:p>
          <a:p>
            <a:r>
              <a:rPr lang="en-CA" dirty="0" smtClean="0"/>
              <a:t>Achieved on the page level on disk</a:t>
            </a:r>
          </a:p>
          <a:p>
            <a:r>
              <a:rPr lang="en-CA" dirty="0" smtClean="0"/>
              <a:t>Pros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Very useful for multidimensional queries (e.g. group by)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Reduced I/O operations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Reduced CPU cost</a:t>
            </a:r>
          </a:p>
          <a:p>
            <a:r>
              <a:rPr lang="en-CA" dirty="0" smtClean="0"/>
              <a:t>Cons</a:t>
            </a:r>
          </a:p>
          <a:p>
            <a:pPr lvl="1">
              <a:lnSpc>
                <a:spcPct val="110000"/>
              </a:lnSpc>
              <a:buFont typeface="Arial" pitchFamily="34" charset="0"/>
              <a:buChar char="•"/>
            </a:pPr>
            <a:r>
              <a:rPr lang="en-CA" dirty="0" smtClean="0"/>
              <a:t>Difficult to define clustering keys, clustering scheme, and the granularity of clustering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12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5. Other Methods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Data Compression: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Fitting more data into a fixed amount of space</a:t>
            </a:r>
          </a:p>
          <a:p>
            <a:r>
              <a:rPr lang="en-CA" dirty="0" smtClean="0"/>
              <a:t>Striping: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Distribute data that is accessed together across multiple disks</a:t>
            </a:r>
          </a:p>
          <a:p>
            <a:r>
              <a:rPr lang="en-CA" dirty="0" smtClean="0"/>
              <a:t>Mirroring: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Duplicating the data to multiple disks</a:t>
            </a:r>
          </a:p>
          <a:p>
            <a:r>
              <a:rPr lang="en-CA" dirty="0" smtClean="0"/>
              <a:t>Denormalization: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Refine global schema to reflect query and transaction requirements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13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Physical Design of Different Information Systems</a:t>
            </a:r>
            <a:endParaRPr lang="en-CA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14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1. Main Memory Databases (MMDB)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15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MMDB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Overview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Primary copy of data resides in main memory </a:t>
            </a:r>
          </a:p>
          <a:p>
            <a:r>
              <a:rPr lang="en-CA" dirty="0" smtClean="0"/>
              <a:t>Cheaper to access main memory</a:t>
            </a:r>
          </a:p>
          <a:p>
            <a:r>
              <a:rPr lang="en-CA" dirty="0" smtClean="0"/>
              <a:t>MMDB has better performance</a:t>
            </a:r>
          </a:p>
          <a:p>
            <a:r>
              <a:rPr lang="en-CA" dirty="0" smtClean="0"/>
              <a:t>Usually has an archived copy of the data in case of crashes</a:t>
            </a:r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16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MMDB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1. Index Structures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Use: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Reduce overall computation time without using too much extra space</a:t>
            </a:r>
          </a:p>
          <a:p>
            <a:r>
              <a:rPr lang="en-CA" dirty="0" smtClean="0"/>
              <a:t>Factors to consider: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Read/Write operations are cheaper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Should be cache conscious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No need to store data in the index structure</a:t>
            </a:r>
          </a:p>
          <a:p>
            <a:r>
              <a:rPr lang="en-CA" dirty="0" smtClean="0"/>
              <a:t>Categories of indexes used: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B+trees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T Trees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Search Trees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17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MMDB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1. Index Structures </a:t>
            </a:r>
            <a:r>
              <a:rPr lang="en-CA" sz="2400" i="1" dirty="0" smtClean="0"/>
              <a:t>Cont’d</a:t>
            </a:r>
            <a:endParaRPr lang="en-CA" sz="24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18</a:t>
            </a:fld>
            <a:endParaRPr lang="en-CA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1406" y="1589428"/>
          <a:ext cx="9001155" cy="4638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5358"/>
                <a:gridCol w="4185412"/>
                <a:gridCol w="3000385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CA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Features</a:t>
                      </a:r>
                      <a:r>
                        <a:rPr lang="en-CA" baseline="0" dirty="0" smtClean="0"/>
                        <a:t> suitable for MMDB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Cache Consciousness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600" b="1" i="0" dirty="0" smtClean="0"/>
                        <a:t>B+tree</a:t>
                      </a:r>
                      <a:endParaRPr lang="en-CA" sz="16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Reasonably quick searching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Fast updating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Reasonable</a:t>
                      </a:r>
                      <a:r>
                        <a:rPr lang="en-CA" sz="1600" baseline="0" dirty="0" smtClean="0"/>
                        <a:t> cache behaviour if node fits in cache line</a:t>
                      </a:r>
                      <a:endParaRPr lang="en-CA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600" b="1" i="0" dirty="0" smtClean="0"/>
                        <a:t>Cache Sensitive B+tree</a:t>
                      </a:r>
                      <a:r>
                        <a:rPr lang="en-CA" sz="1600" b="1" i="0" baseline="0" dirty="0" smtClean="0"/>
                        <a:t> </a:t>
                      </a:r>
                      <a:r>
                        <a:rPr lang="en-CA" sz="1600" b="1" i="0" dirty="0" smtClean="0"/>
                        <a:t>(CSB+tree)</a:t>
                      </a:r>
                      <a:endParaRPr lang="en-CA" sz="16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Same features of </a:t>
                      </a:r>
                      <a:r>
                        <a:rPr lang="en-CA" sz="1600" dirty="0" err="1" smtClean="0"/>
                        <a:t>B+trees</a:t>
                      </a:r>
                      <a:endParaRPr lang="en-CA" sz="160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Stores</a:t>
                      </a:r>
                      <a:r>
                        <a:rPr lang="en-CA" sz="1600" baseline="0" dirty="0" smtClean="0"/>
                        <a:t> child nodes in an array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Only stores pointer to 1</a:t>
                      </a:r>
                      <a:r>
                        <a:rPr lang="en-CA" sz="1600" baseline="30000" dirty="0" smtClean="0"/>
                        <a:t>st</a:t>
                      </a:r>
                      <a:r>
                        <a:rPr lang="en-CA" sz="1600" baseline="0" dirty="0" smtClean="0"/>
                        <a:t> child &amp; uses array index calculation to get the rest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Good cache performance due to improved locality &amp;</a:t>
                      </a:r>
                      <a:r>
                        <a:rPr lang="en-CA" sz="1600" baseline="0" dirty="0" smtClean="0"/>
                        <a:t> lower tree height (larger node size)</a:t>
                      </a:r>
                      <a:endParaRPr lang="en-CA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600" b="1" i="0" dirty="0" smtClean="0"/>
                        <a:t>T Tree</a:t>
                      </a:r>
                      <a:endParaRPr lang="en-CA" sz="16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Many sorted keys</a:t>
                      </a:r>
                      <a:r>
                        <a:rPr lang="en-CA" sz="1600" baseline="0" dirty="0" smtClean="0"/>
                        <a:t> per node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Only </a:t>
                      </a:r>
                      <a:r>
                        <a:rPr lang="en-CA" sz="1600" dirty="0" smtClean="0"/>
                        <a:t> min &amp; max keys used</a:t>
                      </a:r>
                      <a:r>
                        <a:rPr lang="en-CA" sz="1600" baseline="0" dirty="0" smtClean="0"/>
                        <a:t> for comparison</a:t>
                      </a:r>
                      <a:endParaRPr lang="en-CA" sz="160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kumimoji="0" lang="en-CA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Contain record pointers in every key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kumimoji="0" lang="en-CA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Good update &amp; storage characteristics of B-trees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Cache behaviour</a:t>
                      </a:r>
                      <a:r>
                        <a:rPr lang="en-CA" sz="1600" baseline="0" dirty="0" smtClean="0"/>
                        <a:t> was not considered at time of design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Record pointers waste space in the cache</a:t>
                      </a:r>
                      <a:endParaRPr lang="en-CA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600" b="1" i="0" dirty="0" smtClean="0"/>
                        <a:t>Cache</a:t>
                      </a:r>
                      <a:r>
                        <a:rPr lang="en-CA" sz="1600" b="1" i="0" baseline="0" dirty="0" smtClean="0"/>
                        <a:t> Sensitive T Tree (CST Tree)</a:t>
                      </a:r>
                      <a:endParaRPr lang="en-CA" sz="16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Binary Search Tree used for maximum value of</a:t>
                      </a:r>
                      <a:r>
                        <a:rPr lang="en-CA" sz="1600" baseline="0" dirty="0" smtClean="0"/>
                        <a:t> each node for faster search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The rest of the nodes values are stored in an array which removes pointer overhead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Index calculation used to allocate values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Node size is aligned with cache line size to avoid misses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Higher usage of cached data in the Binary Search Tree</a:t>
                      </a:r>
                      <a:endParaRPr lang="en-CA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MMDB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2. Materialized Views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Not beneficial to MMDB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Cost of computing complicated queries is much less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Maintenance costs will outweigh benefit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19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Outline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Database lifecycle</a:t>
            </a:r>
          </a:p>
          <a:p>
            <a:r>
              <a:rPr lang="en-CA" dirty="0" smtClean="0"/>
              <a:t>Elements of Physical Design in Traditional Databases</a:t>
            </a:r>
          </a:p>
          <a:p>
            <a:r>
              <a:rPr lang="en-CA" dirty="0" smtClean="0"/>
              <a:t>Physical Design of Different Systems</a:t>
            </a:r>
          </a:p>
          <a:p>
            <a:pPr marL="1225296" lvl="2" indent="-457200">
              <a:buFont typeface="+mj-lt"/>
              <a:buAutoNum type="arabicPeriod"/>
            </a:pPr>
            <a:r>
              <a:rPr lang="en-CA" dirty="0" smtClean="0"/>
              <a:t>Memory Based Relational Database Systems (MMDB)</a:t>
            </a:r>
          </a:p>
          <a:p>
            <a:pPr marL="1225296" lvl="2" indent="-457200">
              <a:buFont typeface="+mj-lt"/>
              <a:buAutoNum type="arabicPeriod"/>
            </a:pPr>
            <a:r>
              <a:rPr lang="en-CA" dirty="0" smtClean="0"/>
              <a:t>XML Databases</a:t>
            </a:r>
          </a:p>
          <a:p>
            <a:pPr marL="1225296" lvl="2" indent="-457200">
              <a:buFont typeface="+mj-lt"/>
              <a:buAutoNum type="arabicPeriod"/>
            </a:pPr>
            <a:r>
              <a:rPr lang="en-CA" dirty="0" smtClean="0"/>
              <a:t>Data Warehouses</a:t>
            </a:r>
          </a:p>
          <a:p>
            <a:r>
              <a:rPr lang="en-CA" dirty="0" smtClean="0"/>
              <a:t>Conclusions &amp; Future Work</a:t>
            </a:r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MMDB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3. Partitioning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Not necessary in main memory</a:t>
            </a:r>
          </a:p>
          <a:p>
            <a:r>
              <a:rPr lang="en-CA" dirty="0" smtClean="0"/>
              <a:t>Used for the secondary storage on disk to speed up reload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Horizontal partitioning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Vertical partitioning</a:t>
            </a:r>
          </a:p>
          <a:p>
            <a:pPr lvl="1"/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20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MMDB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4. Clustering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Not applicable to MMDB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Sequential access in main memory is not cheaper than random or dispersed access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21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2. XML Databases (XML DBs)</a:t>
            </a:r>
            <a:endParaRPr lang="en-CA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22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XML DBs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Overview</a:t>
            </a:r>
            <a:endParaRPr lang="en-CA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CA" dirty="0" smtClean="0"/>
              <a:t>XML-enabled DBs (E.g. SQL Server, Oracle):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Maps XML documents to relational tables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Useful for data-centric XML documents</a:t>
            </a:r>
          </a:p>
          <a:p>
            <a:pPr>
              <a:buFont typeface="Arial" pitchFamily="34" charset="0"/>
              <a:buChar char="•"/>
            </a:pPr>
            <a:r>
              <a:rPr lang="en-CA" dirty="0" smtClean="0"/>
              <a:t>Native XML DBs (E.g. </a:t>
            </a:r>
            <a:r>
              <a:rPr lang="en-CA" dirty="0" err="1" smtClean="0"/>
              <a:t>eXist</a:t>
            </a:r>
            <a:r>
              <a:rPr lang="en-CA" dirty="0" smtClean="0"/>
              <a:t>, </a:t>
            </a:r>
            <a:r>
              <a:rPr lang="en-CA" dirty="0" err="1" smtClean="0"/>
              <a:t>Sedna</a:t>
            </a:r>
            <a:r>
              <a:rPr lang="en-CA" dirty="0" smtClean="0"/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Useful for document-centric, semi-structured XML documents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Data structures store actual XML nodes with pointers between them</a:t>
            </a:r>
          </a:p>
          <a:p>
            <a:pPr lvl="1"/>
            <a:endParaRPr lang="en-CA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23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1581" y="4200894"/>
            <a:ext cx="3454601" cy="2371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XML DBs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1. Index Structures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XML-enabled DB 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Shred XML data in a relational table with columns: ORDPATH, tag, node type, value, path ID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Use a </a:t>
            </a:r>
            <a:r>
              <a:rPr lang="en-CA" dirty="0" err="1" smtClean="0"/>
              <a:t>B+tree</a:t>
            </a:r>
            <a:r>
              <a:rPr lang="en-CA" dirty="0" smtClean="0"/>
              <a:t> index based on combination of primary key of base table &amp; the ORDPATH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24</a:t>
            </a:fld>
            <a:endParaRPr lang="en-CA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4292660"/>
            <a:ext cx="4733956" cy="2089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4071942"/>
            <a:ext cx="7579037" cy="2700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XML DBs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1. Index Structures </a:t>
            </a:r>
            <a:r>
              <a:rPr lang="en-CA" sz="2700" i="1" dirty="0" smtClean="0"/>
              <a:t>Cont’d</a:t>
            </a:r>
            <a:endParaRPr lang="en-CA" sz="27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Native XML DB 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Index for document collections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Index for nodes</a:t>
            </a:r>
          </a:p>
          <a:p>
            <a:pPr lvl="2">
              <a:buFont typeface="Arial" pitchFamily="34" charset="0"/>
              <a:buChar char="•"/>
            </a:pPr>
            <a:r>
              <a:rPr lang="en-CA" dirty="0" smtClean="0"/>
              <a:t>Numbering schema for the XML nodes</a:t>
            </a:r>
          </a:p>
          <a:p>
            <a:pPr lvl="2">
              <a:buFont typeface="Arial" pitchFamily="34" charset="0"/>
              <a:buChar char="•"/>
            </a:pPr>
            <a:r>
              <a:rPr lang="en-CA" dirty="0" err="1" smtClean="0"/>
              <a:t>B+tree</a:t>
            </a:r>
            <a:r>
              <a:rPr lang="en-CA" dirty="0" smtClean="0"/>
              <a:t> (or variations) used on the numbered nodes</a:t>
            </a:r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25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XML </a:t>
            </a:r>
            <a:r>
              <a:rPr lang="en-CA" sz="3300" dirty="0" smtClean="0"/>
              <a:t>DBs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2. Materialized Views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Greatly enhances performance</a:t>
            </a:r>
          </a:p>
          <a:p>
            <a:r>
              <a:rPr lang="en-CA" dirty="0" smtClean="0"/>
              <a:t>XQuery and Xpath query results are materialized</a:t>
            </a:r>
          </a:p>
          <a:p>
            <a:r>
              <a:rPr lang="en-CA" dirty="0" smtClean="0"/>
              <a:t>Query rewriting is more tricky due to semi-structured nature &amp; complicated querying languages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26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XML </a:t>
            </a:r>
            <a:r>
              <a:rPr lang="en-CA" sz="3300" dirty="0" smtClean="0"/>
              <a:t>DBs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3. Partitioning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Horizontal partitioning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Based on node type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Through </a:t>
            </a:r>
            <a:r>
              <a:rPr lang="en-CA" dirty="0" err="1" smtClean="0"/>
              <a:t>inlining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27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XML DBs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4. Clustering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Elements &amp; sub-elements are clustered together</a:t>
            </a:r>
          </a:p>
          <a:p>
            <a:r>
              <a:rPr lang="en-CA" dirty="0" smtClean="0"/>
              <a:t>XML documents are clustered based on structural similarity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28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3. Data Warehouses</a:t>
            </a:r>
            <a:endParaRPr lang="en-CA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29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</a:t>
            </a:fld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0751" y="170366"/>
            <a:ext cx="4738703" cy="6360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142844" y="71414"/>
            <a:ext cx="198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Database Lifecycle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Data Warehouses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Overview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Collection of data and decision support technologies</a:t>
            </a:r>
          </a:p>
          <a:p>
            <a:r>
              <a:rPr lang="en-CA" dirty="0" smtClean="0"/>
              <a:t>Used in: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CA" sz="2600" dirty="0" smtClean="0"/>
              <a:t>Retail: user profiling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CA" sz="2600" dirty="0" smtClean="0"/>
              <a:t>Finance: claims analysis, risk analysis, credit card analysis, and fraud detection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CA" sz="2600" dirty="0" smtClean="0"/>
              <a:t>Healthcare: outcomes analysis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30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Data Warehouses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Design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31</a:t>
            </a:fld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643050"/>
            <a:ext cx="5357850" cy="429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Data Warehouses</a:t>
            </a:r>
            <a:br>
              <a:rPr lang="en-CA" sz="3300" dirty="0" smtClean="0"/>
            </a:br>
            <a:r>
              <a:rPr lang="en-CA" dirty="0" smtClean="0"/>
              <a:t>Challenges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Data is usually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CA" sz="2600" dirty="0" smtClean="0"/>
              <a:t>Extremely large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CA" sz="2600" dirty="0" smtClean="0"/>
              <a:t>Multi-dimensional</a:t>
            </a:r>
          </a:p>
          <a:p>
            <a:r>
              <a:rPr lang="en-CA" dirty="0" smtClean="0"/>
              <a:t>Priority for aggregated and summarized data</a:t>
            </a:r>
          </a:p>
          <a:p>
            <a:r>
              <a:rPr lang="en-CA" dirty="0" smtClean="0"/>
              <a:t>Ad-hoc and complex queries</a:t>
            </a:r>
          </a:p>
          <a:p>
            <a:r>
              <a:rPr lang="en-CA" dirty="0" smtClean="0"/>
              <a:t>Expensive operations: aggregation, and joins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CA" sz="2600" dirty="0" smtClean="0"/>
              <a:t>The fact table in the star schema participates in every join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32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Data Warehouses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1. Index Structures 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33</a:t>
            </a:fld>
            <a:endParaRPr lang="en-CA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19072" y="1643050"/>
          <a:ext cx="8882084" cy="4546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38284"/>
                <a:gridCol w="2571768"/>
                <a:gridCol w="2351511"/>
                <a:gridCol w="222052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CA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Features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Pros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Cons 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 i="0" dirty="0" smtClean="0"/>
                        <a:t>Universal</a:t>
                      </a:r>
                      <a:r>
                        <a:rPr lang="en-CA" b="1" i="0" baseline="0" dirty="0" smtClean="0"/>
                        <a:t> B+trees (UB+trees)</a:t>
                      </a:r>
                      <a:endParaRPr lang="en-CA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Variation of B+trees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Multidimensional data is </a:t>
                      </a:r>
                      <a:r>
                        <a:rPr lang="en-CA" sz="1600" baseline="0" dirty="0" err="1" smtClean="0"/>
                        <a:t>linearized</a:t>
                      </a:r>
                      <a:endParaRPr lang="en-CA" sz="1600" baseline="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Records are stored according to Z-order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Well suited for high cardinality attributes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Excellent</a:t>
                      </a:r>
                      <a:r>
                        <a:rPr lang="en-CA" sz="1600" baseline="0" dirty="0" smtClean="0"/>
                        <a:t> for point and </a:t>
                      </a:r>
                      <a:r>
                        <a:rPr lang="en-CA" sz="1600" baseline="0" smtClean="0"/>
                        <a:t>interval queries</a:t>
                      </a:r>
                      <a:endParaRPr lang="en-CA" sz="16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Poor performance with low cardinality attributes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 i="0" dirty="0" smtClean="0"/>
                        <a:t> Bitmap Index</a:t>
                      </a:r>
                      <a:endParaRPr lang="en-CA" b="1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Useful with star schema when joining a large fact table</a:t>
                      </a:r>
                      <a:r>
                        <a:rPr lang="en-CA" sz="1600" baseline="0" dirty="0" smtClean="0"/>
                        <a:t> </a:t>
                      </a:r>
                      <a:r>
                        <a:rPr lang="en-CA" sz="1600" dirty="0" smtClean="0"/>
                        <a:t>with multiple small dimension tables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Reduces search space before performing expensive joins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Not amenable</a:t>
                      </a:r>
                      <a:r>
                        <a:rPr lang="en-CA" sz="1600" baseline="0" dirty="0" smtClean="0"/>
                        <a:t> to index updates (though not an issue for DW)</a:t>
                      </a:r>
                      <a:endParaRPr lang="en-CA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 i="0" dirty="0" smtClean="0"/>
                        <a:t>Projection Index</a:t>
                      </a:r>
                      <a:endParaRPr lang="en-CA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Values preserve their table row order in the index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More results</a:t>
                      </a:r>
                      <a:r>
                        <a:rPr lang="en-CA" sz="1600" baseline="0" dirty="0" smtClean="0"/>
                        <a:t> per I/O operation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Can only fetch</a:t>
                      </a:r>
                      <a:r>
                        <a:rPr lang="en-CA" sz="1600" baseline="0" dirty="0" smtClean="0"/>
                        <a:t> raw data (e.g. Column list in selection)</a:t>
                      </a:r>
                      <a:endParaRPr lang="en-CA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Data Warehouses</a:t>
            </a:r>
            <a:br>
              <a:rPr lang="en-CA" sz="3300" dirty="0" smtClean="0"/>
            </a:br>
            <a:r>
              <a:rPr lang="en-CA" sz="3300" dirty="0" smtClean="0"/>
              <a:t>2. </a:t>
            </a:r>
            <a:r>
              <a:rPr lang="en-CA" dirty="0" smtClean="0"/>
              <a:t>Materialized Views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329642" cy="4625609"/>
          </a:xfrm>
        </p:spPr>
        <p:txBody>
          <a:bodyPr>
            <a:normAutofit/>
          </a:bodyPr>
          <a:lstStyle/>
          <a:p>
            <a:r>
              <a:rPr lang="en-CA" dirty="0" smtClean="0"/>
              <a:t>To materialize or not?</a:t>
            </a:r>
          </a:p>
          <a:p>
            <a:pPr lvl="1">
              <a:buFont typeface="Arial" pitchFamily="34" charset="0"/>
              <a:buChar char="•"/>
            </a:pPr>
            <a:r>
              <a:rPr lang="en-CA" sz="2600" dirty="0" smtClean="0"/>
              <a:t>Workload characteristics</a:t>
            </a:r>
          </a:p>
          <a:p>
            <a:pPr lvl="1">
              <a:buFont typeface="Arial" pitchFamily="34" charset="0"/>
              <a:buChar char="•"/>
            </a:pPr>
            <a:r>
              <a:rPr lang="en-CA" sz="2600" dirty="0" smtClean="0"/>
              <a:t>Cost for incremental update</a:t>
            </a:r>
          </a:p>
          <a:p>
            <a:pPr lvl="1">
              <a:buFont typeface="Arial" pitchFamily="34" charset="0"/>
              <a:buChar char="•"/>
            </a:pPr>
            <a:r>
              <a:rPr lang="en-CA" sz="2600" dirty="0" smtClean="0"/>
              <a:t>Storage requirements</a:t>
            </a:r>
          </a:p>
          <a:p>
            <a:r>
              <a:rPr lang="en-CA" dirty="0" smtClean="0"/>
              <a:t>Pros</a:t>
            </a:r>
          </a:p>
          <a:p>
            <a:pPr lvl="1">
              <a:buFont typeface="Arial" pitchFamily="34" charset="0"/>
              <a:buChar char="•"/>
            </a:pPr>
            <a:r>
              <a:rPr lang="en-CA" sz="2600" dirty="0" smtClean="0"/>
              <a:t>Improves performance through fast lookups</a:t>
            </a:r>
          </a:p>
          <a:p>
            <a:pPr lvl="1">
              <a:buFont typeface="Arial" pitchFamily="34" charset="0"/>
              <a:buChar char="•"/>
            </a:pPr>
            <a:r>
              <a:rPr lang="en-CA" sz="2600" dirty="0" smtClean="0"/>
              <a:t>Useful for rollup and drilldown operations</a:t>
            </a:r>
          </a:p>
          <a:p>
            <a:r>
              <a:rPr lang="en-CA" dirty="0" smtClean="0"/>
              <a:t>Cons</a:t>
            </a:r>
          </a:p>
          <a:p>
            <a:pPr lvl="1">
              <a:buFont typeface="Arial" pitchFamily="34" charset="0"/>
              <a:buChar char="•"/>
            </a:pPr>
            <a:r>
              <a:rPr lang="en-CA" sz="2600" dirty="0" smtClean="0"/>
              <a:t>Not applicable to all queries (e.g. ad-hoc queries)</a:t>
            </a:r>
          </a:p>
          <a:p>
            <a:pPr lvl="2"/>
            <a:endParaRPr lang="en-CA" dirty="0" smtClean="0"/>
          </a:p>
          <a:p>
            <a:pPr lvl="2"/>
            <a:endParaRPr lang="en-CA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34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Data Warehouses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3. Partitioning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401080" cy="4625609"/>
          </a:xfrm>
        </p:spPr>
        <p:txBody>
          <a:bodyPr>
            <a:normAutofit fontScale="85000" lnSpcReduction="20000"/>
          </a:bodyPr>
          <a:lstStyle/>
          <a:p>
            <a:r>
              <a:rPr lang="en-CA" dirty="0" smtClean="0"/>
              <a:t>Horizontal &amp; Vertical partitioning are used</a:t>
            </a:r>
          </a:p>
          <a:p>
            <a:r>
              <a:rPr lang="en-CA" dirty="0" smtClean="0"/>
              <a:t>Pros</a:t>
            </a:r>
          </a:p>
          <a:p>
            <a:pPr lvl="1">
              <a:lnSpc>
                <a:spcPct val="110000"/>
              </a:lnSpc>
              <a:buFont typeface="Arial" pitchFamily="34" charset="0"/>
              <a:buChar char="•"/>
            </a:pPr>
            <a:r>
              <a:rPr lang="en-CA" dirty="0" smtClean="0"/>
              <a:t>Ability to manage larger databases</a:t>
            </a:r>
          </a:p>
          <a:p>
            <a:pPr lvl="1">
              <a:lnSpc>
                <a:spcPct val="110000"/>
              </a:lnSpc>
              <a:buFont typeface="Arial" pitchFamily="34" charset="0"/>
              <a:buChar char="•"/>
            </a:pPr>
            <a:r>
              <a:rPr lang="en-CA" dirty="0" smtClean="0"/>
              <a:t>Enhances query performance over large tables</a:t>
            </a:r>
          </a:p>
          <a:p>
            <a:pPr lvl="1">
              <a:lnSpc>
                <a:spcPct val="110000"/>
              </a:lnSpc>
              <a:buFont typeface="Arial" pitchFamily="34" charset="0"/>
              <a:buChar char="•"/>
            </a:pPr>
            <a:r>
              <a:rPr lang="en-CA" dirty="0" smtClean="0"/>
              <a:t>Enables parallel processing </a:t>
            </a:r>
          </a:p>
          <a:p>
            <a:pPr lvl="1">
              <a:lnSpc>
                <a:spcPct val="110000"/>
              </a:lnSpc>
              <a:buFont typeface="Arial" pitchFamily="34" charset="0"/>
              <a:buChar char="•"/>
            </a:pPr>
            <a:r>
              <a:rPr lang="en-CA" dirty="0" smtClean="0"/>
              <a:t>Facilitates data compression</a:t>
            </a:r>
          </a:p>
          <a:p>
            <a:r>
              <a:rPr lang="en-CA" dirty="0" smtClean="0"/>
              <a:t>Cons</a:t>
            </a:r>
          </a:p>
          <a:p>
            <a:pPr lvl="1">
              <a:lnSpc>
                <a:spcPct val="110000"/>
              </a:lnSpc>
              <a:buFont typeface="Arial" pitchFamily="34" charset="0"/>
              <a:buChar char="•"/>
            </a:pPr>
            <a:r>
              <a:rPr lang="en-CA" sz="3100" dirty="0" smtClean="0"/>
              <a:t>Complexity: managing partitions</a:t>
            </a:r>
          </a:p>
          <a:p>
            <a:pPr lvl="1">
              <a:lnSpc>
                <a:spcPct val="110000"/>
              </a:lnSpc>
              <a:buFont typeface="Arial" pitchFamily="34" charset="0"/>
              <a:buChar char="•"/>
            </a:pPr>
            <a:r>
              <a:rPr lang="en-CA" sz="3100" dirty="0" smtClean="0"/>
              <a:t>Efficiency: number of partitions affects the performance of meta data operations (e.g. browsing the data cube definition)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35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Data Warehouses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4. Clustering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Data is clustered by nature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36</a:t>
            </a:fld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357430"/>
            <a:ext cx="7172325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Conclusions &amp; Future Work</a:t>
            </a:r>
            <a:endParaRPr lang="en-CA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37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38</a:t>
            </a:fld>
            <a:endParaRPr lang="en-CA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1437" y="214313"/>
          <a:ext cx="9001157" cy="62232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28729"/>
                <a:gridCol w="2171735"/>
                <a:gridCol w="1800231"/>
                <a:gridCol w="1800231"/>
                <a:gridCol w="1800231"/>
              </a:tblGrid>
              <a:tr h="857233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Index Structures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Materialized Views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Partitioning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Clustering</a:t>
                      </a:r>
                      <a:endParaRPr lang="en-CA" dirty="0"/>
                    </a:p>
                  </a:txBody>
                  <a:tcPr/>
                </a:tc>
              </a:tr>
              <a:tr h="82446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RDBMS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CA" sz="1400" dirty="0" smtClean="0"/>
                        <a:t>E.g.</a:t>
                      </a:r>
                      <a:r>
                        <a:rPr lang="en-CA" sz="1400" baseline="0" dirty="0" smtClean="0"/>
                        <a:t> </a:t>
                      </a:r>
                      <a:r>
                        <a:rPr lang="en-CA" sz="1400" dirty="0" smtClean="0"/>
                        <a:t>B+trees,</a:t>
                      </a:r>
                      <a:r>
                        <a:rPr lang="en-CA" sz="1400" baseline="0" dirty="0" smtClean="0"/>
                        <a:t> </a:t>
                      </a:r>
                      <a:r>
                        <a:rPr lang="en-CA" sz="1400" dirty="0" smtClean="0"/>
                        <a:t>Bitmap Index, Hash Trees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Stores results of common complicated queries on disk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Horizontal Partitioning (range, list, hash, composite)</a:t>
                      </a:r>
                    </a:p>
                    <a:p>
                      <a:endParaRPr lang="en-CA" sz="1400" dirty="0" smtClean="0"/>
                    </a:p>
                    <a:p>
                      <a:r>
                        <a:rPr lang="en-CA" sz="1400" dirty="0" smtClean="0"/>
                        <a:t>Vertical Partitioning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Group related items together on disk</a:t>
                      </a:r>
                      <a:endParaRPr lang="en-CA" sz="1400" dirty="0"/>
                    </a:p>
                  </a:txBody>
                  <a:tcPr/>
                </a:tc>
              </a:tr>
              <a:tr h="82446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MMD</a:t>
                      </a:r>
                      <a:r>
                        <a:rPr lang="en-CA" baseline="0" dirty="0" smtClean="0"/>
                        <a:t>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CA" sz="1400" baseline="0" dirty="0" smtClean="0"/>
                        <a:t>No need to store actual data values in index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endParaRPr lang="en-CA" sz="1400" baseline="0" dirty="0" smtClean="0"/>
                    </a:p>
                    <a:p>
                      <a:pPr>
                        <a:buFont typeface="Arial" pitchFamily="34" charset="0"/>
                        <a:buNone/>
                      </a:pPr>
                      <a:r>
                        <a:rPr lang="en-CA" sz="1400" baseline="0" dirty="0" smtClean="0"/>
                        <a:t>Larger node size that is aligned with cache line size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endParaRPr lang="en-CA" sz="1400" baseline="0" dirty="0" smtClean="0"/>
                    </a:p>
                    <a:p>
                      <a:pPr>
                        <a:buFont typeface="Arial" pitchFamily="34" charset="0"/>
                        <a:buNone/>
                      </a:pPr>
                      <a:r>
                        <a:rPr lang="en-CA" sz="1400" baseline="0" dirty="0" smtClean="0"/>
                        <a:t>E.g. B+tree, CSB+tree, T Tree, CST Tree</a:t>
                      </a:r>
                      <a:endParaRPr lang="en-CA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CA" sz="1400" dirty="0" smtClean="0"/>
                        <a:t>Not needed since processing and memory access is cheap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smtClean="0"/>
                        <a:t>Only</a:t>
                      </a:r>
                      <a:r>
                        <a:rPr lang="en-CA" sz="1400" baseline="0" dirty="0" smtClean="0"/>
                        <a:t> needed in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baseline="0" dirty="0" smtClean="0"/>
                        <a:t>secondary storage to speed up reloading in case of a crash</a:t>
                      </a:r>
                      <a:endParaRPr lang="en-CA" sz="1400" dirty="0" smtClean="0"/>
                    </a:p>
                    <a:p>
                      <a:endParaRPr lang="en-CA" sz="1400" dirty="0" smtClean="0"/>
                    </a:p>
                    <a:p>
                      <a:r>
                        <a:rPr lang="en-CA" sz="1400" dirty="0" smtClean="0"/>
                        <a:t>Horizontal </a:t>
                      </a:r>
                      <a:r>
                        <a:rPr lang="en-CA" sz="1400" smtClean="0"/>
                        <a:t>&amp; vertical </a:t>
                      </a:r>
                      <a:r>
                        <a:rPr lang="en-CA" sz="1400" dirty="0" smtClean="0"/>
                        <a:t>partitioning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Not needed since random access in main memory costs the same as</a:t>
                      </a:r>
                      <a:r>
                        <a:rPr lang="en-CA" sz="1400" baseline="0" dirty="0" smtClean="0"/>
                        <a:t> sequential access</a:t>
                      </a:r>
                      <a:endParaRPr lang="en-CA" sz="1400" dirty="0"/>
                    </a:p>
                  </a:txBody>
                  <a:tcPr/>
                </a:tc>
              </a:tr>
              <a:tr h="1423039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Data Warehouses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E.g. Universal B+tree, Bitmap Index, Projection Index.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Essential to improve performance</a:t>
                      </a:r>
                    </a:p>
                    <a:p>
                      <a:endParaRPr lang="en-CA" sz="1400" dirty="0" smtClean="0"/>
                    </a:p>
                    <a:p>
                      <a:r>
                        <a:rPr lang="en-CA" sz="1400" dirty="0" smtClean="0"/>
                        <a:t>Not applicable</a:t>
                      </a:r>
                      <a:r>
                        <a:rPr lang="en-CA" sz="1400" baseline="0" dirty="0" smtClean="0"/>
                        <a:t> to ad-hoc queries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Horizontal</a:t>
                      </a:r>
                      <a:r>
                        <a:rPr lang="en-CA" sz="1400" baseline="0" dirty="0" smtClean="0"/>
                        <a:t> partitioning based on time dimension</a:t>
                      </a:r>
                    </a:p>
                    <a:p>
                      <a:endParaRPr lang="en-CA" sz="1400" baseline="0" dirty="0" smtClean="0"/>
                    </a:p>
                    <a:p>
                      <a:r>
                        <a:rPr lang="en-CA" sz="1400" baseline="0" dirty="0" smtClean="0"/>
                        <a:t>Vertical partitioning of seldom used columns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Data is clustered by nature</a:t>
                      </a:r>
                      <a:endParaRPr lang="en-CA" sz="1400" dirty="0"/>
                    </a:p>
                  </a:txBody>
                  <a:tcPr/>
                </a:tc>
              </a:tr>
              <a:tr h="82446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XML</a:t>
                      </a:r>
                      <a:r>
                        <a:rPr lang="en-CA" baseline="0" dirty="0" smtClean="0"/>
                        <a:t> DB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Need a</a:t>
                      </a:r>
                      <a:r>
                        <a:rPr lang="en-CA" sz="1400" baseline="0" dirty="0" smtClean="0"/>
                        <a:t> numbering scheme</a:t>
                      </a:r>
                    </a:p>
                    <a:p>
                      <a:endParaRPr lang="en-CA" sz="1400" baseline="0" dirty="0" smtClean="0"/>
                    </a:p>
                    <a:p>
                      <a:r>
                        <a:rPr lang="en-CA" sz="1400" baseline="0" dirty="0" smtClean="0"/>
                        <a:t>E.g. </a:t>
                      </a:r>
                      <a:r>
                        <a:rPr lang="en-CA" sz="1400" baseline="0" dirty="0" err="1" smtClean="0"/>
                        <a:t>B+tree</a:t>
                      </a:r>
                      <a:r>
                        <a:rPr lang="en-CA" sz="1400" baseline="0" dirty="0" smtClean="0"/>
                        <a:t> used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XQuery and XPath results are materialized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Horizontal partitioning</a:t>
                      </a:r>
                      <a:r>
                        <a:rPr lang="en-CA" sz="1400" baseline="0" dirty="0" smtClean="0"/>
                        <a:t> based on inlining or node type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Based on document order or structural</a:t>
                      </a:r>
                      <a:r>
                        <a:rPr lang="en-CA" sz="1400" baseline="0" dirty="0" smtClean="0"/>
                        <a:t> similarity</a:t>
                      </a:r>
                      <a:endParaRPr lang="en-CA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Future Work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Physical design of industrial systems</a:t>
            </a:r>
          </a:p>
          <a:p>
            <a:r>
              <a:rPr lang="en-CA" dirty="0" smtClean="0"/>
              <a:t>Interplay between systems</a:t>
            </a:r>
          </a:p>
          <a:p>
            <a:r>
              <a:rPr lang="en-CA" dirty="0" smtClean="0"/>
              <a:t>Automating physical design</a:t>
            </a:r>
          </a:p>
          <a:p>
            <a:r>
              <a:rPr lang="en-CA" dirty="0" smtClean="0"/>
              <a:t>List of the open problems in physical design</a:t>
            </a:r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39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Elements of Physical Design</a:t>
            </a:r>
            <a:endParaRPr lang="en-CA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i="1" dirty="0" smtClean="0"/>
              <a:t>Traditional Disk Based Relational Databases</a:t>
            </a:r>
            <a:endParaRPr lang="en-CA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4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40</a:t>
            </a:fld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2571736" y="2714620"/>
            <a:ext cx="36760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b="1" dirty="0" smtClean="0"/>
              <a:t>Thank you</a:t>
            </a:r>
            <a:endParaRPr lang="en-CA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Traditional database systems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Disk Based Relational Databases (RDBMS)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Data is stored on disk as relations (i.e. tables)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Data is organized based on a relational model</a:t>
            </a:r>
          </a:p>
          <a:p>
            <a:r>
              <a:rPr lang="en-CA" dirty="0" smtClean="0"/>
              <a:t>Elements of physical design: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 smtClean="0"/>
              <a:t>Index Structures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 smtClean="0"/>
              <a:t>Materialized Views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 smtClean="0"/>
              <a:t>Partitioning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 smtClean="0"/>
              <a:t>Clustering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 smtClean="0"/>
              <a:t>Data compression, striping, mirroring &amp; denormalization</a:t>
            </a:r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5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1. Index Structures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Data needs to be organized for quick searching</a:t>
            </a:r>
          </a:p>
          <a:p>
            <a:r>
              <a:rPr lang="en-CA" dirty="0" smtClean="0"/>
              <a:t>Need to minimize expensive I/O operations</a:t>
            </a:r>
          </a:p>
          <a:p>
            <a:r>
              <a:rPr lang="en-CA" dirty="0" smtClean="0"/>
              <a:t>Examples: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B+trees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Bitmap Index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Hashtable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...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6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1. Index Structures </a:t>
            </a:r>
            <a:r>
              <a:rPr lang="en-CA" sz="2400" i="1" dirty="0" smtClean="0"/>
              <a:t>Cont’d</a:t>
            </a:r>
            <a:endParaRPr lang="en-CA" sz="2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B+tree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7</a:t>
            </a:fld>
            <a:endParaRPr lang="en-CA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500306"/>
            <a:ext cx="76200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1. Index Structures </a:t>
            </a:r>
            <a:r>
              <a:rPr lang="en-CA" sz="2400" i="1" dirty="0" smtClean="0"/>
              <a:t>Cont’d</a:t>
            </a:r>
            <a:endParaRPr lang="en-CA" sz="24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8</a:t>
            </a:fld>
            <a:endParaRPr lang="en-CA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14314" y="1718010"/>
          <a:ext cx="8786842" cy="4211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7155"/>
                <a:gridCol w="2382872"/>
                <a:gridCol w="2420104"/>
                <a:gridCol w="219671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Features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Pros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Cons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 i="0" dirty="0" smtClean="0"/>
                        <a:t>B+tree</a:t>
                      </a:r>
                      <a:endParaRPr lang="en-CA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Ca</a:t>
                      </a:r>
                      <a:r>
                        <a:rPr lang="en-CA" sz="1600" baseline="0" dirty="0" smtClean="0"/>
                        <a:t>n be defined on one or more attributes (composite index)</a:t>
                      </a: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Primary  indexing method used for RDBMS (DB2, Oracle, SQL Server)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Fast scans</a:t>
                      </a:r>
                      <a:r>
                        <a:rPr lang="en-CA" sz="1600" baseline="0" dirty="0" smtClean="0"/>
                        <a:t> (short tree depth)</a:t>
                      </a: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Dynamic maintenance (self-balancing tree)</a:t>
                      </a: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Stores key values in sorted order (i.e. facilitates range search)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Splitting/consolidation</a:t>
                      </a:r>
                      <a:r>
                        <a:rPr lang="en-CA" sz="1600" baseline="0" dirty="0" smtClean="0"/>
                        <a:t> costs</a:t>
                      </a:r>
                      <a:endParaRPr lang="en-CA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 i="0" dirty="0" smtClean="0"/>
                        <a:t>Bitmap Index</a:t>
                      </a:r>
                      <a:endParaRPr lang="en-CA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Bit array data structure (bitset, bitmap)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Outperforms B+trees for low cardinality attributes (e.g. gender)</a:t>
                      </a: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Less storage space</a:t>
                      </a: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Queries are answered using bitwise logical operations</a:t>
                      </a: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More efficient joins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Not</a:t>
                      </a:r>
                      <a:r>
                        <a:rPr lang="en-CA" sz="1600" baseline="0" dirty="0" smtClean="0"/>
                        <a:t> amenable to index updates (locking)</a:t>
                      </a:r>
                      <a:endParaRPr lang="en-CA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2. Materialized Views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Repeated complicated queries should not have to be executed every time</a:t>
            </a:r>
          </a:p>
          <a:p>
            <a:r>
              <a:rPr lang="en-CA" dirty="0" smtClean="0"/>
              <a:t>Saves execution time &amp; I/O reads by pre-computing the results </a:t>
            </a:r>
          </a:p>
          <a:p>
            <a:r>
              <a:rPr lang="en-CA" dirty="0" smtClean="0"/>
              <a:t>Materialized views are stored on disk</a:t>
            </a:r>
          </a:p>
          <a:p>
            <a:r>
              <a:rPr lang="en-CA" dirty="0" smtClean="0"/>
              <a:t>Rewriting queries using materialized views speeds up execution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9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1477</TotalTime>
  <Words>1907</Words>
  <Application>Microsoft Office PowerPoint</Application>
  <PresentationFormat>On-screen Show (4:3)</PresentationFormat>
  <Paragraphs>422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Module</vt:lpstr>
      <vt:lpstr>Physical Design Patterns in Information Systems</vt:lpstr>
      <vt:lpstr>Outline</vt:lpstr>
      <vt:lpstr>Slide 3</vt:lpstr>
      <vt:lpstr>Elements of Physical Design</vt:lpstr>
      <vt:lpstr>Traditional database systems</vt:lpstr>
      <vt:lpstr>1. Index Structures</vt:lpstr>
      <vt:lpstr>1. Index Structures Cont’d</vt:lpstr>
      <vt:lpstr>1. Index Structures Cont’d</vt:lpstr>
      <vt:lpstr>2. Materialized Views</vt:lpstr>
      <vt:lpstr>3. Partitioning</vt:lpstr>
      <vt:lpstr>3. Partitioning Cont’d</vt:lpstr>
      <vt:lpstr>4. Clustering</vt:lpstr>
      <vt:lpstr>5. Other Methods</vt:lpstr>
      <vt:lpstr>Physical Design of Different Information Systems</vt:lpstr>
      <vt:lpstr>1. Main Memory Databases (MMDB)</vt:lpstr>
      <vt:lpstr>MMDB Overview</vt:lpstr>
      <vt:lpstr>MMDB 1. Index Structures</vt:lpstr>
      <vt:lpstr>MMDB 1. Index Structures Cont’d</vt:lpstr>
      <vt:lpstr>MMDB 2. Materialized Views</vt:lpstr>
      <vt:lpstr>MMDB 3. Partitioning</vt:lpstr>
      <vt:lpstr>MMDB 4. Clustering</vt:lpstr>
      <vt:lpstr>2. XML Databases (XML DBs)</vt:lpstr>
      <vt:lpstr>XML DBs Overview</vt:lpstr>
      <vt:lpstr>XML DBs 1. Index Structures</vt:lpstr>
      <vt:lpstr>XML DBs 1. Index Structures Cont’d</vt:lpstr>
      <vt:lpstr>XML DBs 2. Materialized Views</vt:lpstr>
      <vt:lpstr>XML DBs 3. Partitioning</vt:lpstr>
      <vt:lpstr>XML DBs 4. Clustering</vt:lpstr>
      <vt:lpstr>3. Data Warehouses</vt:lpstr>
      <vt:lpstr>Data Warehouses Overview</vt:lpstr>
      <vt:lpstr>Data Warehouses Design</vt:lpstr>
      <vt:lpstr>Data Warehouses Challenges</vt:lpstr>
      <vt:lpstr>Data Warehouses 1. Index Structures </vt:lpstr>
      <vt:lpstr>Data Warehouses 2. Materialized Views</vt:lpstr>
      <vt:lpstr>Data Warehouses 3. Partitioning</vt:lpstr>
      <vt:lpstr>Data Warehouses 4. Clustering</vt:lpstr>
      <vt:lpstr>Conclusions &amp; Future Work</vt:lpstr>
      <vt:lpstr>Slide 38</vt:lpstr>
      <vt:lpstr>Future Work</vt:lpstr>
      <vt:lpstr>Slide 40</vt:lpstr>
    </vt:vector>
  </TitlesOfParts>
  <Company>University of Waterloo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Design Patterns in Information Systems</dc:title>
  <dc:creator>Sarah Nadi</dc:creator>
  <cp:lastModifiedBy>Sarah Nadi</cp:lastModifiedBy>
  <cp:revision>301</cp:revision>
  <dcterms:created xsi:type="dcterms:W3CDTF">2010-07-06T16:27:16Z</dcterms:created>
  <dcterms:modified xsi:type="dcterms:W3CDTF">2010-07-14T19:29:46Z</dcterms:modified>
</cp:coreProperties>
</file>