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332" r:id="rId12"/>
    <p:sldId id="333" r:id="rId13"/>
    <p:sldId id="334" r:id="rId14"/>
    <p:sldId id="335" r:id="rId15"/>
    <p:sldId id="336" r:id="rId16"/>
    <p:sldId id="270" r:id="rId17"/>
    <p:sldId id="271" r:id="rId18"/>
    <p:sldId id="307" r:id="rId19"/>
    <p:sldId id="308" r:id="rId20"/>
    <p:sldId id="309" r:id="rId21"/>
    <p:sldId id="310" r:id="rId22"/>
    <p:sldId id="312" r:id="rId23"/>
    <p:sldId id="313" r:id="rId24"/>
    <p:sldId id="314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38" r:id="rId33"/>
    <p:sldId id="324" r:id="rId34"/>
    <p:sldId id="325" r:id="rId35"/>
    <p:sldId id="326" r:id="rId36"/>
    <p:sldId id="327" r:id="rId37"/>
    <p:sldId id="328" r:id="rId38"/>
    <p:sldId id="337" r:id="rId39"/>
    <p:sldId id="277" r:id="rId40"/>
    <p:sldId id="278" r:id="rId41"/>
    <p:sldId id="331" r:id="rId42"/>
    <p:sldId id="279" r:id="rId43"/>
    <p:sldId id="280" r:id="rId44"/>
    <p:sldId id="281" r:id="rId45"/>
    <p:sldId id="291" r:id="rId46"/>
    <p:sldId id="294" r:id="rId47"/>
    <p:sldId id="295" r:id="rId48"/>
    <p:sldId id="296" r:id="rId49"/>
    <p:sldId id="292" r:id="rId50"/>
    <p:sldId id="297" r:id="rId51"/>
    <p:sldId id="298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7/12/2010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is stored on disk as relations (i.e. tables)</a:t>
            </a:r>
          </a:p>
          <a:p>
            <a:r>
              <a:rPr lang="en-CA" dirty="0" smtClean="0"/>
              <a:t>Data is organized based on a relational model (first order predicate logic)</a:t>
            </a:r>
          </a:p>
          <a:p>
            <a:r>
              <a:rPr lang="en-CA" dirty="0" smtClean="0"/>
              <a:t>Less expensive than in-memory databases</a:t>
            </a:r>
          </a:p>
          <a:p>
            <a:r>
              <a:rPr lang="en-CA" dirty="0" smtClean="0"/>
              <a:t>Queries are expressed in</a:t>
            </a:r>
          </a:p>
          <a:p>
            <a:pPr lvl="2"/>
            <a:r>
              <a:rPr lang="en-CA" dirty="0" smtClean="0"/>
              <a:t>Relational calculus (i.e. declarative)</a:t>
            </a:r>
          </a:p>
          <a:p>
            <a:pPr lvl="2"/>
            <a:r>
              <a:rPr lang="en-CA" dirty="0" smtClean="0"/>
              <a:t>Relational algebra (i.e. procedural)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  <a:p>
            <a:pPr lvl="2"/>
            <a:r>
              <a:rPr lang="en-CA" dirty="0" smtClean="0"/>
              <a:t>Primary indexing method used for DRDB</a:t>
            </a:r>
          </a:p>
          <a:p>
            <a:pPr lvl="3"/>
            <a:r>
              <a:rPr lang="en-CA" dirty="0" smtClean="0"/>
              <a:t>DB2, Oracle, SQL Server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Fast scans (short tree depth)</a:t>
            </a:r>
          </a:p>
          <a:p>
            <a:pPr lvl="3"/>
            <a:r>
              <a:rPr lang="en-CA" dirty="0" smtClean="0"/>
              <a:t>Dynamic maintenance (self-balancing tree)</a:t>
            </a:r>
          </a:p>
          <a:p>
            <a:pPr lvl="3"/>
            <a:r>
              <a:rPr lang="en-CA" dirty="0" smtClean="0"/>
              <a:t>Stores key values in sorted order (i.e. facilitates range search)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Splitting/Consolidation costs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Composite Index</a:t>
            </a:r>
          </a:p>
          <a:p>
            <a:pPr lvl="2"/>
            <a:r>
              <a:rPr lang="en-CA" dirty="0" smtClean="0"/>
              <a:t>Defined on multiple attributes</a:t>
            </a:r>
          </a:p>
          <a:p>
            <a:pPr lvl="2"/>
            <a:r>
              <a:rPr lang="en-CA" dirty="0" smtClean="0"/>
              <a:t>Based on B+tree index</a:t>
            </a:r>
          </a:p>
          <a:p>
            <a:pPr lvl="3"/>
            <a:r>
              <a:rPr lang="en-CA" dirty="0" smtClean="0"/>
              <a:t>Concatenated key values</a:t>
            </a:r>
          </a:p>
          <a:p>
            <a:pPr lvl="2"/>
            <a:r>
              <a:rPr lang="en-CA" dirty="0" smtClean="0"/>
              <a:t>Useful for cases when it is inadequate to index one attribute alone</a:t>
            </a:r>
          </a:p>
          <a:p>
            <a:pPr lvl="3"/>
            <a:r>
              <a:rPr lang="en-CA" dirty="0" smtClean="0"/>
              <a:t>E.g. CITY &amp; STATE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Bitmap Index</a:t>
            </a:r>
          </a:p>
          <a:p>
            <a:pPr lvl="2"/>
            <a:r>
              <a:rPr lang="en-CA" dirty="0" smtClean="0"/>
              <a:t>Bit array data structure (bitset, bitmap)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Outperforms B</a:t>
            </a:r>
            <a:r>
              <a:rPr lang="en-CA" baseline="30000" dirty="0" smtClean="0"/>
              <a:t>+</a:t>
            </a:r>
            <a:r>
              <a:rPr lang="en-CA" dirty="0" smtClean="0"/>
              <a:t>-trees for low cardinality attributes (e.g. gender)</a:t>
            </a:r>
          </a:p>
          <a:p>
            <a:pPr lvl="3"/>
            <a:r>
              <a:rPr lang="en-CA" dirty="0" smtClean="0"/>
              <a:t>Less storage space</a:t>
            </a:r>
          </a:p>
          <a:p>
            <a:pPr lvl="3"/>
            <a:r>
              <a:rPr lang="en-CA" dirty="0" smtClean="0"/>
              <a:t>Queries are answered using bitwise logical operations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Not amenable to index </a:t>
            </a:r>
            <a:r>
              <a:rPr lang="en-CA" dirty="0" smtClean="0"/>
              <a:t>updates (locking)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smtClean="0"/>
              <a:t>Partitioning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2177436"/>
                <a:gridCol w="1751654"/>
                <a:gridCol w="154018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 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Partitioning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How 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If key falls in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</a:t>
                      </a:r>
                      <a:r>
                        <a:rPr lang="en-CA" baseline="0" dirty="0" smtClean="0"/>
                        <a:t> of keys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function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Why?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Disk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point values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Range/List  are N/A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According to needs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Partition elimination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Improved administration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Fast</a:t>
                      </a:r>
                      <a:r>
                        <a:rPr lang="en-CA" baseline="0" dirty="0" smtClean="0"/>
                        <a:t> roll-in/out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Implicit clustering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- </a:t>
                      </a:r>
                      <a:r>
                        <a:rPr lang="en-CA" dirty="0" err="1" smtClean="0"/>
                        <a:t>Zipcode</a:t>
                      </a:r>
                      <a:endParaRPr lang="en-CA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Time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Regions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States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EmployeeId</a:t>
                      </a:r>
                      <a:endParaRPr lang="en-CA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ProductId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then List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DBMS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</a:t>
                      </a:r>
                      <a:r>
                        <a:rPr lang="en-CA" baseline="0" dirty="0" smtClean="0"/>
                        <a:t> DB2, Oracle, </a:t>
                      </a:r>
                      <a:r>
                        <a:rPr lang="en-CA" baseline="0" dirty="0" err="1" smtClean="0"/>
                        <a:t>PostgreSQL</a:t>
                      </a:r>
                      <a:r>
                        <a:rPr lang="en-CA" baseline="0" dirty="0" smtClean="0"/>
                        <a:t>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 Oracle, </a:t>
                      </a:r>
                      <a:r>
                        <a:rPr lang="en-CA" dirty="0" err="1" smtClean="0"/>
                        <a:t>PostgreSQL</a:t>
                      </a:r>
                      <a:r>
                        <a:rPr lang="en-CA" dirty="0" smtClean="0"/>
                        <a:t>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 Oracle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 Oracle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Grouping related items together for</a:t>
            </a:r>
          </a:p>
          <a:p>
            <a:pPr lvl="2"/>
            <a:r>
              <a:rPr lang="en-CA" dirty="0" smtClean="0"/>
              <a:t>Efficiency of access</a:t>
            </a:r>
          </a:p>
          <a:p>
            <a:pPr lvl="2"/>
            <a:r>
              <a:rPr lang="en-CA" dirty="0" smtClean="0"/>
              <a:t>Resource utilization</a:t>
            </a:r>
          </a:p>
          <a:p>
            <a:r>
              <a:rPr lang="en-CA" dirty="0" smtClean="0"/>
              <a:t>Achieved on the page level on disk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Very useful for multidimensional queries (e.g. group by)</a:t>
            </a:r>
            <a:endParaRPr lang="en-CA" dirty="0" smtClean="0"/>
          </a:p>
          <a:p>
            <a:pPr lvl="2"/>
            <a:r>
              <a:rPr lang="en-CA" dirty="0" smtClean="0"/>
              <a:t>Reduced I/O operations</a:t>
            </a:r>
          </a:p>
          <a:p>
            <a:pPr lvl="2"/>
            <a:r>
              <a:rPr lang="en-CA" dirty="0" smtClean="0"/>
              <a:t>Reduce CPU cost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Difficult to define clustering keys, clustering scheme, and the granularity </a:t>
            </a:r>
            <a:r>
              <a:rPr lang="en-CA" smtClean="0"/>
              <a:t>of clustering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have better performance</a:t>
            </a:r>
          </a:p>
          <a:p>
            <a:r>
              <a:rPr lang="en-CA" dirty="0" smtClean="0"/>
              <a:t>Usually have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 Trees</a:t>
            </a:r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9" y="1571612"/>
          <a:ext cx="850112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storage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Reasonable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B+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Wastes space since all data</a:t>
                      </a:r>
                      <a:r>
                        <a:rPr lang="en-CA" sz="1600" baseline="0" dirty="0" smtClean="0"/>
                        <a:t> is stored in the leaves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</a:t>
                      </a:r>
                      <a:r>
                        <a:rPr lang="en-CA" sz="1600" baseline="0" dirty="0" err="1" smtClean="0"/>
                        <a:t>behavior</a:t>
                      </a:r>
                      <a:r>
                        <a:rPr lang="en-CA" sz="1600" baseline="0" dirty="0" smtClean="0"/>
                        <a:t>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Sensitive B+ Tree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err="1" smtClean="0"/>
                        <a:t>CSB+Tree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Prefetching</a:t>
                      </a:r>
                      <a:r>
                        <a:rPr lang="en-CA" baseline="0" dirty="0" smtClean="0"/>
                        <a:t> B+ Tree (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sz="1600" dirty="0" smtClean="0"/>
                        <a:t> Same features of B+ 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Improved</a:t>
                      </a:r>
                      <a:r>
                        <a:rPr lang="en-CA" sz="1600" baseline="0" dirty="0" smtClean="0"/>
                        <a:t> cache performance by </a:t>
                      </a:r>
                      <a:r>
                        <a:rPr lang="en-CA" sz="1600" baseline="0" dirty="0" err="1" smtClean="0"/>
                        <a:t>prefetching</a:t>
                      </a:r>
                      <a:r>
                        <a:rPr lang="en-CA" sz="1600" baseline="0" dirty="0" smtClean="0"/>
                        <a:t> more data in each cache miss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Increased node size leads to same benefits of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071678"/>
          <a:ext cx="85011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</a:t>
                      </a:r>
                      <a:r>
                        <a:rPr lang="en-CA" baseline="0" dirty="0" smtClean="0"/>
                        <a:t> Sensitive T Tree (CST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used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</a:t>
                      </a:r>
                      <a:r>
                        <a:rPr lang="en-CA" sz="1600" baseline="0" dirty="0" err="1" smtClean="0"/>
                        <a:t>wize</a:t>
                      </a:r>
                      <a:r>
                        <a:rPr lang="en-CA" sz="1600" baseline="0" dirty="0" smtClean="0"/>
                        <a:t> to avoid misses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 Sensitive Search Tree (CSS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traversal in log</a:t>
                      </a:r>
                      <a:r>
                        <a:rPr lang="en-CA" sz="1600" baseline="-30000" dirty="0" smtClean="0"/>
                        <a:t>m+1</a:t>
                      </a:r>
                      <a:r>
                        <a:rPr lang="en-CA" sz="1600" dirty="0" smtClean="0"/>
                        <a:t>n</a:t>
                      </a:r>
                      <a:r>
                        <a:rPr lang="en-CA" sz="1600" baseline="0" dirty="0" smtClean="0"/>
                        <a:t> (m is the number of keys per node)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Mainly suitable for read environments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600" dirty="0" smtClean="0"/>
                        <a:t>Good</a:t>
                      </a:r>
                      <a:r>
                        <a:rPr lang="en-CA" sz="1600" baseline="0" dirty="0" smtClean="0"/>
                        <a:t> cache behaviour since m is chosen to fit in the cache line size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Single 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equential</a:t>
            </a:r>
            <a:r>
              <a:rPr lang="en-CA" dirty="0" smtClean="0"/>
              <a:t>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15" y="1762823"/>
            <a:ext cx="8215370" cy="445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DW: 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HOLAP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Storage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Relational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DBs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Cubes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Dimensions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Keys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Arrays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Characteristics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row is a cell in the cube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cell is represented by a fixed calculable 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Good For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Sparse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Dense</a:t>
                      </a:r>
                      <a:r>
                        <a:rPr lang="en-CA" baseline="0" dirty="0" smtClean="0"/>
                        <a:t>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DW: 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 Schema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216" y="2357430"/>
            <a:ext cx="648756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  <a:p>
            <a:r>
              <a:rPr lang="en-CA" dirty="0" smtClean="0"/>
              <a:t>Figure 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Universal B</a:t>
            </a:r>
            <a:r>
              <a:rPr lang="en-CA" baseline="30000" dirty="0" smtClean="0"/>
              <a:t>+</a:t>
            </a:r>
            <a:r>
              <a:rPr lang="en-CA" dirty="0" smtClean="0"/>
              <a:t>-Trees (UB-Trees)</a:t>
            </a:r>
          </a:p>
          <a:p>
            <a:pPr lvl="2"/>
            <a:r>
              <a:rPr lang="en-CA" dirty="0" smtClean="0"/>
              <a:t>Variation of B</a:t>
            </a:r>
            <a:r>
              <a:rPr lang="en-CA" baseline="30000" dirty="0" smtClean="0"/>
              <a:t>+</a:t>
            </a:r>
            <a:r>
              <a:rPr lang="en-CA" dirty="0" smtClean="0"/>
              <a:t>-trees</a:t>
            </a:r>
          </a:p>
          <a:p>
            <a:pPr lvl="3"/>
            <a:r>
              <a:rPr lang="en-CA" dirty="0" smtClean="0"/>
              <a:t>Records are stored at the leaves</a:t>
            </a:r>
          </a:p>
          <a:p>
            <a:pPr lvl="2"/>
            <a:r>
              <a:rPr lang="en-CA" dirty="0" smtClean="0"/>
              <a:t>Multidimensional data is linearized</a:t>
            </a:r>
          </a:p>
          <a:p>
            <a:pPr lvl="3"/>
            <a:r>
              <a:rPr lang="en-CA" dirty="0" smtClean="0"/>
              <a:t>Records are stored according the Z-order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Well suited for high cardinality attributes</a:t>
            </a:r>
          </a:p>
          <a:p>
            <a:pPr lvl="3"/>
            <a:r>
              <a:rPr lang="en-CA" dirty="0" smtClean="0"/>
              <a:t>Excellent for point and interval queries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Poor performance with low cardinality attributes</a:t>
            </a:r>
          </a:p>
          <a:p>
            <a:pPr lvl="3"/>
            <a:r>
              <a:rPr lang="en-CA" dirty="0" smtClean="0"/>
              <a:t>More I/O operations (result ordered by key values)</a:t>
            </a:r>
          </a:p>
          <a:p>
            <a:pPr lvl="3"/>
            <a:endParaRPr lang="en-CA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472518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Bitmap Index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Useful when combined with star schema</a:t>
            </a:r>
          </a:p>
          <a:p>
            <a:pPr lvl="4"/>
            <a:r>
              <a:rPr lang="en-CA" dirty="0" smtClean="0"/>
              <a:t>Joining a large fact table with multiple small dimension tables</a:t>
            </a:r>
          </a:p>
          <a:p>
            <a:pPr lvl="3"/>
            <a:r>
              <a:rPr lang="en-CA" dirty="0" smtClean="0"/>
              <a:t>Reduces search space before performing expensive joins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Not amenable to index updates (though not an issue for DW)</a:t>
            </a:r>
          </a:p>
          <a:p>
            <a:pPr lvl="2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Projection Index</a:t>
            </a:r>
          </a:p>
          <a:p>
            <a:pPr lvl="2"/>
            <a:r>
              <a:rPr lang="en-CA" dirty="0" smtClean="0"/>
              <a:t>Values preserve their table row order in the index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More results per I/O operation since a query in DW usually retrieves a few columns from a given table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Can only fetch raw data (e.g. column list in selection)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Materialize frequent queries of the base tables as views</a:t>
            </a:r>
          </a:p>
          <a:p>
            <a:pPr lvl="2"/>
            <a:r>
              <a:rPr lang="en-CA" dirty="0" smtClean="0"/>
              <a:t>Pre-compute and store aggregated data (i.e. summaries)</a:t>
            </a:r>
          </a:p>
          <a:p>
            <a:pPr lvl="2"/>
            <a:r>
              <a:rPr lang="en-CA" dirty="0" smtClean="0"/>
              <a:t>Pre-compute expensive joins</a:t>
            </a:r>
          </a:p>
          <a:p>
            <a:r>
              <a:rPr lang="en-CA" dirty="0" smtClean="0"/>
              <a:t>To materialize or not?</a:t>
            </a:r>
          </a:p>
          <a:p>
            <a:pPr lvl="2"/>
            <a:r>
              <a:rPr lang="en-CA" dirty="0" smtClean="0"/>
              <a:t>Workload characteristics</a:t>
            </a:r>
          </a:p>
          <a:p>
            <a:pPr lvl="2"/>
            <a:r>
              <a:rPr lang="en-CA" dirty="0" smtClean="0"/>
              <a:t>Cost for incremental update</a:t>
            </a:r>
          </a:p>
          <a:p>
            <a:pPr lvl="2"/>
            <a:r>
              <a:rPr lang="en-CA" dirty="0" smtClean="0"/>
              <a:t>Storage requirements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Behaves like an index</a:t>
            </a:r>
          </a:p>
          <a:p>
            <a:pPr lvl="2"/>
            <a:r>
              <a:rPr lang="en-CA" dirty="0" smtClean="0"/>
              <a:t>Improves performance through fast lookups</a:t>
            </a:r>
          </a:p>
          <a:p>
            <a:pPr lvl="2"/>
            <a:r>
              <a:rPr lang="en-CA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Not applicable to all queries (e.g. ad-hoc queries)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Dividing database objects into smaller more manageable pieces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Ability to manage larger databases</a:t>
            </a:r>
          </a:p>
          <a:p>
            <a:pPr lvl="2"/>
            <a:r>
              <a:rPr lang="en-CA" dirty="0" smtClean="0"/>
              <a:t>Enhances query performance over large tables</a:t>
            </a:r>
          </a:p>
          <a:p>
            <a:pPr lvl="2"/>
            <a:r>
              <a:rPr lang="en-CA" dirty="0" smtClean="0"/>
              <a:t>Enables parallel processing </a:t>
            </a:r>
          </a:p>
          <a:p>
            <a:pPr lvl="2"/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Complexity: managing partitions</a:t>
            </a:r>
          </a:p>
          <a:p>
            <a:pPr lvl="2"/>
            <a:r>
              <a:rPr lang="en-CA" dirty="0" smtClean="0"/>
              <a:t>Efficiency: number of partitions affects the performance of meta data operations (e.g. browsing the data cube definition)</a:t>
            </a:r>
          </a:p>
          <a:p>
            <a:pPr lvl="2"/>
            <a:r>
              <a:rPr lang="en-CA" dirty="0" smtClean="0"/>
              <a:t>Might affect data refresh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Horizontal 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Vertical Partitioning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How?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Splitting out rows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Splitting out columns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Based on?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Time dimension (type of range partitioning)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Predefined table size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Usage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Normalization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Move</a:t>
                      </a:r>
                      <a:r>
                        <a:rPr lang="en-CA" baseline="0" dirty="0" smtClean="0"/>
                        <a:t> seldom used columns (i.e. row splitting)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Store, organize &amp; query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(Microsoft SQL Server 2005)</a:t>
            </a:r>
          </a:p>
          <a:p>
            <a:pPr lvl="1"/>
            <a:r>
              <a:rPr lang="en-CA" dirty="0" smtClean="0"/>
              <a:t>Shred XML data in a relational table with columns: ORDPATH, tag, node type, value, path ID</a:t>
            </a:r>
          </a:p>
          <a:p>
            <a:pPr lvl="1"/>
            <a:r>
              <a:rPr lang="en-CA" dirty="0" smtClean="0"/>
              <a:t>Use a B+ Tree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XML DBs: Indexes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(E.g. </a:t>
            </a:r>
            <a:r>
              <a:rPr lang="en-CA" dirty="0" err="1" smtClean="0"/>
              <a:t>eXist</a:t>
            </a:r>
            <a:r>
              <a:rPr lang="en-CA" dirty="0" smtClean="0"/>
              <a:t>, TIMBER)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 Tree 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92" y="3610606"/>
            <a:ext cx="7910536" cy="281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err="1" smtClean="0"/>
              <a:t>XQuery</a:t>
            </a:r>
            <a:r>
              <a:rPr lang="en-CA" dirty="0" smtClean="0"/>
              <a:t> and </a:t>
            </a:r>
            <a:r>
              <a:rPr lang="en-CA" dirty="0" err="1" smtClean="0"/>
              <a:t>Xpath</a:t>
            </a:r>
            <a:r>
              <a:rPr lang="en-CA" dirty="0" smtClean="0"/>
              <a:t>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</a:t>
            </a:r>
            <a:r>
              <a:rPr lang="en-CA" dirty="0" err="1" smtClean="0"/>
              <a:t>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49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594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1"/>
                <a:gridCol w="2243173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DRDB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Uses: B Tree, B+ Tree, </a:t>
                      </a:r>
                      <a:r>
                        <a:rPr lang="en-CA" sz="1400" baseline="0" dirty="0" err="1" smtClean="0"/>
                        <a:t>pB</a:t>
                      </a:r>
                      <a:r>
                        <a:rPr lang="en-CA" sz="1400" baseline="0" dirty="0" smtClean="0"/>
                        <a:t>+ Tree, CSB+ Tree, T Tree, CST Tree, CSS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&amp; single 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r>
                        <a:rPr lang="en-CA" sz="1400" baseline="0" dirty="0" smtClean="0"/>
                        <a:t>B+ Tree 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XQuery</a:t>
                      </a:r>
                      <a:r>
                        <a:rPr lang="en-CA" sz="1400" dirty="0" smtClean="0"/>
                        <a:t> and </a:t>
                      </a:r>
                      <a:r>
                        <a:rPr lang="en-CA" sz="1400" dirty="0" err="1" smtClean="0"/>
                        <a:t>XPath</a:t>
                      </a:r>
                      <a:r>
                        <a:rPr lang="en-CA" sz="1400" dirty="0" smtClean="0"/>
                        <a:t>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</a:t>
                      </a:r>
                      <a:r>
                        <a:rPr lang="en-CA" sz="1400" baseline="0" dirty="0" err="1" smtClean="0"/>
                        <a:t>inlining</a:t>
                      </a:r>
                      <a:r>
                        <a:rPr lang="en-CA" sz="1400" baseline="0" dirty="0" smtClean="0"/>
                        <a:t>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stores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52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Group Horizontal Partitioning</a:t>
            </a:r>
            <a:r>
              <a:rPr lang="en-CA" dirty="0" smtClean="0"/>
              <a:t>: groups </a:t>
            </a:r>
            <a:r>
              <a:rPr lang="en-CA" dirty="0" err="1" smtClean="0"/>
              <a:t>tuples</a:t>
            </a:r>
            <a:r>
              <a:rPr lang="en-CA" dirty="0" smtClean="0"/>
              <a:t> that are more frequently used together</a:t>
            </a:r>
          </a:p>
          <a:p>
            <a:pPr lvl="2"/>
            <a:r>
              <a:rPr lang="en-CA" i="1" dirty="0" smtClean="0"/>
              <a:t>Single Vertical Partitioning</a:t>
            </a:r>
            <a:r>
              <a:rPr lang="en-CA" dirty="0" smtClean="0"/>
              <a:t>: divides data into groups by attributes of the same type</a:t>
            </a:r>
          </a:p>
          <a:p>
            <a:pPr lvl="2"/>
            <a:r>
              <a:rPr lang="en-CA" i="1" dirty="0" smtClean="0"/>
              <a:t>Group 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</a:t>
            </a:r>
            <a:r>
              <a:rPr lang="en-CA" dirty="0" err="1" smtClean="0"/>
              <a:t>accross</a:t>
            </a:r>
            <a:r>
              <a:rPr lang="en-CA" dirty="0" smtClean="0"/>
              <a:t>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err="1" smtClean="0"/>
              <a:t>Denormalization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915</TotalTime>
  <Words>2240</Words>
  <Application>Microsoft Office PowerPoint</Application>
  <PresentationFormat>On-screen Show (4:3)</PresentationFormat>
  <Paragraphs>499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Module</vt:lpstr>
      <vt:lpstr>Physical Design Patterns in Information Systems</vt:lpstr>
      <vt:lpstr>Outline</vt:lpstr>
      <vt:lpstr>Slide 3</vt:lpstr>
      <vt:lpstr>Elements of Physical Design</vt:lpstr>
      <vt:lpstr>Materialized Views</vt:lpstr>
      <vt:lpstr>Indexes</vt:lpstr>
      <vt:lpstr>Partitioning</vt:lpstr>
      <vt:lpstr>Clustering</vt:lpstr>
      <vt:lpstr>Other Methods</vt:lpstr>
      <vt:lpstr>Physical Design of Different Information Systems</vt:lpstr>
      <vt:lpstr>Disk Based Relational Database Systems (DRDB)</vt:lpstr>
      <vt:lpstr>DRDB: Indexes</vt:lpstr>
      <vt:lpstr>DRDB: Indexes Cont’d</vt:lpstr>
      <vt:lpstr>DRDB: Indexes Cont’d</vt:lpstr>
      <vt:lpstr>DRDB: Indexes Cont’d</vt:lpstr>
      <vt:lpstr>DRDB: Partitioning</vt:lpstr>
      <vt:lpstr>DRDB: Clustering</vt:lpstr>
      <vt:lpstr>Main Memory Database Systems (MMDB)</vt:lpstr>
      <vt:lpstr>MMDB: Indexes</vt:lpstr>
      <vt:lpstr>MMDB: Indexes Cont’d</vt:lpstr>
      <vt:lpstr>MMDB: Indexes Cont’d </vt:lpstr>
      <vt:lpstr>MMDB: Materialized Views</vt:lpstr>
      <vt:lpstr>MMDB: Partioning</vt:lpstr>
      <vt:lpstr>MMDB: Clustering</vt:lpstr>
      <vt:lpstr>Data Warehouses</vt:lpstr>
      <vt:lpstr>Data Warehouses Cont’d</vt:lpstr>
      <vt:lpstr>DW: Design</vt:lpstr>
      <vt:lpstr>DW: Design Cont’d</vt:lpstr>
      <vt:lpstr>DW: Design Cont’d</vt:lpstr>
      <vt:lpstr>DW: Challenges</vt:lpstr>
      <vt:lpstr>DW: Indexes</vt:lpstr>
      <vt:lpstr>DW: Indexes Cont’d</vt:lpstr>
      <vt:lpstr>DW: Indexes Cont’d</vt:lpstr>
      <vt:lpstr>DW: Materialized Views</vt:lpstr>
      <vt:lpstr>DW: Materialized Views Cont’d</vt:lpstr>
      <vt:lpstr>DW: Partitioning</vt:lpstr>
      <vt:lpstr>DW: Partitioning Cont’d</vt:lpstr>
      <vt:lpstr>DW: Clustering</vt:lpstr>
      <vt:lpstr>XML Databases</vt:lpstr>
      <vt:lpstr>XML DBs: Indexes</vt:lpstr>
      <vt:lpstr>XML DBs: Indexes Cont’d</vt:lpstr>
      <vt:lpstr>XML DBs: Materialized Views</vt:lpstr>
      <vt:lpstr>XML DBs: Paritioning</vt:lpstr>
      <vt:lpstr>XML DBs: Clustering</vt:lpstr>
      <vt:lpstr>Future Work &amp; Open Problems</vt:lpstr>
      <vt:lpstr>Future Work</vt:lpstr>
      <vt:lpstr>Open Problems in Physical Design</vt:lpstr>
      <vt:lpstr>Summary &amp; Conclusions</vt:lpstr>
      <vt:lpstr>Slide 49</vt:lpstr>
      <vt:lpstr>Conclusions</vt:lpstr>
      <vt:lpstr>Slide 51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Karim Ali</cp:lastModifiedBy>
  <cp:revision>178</cp:revision>
  <dcterms:created xsi:type="dcterms:W3CDTF">2010-07-06T16:27:16Z</dcterms:created>
  <dcterms:modified xsi:type="dcterms:W3CDTF">2010-07-12T18:22:39Z</dcterms:modified>
</cp:coreProperties>
</file>