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349" r:id="rId6"/>
    <p:sldId id="260" r:id="rId7"/>
    <p:sldId id="340" r:id="rId8"/>
    <p:sldId id="341" r:id="rId9"/>
    <p:sldId id="261" r:id="rId10"/>
    <p:sldId id="262" r:id="rId11"/>
    <p:sldId id="344" r:id="rId12"/>
    <p:sldId id="345" r:id="rId13"/>
    <p:sldId id="264" r:id="rId14"/>
    <p:sldId id="266" r:id="rId15"/>
    <p:sldId id="346" r:id="rId16"/>
    <p:sldId id="307" r:id="rId17"/>
    <p:sldId id="308" r:id="rId18"/>
    <p:sldId id="309" r:id="rId19"/>
    <p:sldId id="312" r:id="rId20"/>
    <p:sldId id="313" r:id="rId21"/>
    <p:sldId id="314" r:id="rId22"/>
    <p:sldId id="347" r:id="rId23"/>
    <p:sldId id="316" r:id="rId24"/>
    <p:sldId id="318" r:id="rId25"/>
    <p:sldId id="319" r:id="rId26"/>
    <p:sldId id="320" r:id="rId27"/>
    <p:sldId id="321" r:id="rId28"/>
    <p:sldId id="338" r:id="rId29"/>
    <p:sldId id="325" r:id="rId30"/>
    <p:sldId id="326" r:id="rId31"/>
    <p:sldId id="327" r:id="rId32"/>
    <p:sldId id="337" r:id="rId33"/>
    <p:sldId id="348" r:id="rId34"/>
    <p:sldId id="277" r:id="rId35"/>
    <p:sldId id="278" r:id="rId36"/>
    <p:sldId id="331" r:id="rId37"/>
    <p:sldId id="279" r:id="rId38"/>
    <p:sldId id="280" r:id="rId39"/>
    <p:sldId id="281" r:id="rId40"/>
    <p:sldId id="291" r:id="rId41"/>
    <p:sldId id="294" r:id="rId42"/>
    <p:sldId id="296" r:id="rId43"/>
    <p:sldId id="292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7/12/2010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Partitioning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2106634"/>
          <a:ext cx="8229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04"/>
                <a:gridCol w="2177436"/>
                <a:gridCol w="1751654"/>
                <a:gridCol w="1540186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 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Partitioning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Partitioning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How 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If key falls in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List</a:t>
                      </a:r>
                      <a:r>
                        <a:rPr lang="en-CA" baseline="0" dirty="0" smtClean="0"/>
                        <a:t> of keys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function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Hybrid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Why?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Disk limits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Group point values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Range/List  are N/A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According to needs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Benefits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Partition elimination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Improved administration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Fast</a:t>
                      </a:r>
                      <a:r>
                        <a:rPr lang="en-CA" baseline="0" dirty="0" smtClean="0"/>
                        <a:t> roll-in/out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Implicit clustering</a:t>
                      </a:r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smtClean="0"/>
                        <a:t>- </a:t>
                      </a:r>
                      <a:r>
                        <a:rPr lang="en-CA" dirty="0" err="1" smtClean="0"/>
                        <a:t>Zipcode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baseline="0" dirty="0" smtClean="0"/>
                        <a:t> Time range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Regions</a:t>
                      </a:r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States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EmployeeId</a:t>
                      </a:r>
                      <a:endParaRPr lang="en-CA" dirty="0" smtClean="0"/>
                    </a:p>
                    <a:p>
                      <a:pPr algn="ctr">
                        <a:buFontTx/>
                        <a:buChar char="-"/>
                      </a:pP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ProductId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Hash then List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DBMS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DB2, Oracle, </a:t>
                      </a:r>
                      <a:r>
                        <a:rPr lang="en-CA" baseline="0" dirty="0" err="1" smtClean="0"/>
                        <a:t>PostgreSQL</a:t>
                      </a:r>
                      <a:r>
                        <a:rPr lang="en-CA" baseline="0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Oracle, </a:t>
                      </a:r>
                      <a:r>
                        <a:rPr lang="en-CA" dirty="0" err="1" smtClean="0"/>
                        <a:t>PostgreSQL</a:t>
                      </a:r>
                      <a:r>
                        <a:rPr lang="en-CA" dirty="0" smtClean="0"/>
                        <a:t>, SQL Server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MySQL</a:t>
                      </a:r>
                      <a:r>
                        <a:rPr lang="en-CA" dirty="0" smtClean="0"/>
                        <a:t>, Oracle</a:t>
                      </a:r>
                      <a:endParaRPr lang="en-CA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357158" y="1630908"/>
            <a:ext cx="343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Types of Horizontal Partitioning:</a:t>
            </a:r>
            <a:endParaRPr lang="en-CA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Grouping related items together for</a:t>
            </a:r>
          </a:p>
          <a:p>
            <a:pPr lvl="2"/>
            <a:r>
              <a:rPr lang="en-CA" dirty="0" smtClean="0"/>
              <a:t>Efficiency of access</a:t>
            </a:r>
          </a:p>
          <a:p>
            <a:pPr lvl="2"/>
            <a:r>
              <a:rPr lang="en-CA" dirty="0" smtClean="0"/>
              <a:t>Resource utilization</a:t>
            </a:r>
          </a:p>
          <a:p>
            <a:r>
              <a:rPr lang="en-CA" dirty="0" smtClean="0"/>
              <a:t>Achieved on the page level on disk</a:t>
            </a:r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Very useful for multidimensional queries (e.g. group by)</a:t>
            </a:r>
          </a:p>
          <a:p>
            <a:pPr lvl="2"/>
            <a:r>
              <a:rPr lang="en-CA" dirty="0" smtClean="0"/>
              <a:t>Reduced I/O operations</a:t>
            </a:r>
          </a:p>
          <a:p>
            <a:pPr lvl="2"/>
            <a:r>
              <a:rPr lang="en-CA" dirty="0" smtClean="0"/>
              <a:t>Reduce CPU cost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Difficult to define clustering keys, clustering scheme, and the granularity </a:t>
            </a:r>
            <a:r>
              <a:rPr lang="en-CA" smtClean="0"/>
              <a:t>of clustering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 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</a:p>
          <a:p>
            <a:r>
              <a:rPr lang="en-CA" dirty="0" smtClean="0"/>
              <a:t>Striping: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</a:p>
          <a:p>
            <a:r>
              <a:rPr lang="en-CA" dirty="0" smtClean="0"/>
              <a:t>Mirroring: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Main Memory </a:t>
            </a:r>
            <a:r>
              <a:rPr lang="en-CA" dirty="0" smtClean="0"/>
              <a:t>Databases (MMDB)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</a:t>
            </a:r>
            <a:r>
              <a:rPr lang="en-CA" dirty="0" smtClean="0"/>
              <a:t>has </a:t>
            </a:r>
            <a:r>
              <a:rPr lang="en-CA" dirty="0" smtClean="0"/>
              <a:t>better performance</a:t>
            </a:r>
          </a:p>
          <a:p>
            <a:r>
              <a:rPr lang="en-CA" dirty="0" smtClean="0"/>
              <a:t>Usually </a:t>
            </a:r>
            <a:r>
              <a:rPr lang="en-CA" dirty="0" smtClean="0"/>
              <a:t>has </a:t>
            </a:r>
            <a:r>
              <a:rPr lang="en-CA" dirty="0" smtClean="0"/>
              <a:t>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406" y="1589428"/>
          <a:ext cx="9001155" cy="4881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358"/>
                <a:gridCol w="4185412"/>
                <a:gridCol w="3000385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B+ 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lang="en-CA" sz="1600" dirty="0" smtClean="0"/>
                        <a:t>Some space waste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since </a:t>
                      </a:r>
                      <a:r>
                        <a:rPr lang="en-CA" sz="1600" dirty="0" smtClean="0"/>
                        <a:t>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smtClean="0"/>
                        <a:t>behaviour </a:t>
                      </a:r>
                      <a:r>
                        <a:rPr lang="en-CA" sz="1600" baseline="0" dirty="0" smtClean="0"/>
                        <a:t>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 Sensitive B+ Tree</a:t>
                      </a:r>
                      <a:r>
                        <a:rPr lang="en-CA" sz="1600" b="1" baseline="0" dirty="0" smtClean="0"/>
                        <a:t> </a:t>
                      </a:r>
                      <a:r>
                        <a:rPr lang="en-CA" sz="1600" b="1" dirty="0" smtClean="0"/>
                        <a:t>(</a:t>
                      </a:r>
                      <a:r>
                        <a:rPr lang="en-CA" sz="1600" b="1" dirty="0" err="1" smtClean="0"/>
                        <a:t>CSB+Tree</a:t>
                      </a:r>
                      <a:r>
                        <a:rPr lang="en-CA" sz="1600" b="1" dirty="0" smtClean="0"/>
                        <a:t>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</a:t>
                      </a:r>
                      <a:r>
                        <a:rPr lang="en-CA" sz="1600" baseline="0" dirty="0" smtClean="0"/>
                        <a:t>height (larger node size)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T Tree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</a:t>
                      </a: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Contain pointers to data values instead of the values themselves leading to better space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CA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 update &amp; storage characteristics of B Tree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Cache behaviour</a:t>
                      </a:r>
                      <a:r>
                        <a:rPr lang="en-CA" sz="1600" baseline="0" dirty="0" smtClean="0"/>
                        <a:t> was not considered at time of design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1" dirty="0" smtClean="0"/>
                        <a:t>Cache</a:t>
                      </a:r>
                      <a:r>
                        <a:rPr lang="en-CA" sz="1600" b="1" baseline="0" dirty="0" smtClean="0"/>
                        <a:t> Sensitive T Tree (CST Tree)</a:t>
                      </a:r>
                      <a:endParaRPr lang="en-CA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</a:t>
                      </a:r>
                      <a:r>
                        <a:rPr lang="en-CA" sz="1600" baseline="0" dirty="0" smtClean="0"/>
                        <a:t>for </a:t>
                      </a:r>
                      <a:r>
                        <a:rPr lang="en-CA" sz="1600" baseline="0" dirty="0" smtClean="0"/>
                        <a:t>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</a:t>
                      </a:r>
                      <a:endParaRPr lang="en-CA" sz="1600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Index </a:t>
                      </a:r>
                      <a:r>
                        <a:rPr lang="en-CA" sz="1600" baseline="0" dirty="0" smtClean="0"/>
                        <a:t>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smtClean="0"/>
                        <a:t>size </a:t>
                      </a:r>
                      <a:r>
                        <a:rPr lang="en-CA" sz="1600" baseline="0" dirty="0" smtClean="0"/>
                        <a:t>to avoid misses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Traditional Databases</a:t>
            </a:r>
          </a:p>
          <a:p>
            <a:r>
              <a:rPr lang="en-CA" dirty="0" smtClean="0"/>
              <a:t>Different Physical Designs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Memory Based Relational Database Systems (MMDB)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XML Databases</a:t>
            </a:r>
          </a:p>
          <a:p>
            <a:pPr marL="1225296" lvl="2" indent="-457200">
              <a:buFont typeface="+mj-lt"/>
              <a:buAutoNum type="arabicPeriod"/>
            </a:pPr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Summary </a:t>
            </a:r>
            <a:r>
              <a:rPr lang="en-CA" dirty="0" smtClean="0"/>
              <a:t>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MMDB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Sequential </a:t>
            </a:r>
            <a:r>
              <a:rPr lang="en-CA" dirty="0" smtClean="0"/>
              <a:t>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Data Warehouses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</a:t>
            </a:r>
            <a:r>
              <a:rPr lang="en-CA" sz="3300" dirty="0" smtClean="0"/>
              <a:t>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357850" cy="429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43042" y="2257118"/>
          <a:ext cx="6172200" cy="267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ROLAP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MOLAP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Relational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DBs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Data Cubes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Dimensions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Composite</a:t>
                      </a:r>
                      <a:r>
                        <a:rPr lang="en-CA" baseline="0" dirty="0" smtClean="0"/>
                        <a:t> Keys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Arrays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Characteristics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row is a cell in the cube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Each</a:t>
                      </a:r>
                      <a:r>
                        <a:rPr lang="en-CA" baseline="0" dirty="0" smtClean="0"/>
                        <a:t> cell is represented by a fixed calculable location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CA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Good For</a:t>
                      </a:r>
                      <a:endParaRPr kumimoji="0" lang="en-CA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Sparse 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Dense</a:t>
                      </a:r>
                      <a:r>
                        <a:rPr lang="en-CA" baseline="0" dirty="0" smtClean="0"/>
                        <a:t> Data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Design </a:t>
            </a:r>
            <a:r>
              <a:rPr lang="en-CA" sz="2400" i="1" dirty="0" smtClean="0">
                <a:solidFill>
                  <a:srgbClr val="F0AD00">
                    <a:satMod val="150000"/>
                  </a:srgbClr>
                </a:solidFill>
              </a:rPr>
              <a:t>Cont’d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 Schema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216" y="2357430"/>
            <a:ext cx="648756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</a:t>
            </a:r>
            <a:r>
              <a:rPr lang="en-CA" dirty="0" smtClean="0"/>
              <a:t>fact table participates in every </a:t>
            </a:r>
            <a:r>
              <a:rPr lang="en-CA" dirty="0" smtClean="0"/>
              <a:t>join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Indexes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9072" y="1643050"/>
          <a:ext cx="8882084" cy="45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995"/>
                <a:gridCol w="2641057"/>
                <a:gridCol w="2351511"/>
                <a:gridCol w="2220521"/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Universal</a:t>
                      </a:r>
                      <a:r>
                        <a:rPr lang="en-CA" b="1" baseline="0" dirty="0" smtClean="0"/>
                        <a:t> B</a:t>
                      </a:r>
                      <a:r>
                        <a:rPr lang="en-CA" b="1" baseline="30000" dirty="0" smtClean="0"/>
                        <a:t>+</a:t>
                      </a:r>
                      <a:r>
                        <a:rPr lang="en-CA" b="1" baseline="0" dirty="0" smtClean="0"/>
                        <a:t>-Trees (UB+-Trees)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Variation of B+-Trees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Multidimensional data is </a:t>
                      </a:r>
                      <a:r>
                        <a:rPr lang="en-CA" sz="1600" baseline="0" dirty="0" err="1" smtClean="0"/>
                        <a:t>linearized</a:t>
                      </a:r>
                      <a:r>
                        <a:rPr lang="en-CA" sz="1600" baseline="0" dirty="0" smtClean="0"/>
                        <a:t>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Records are stored according to Z-order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Well suited for high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Excellent</a:t>
                      </a:r>
                      <a:r>
                        <a:rPr lang="en-CA" sz="1600" baseline="0" dirty="0" smtClean="0"/>
                        <a:t> for point and interval queries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Poor performance with low cardinality attributes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I/O operations (result</a:t>
                      </a:r>
                      <a:r>
                        <a:rPr lang="en-CA" sz="1600" baseline="0" dirty="0" smtClean="0"/>
                        <a:t> ordered by key values)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 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Useful with star schema when joining a large fact table</a:t>
                      </a:r>
                      <a:r>
                        <a:rPr lang="en-CA" sz="1600" baseline="0" dirty="0" smtClean="0"/>
                        <a:t> </a:t>
                      </a:r>
                      <a:r>
                        <a:rPr lang="en-CA" sz="1600" dirty="0" smtClean="0"/>
                        <a:t>with multiple small dimension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Reduces search space before performing expensive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 amenable</a:t>
                      </a:r>
                      <a:r>
                        <a:rPr lang="en-CA" sz="1600" baseline="0" dirty="0" smtClean="0"/>
                        <a:t> to index updates (though not an issue for DW)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Projection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Values preserve their table row order in the index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results</a:t>
                      </a:r>
                      <a:r>
                        <a:rPr lang="en-CA" sz="1600" baseline="0" dirty="0" smtClean="0"/>
                        <a:t> per I/O operation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Can only fetch</a:t>
                      </a:r>
                      <a:r>
                        <a:rPr lang="en-CA" sz="1600" baseline="0" dirty="0" smtClean="0"/>
                        <a:t> raw data (e.g. Column list in selection)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Materialize frequent queries of the base tables as views</a:t>
            </a:r>
          </a:p>
          <a:p>
            <a:pPr lvl="2"/>
            <a:r>
              <a:rPr lang="en-CA" dirty="0" smtClean="0"/>
              <a:t>Pre-compute and store aggregated data (i.e. summaries)</a:t>
            </a:r>
          </a:p>
          <a:p>
            <a:pPr lvl="2"/>
            <a:r>
              <a:rPr lang="en-CA" dirty="0" smtClean="0"/>
              <a:t>Pre-compute expensive joins</a:t>
            </a:r>
          </a:p>
          <a:p>
            <a:r>
              <a:rPr lang="en-CA" dirty="0" smtClean="0"/>
              <a:t>To materialize or not?</a:t>
            </a:r>
          </a:p>
          <a:p>
            <a:pPr lvl="2"/>
            <a:r>
              <a:rPr lang="en-CA" dirty="0" smtClean="0"/>
              <a:t>Workload characteristics</a:t>
            </a:r>
          </a:p>
          <a:p>
            <a:pPr lvl="2"/>
            <a:r>
              <a:rPr lang="en-CA" dirty="0" smtClean="0"/>
              <a:t>Cost for incremental update</a:t>
            </a:r>
          </a:p>
          <a:p>
            <a:pPr lvl="2"/>
            <a:r>
              <a:rPr lang="en-CA" dirty="0" smtClean="0"/>
              <a:t>Storage requirements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br>
              <a:rPr lang="en-CA" sz="3300" dirty="0" smtClean="0"/>
            </a:br>
            <a:r>
              <a:rPr lang="en-CA" sz="3300" dirty="0" smtClean="0"/>
              <a:t>2. </a:t>
            </a:r>
            <a:r>
              <a:rPr lang="en-CA" dirty="0" smtClean="0"/>
              <a:t>Materialized Views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29642" cy="4625609"/>
          </a:xfrm>
        </p:spPr>
        <p:txBody>
          <a:bodyPr>
            <a:normAutofit/>
          </a:bodyPr>
          <a:lstStyle/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Behaves like an index</a:t>
            </a:r>
          </a:p>
          <a:p>
            <a:pPr lvl="2"/>
            <a:r>
              <a:rPr lang="en-CA" dirty="0" smtClean="0"/>
              <a:t>Improves performance through fast lookups</a:t>
            </a:r>
          </a:p>
          <a:p>
            <a:pPr lvl="2"/>
            <a:r>
              <a:rPr lang="en-CA" dirty="0" smtClean="0"/>
              <a:t>Useful for rollup and drilldown operations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Not applicable to all queries (e.g. ad-hoc queries)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01080" cy="4625609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Dividing database objects into smaller more manageable </a:t>
            </a:r>
            <a:r>
              <a:rPr lang="en-CA" dirty="0" smtClean="0"/>
              <a:t>pieces</a:t>
            </a:r>
          </a:p>
          <a:p>
            <a:r>
              <a:rPr lang="en-CA" dirty="0" smtClean="0"/>
              <a:t>Horizontal &amp; Vertical partitioning are used</a:t>
            </a:r>
            <a:endParaRPr lang="en-CA" dirty="0" smtClean="0"/>
          </a:p>
          <a:p>
            <a:r>
              <a:rPr lang="en-CA" dirty="0" smtClean="0"/>
              <a:t>Pros</a:t>
            </a:r>
          </a:p>
          <a:p>
            <a:pPr lvl="2"/>
            <a:r>
              <a:rPr lang="en-CA" dirty="0" smtClean="0"/>
              <a:t>Ability to manage larger databases</a:t>
            </a:r>
          </a:p>
          <a:p>
            <a:pPr lvl="2"/>
            <a:r>
              <a:rPr lang="en-CA" dirty="0" smtClean="0"/>
              <a:t>Enhances query performance over large tables</a:t>
            </a:r>
          </a:p>
          <a:p>
            <a:pPr lvl="2"/>
            <a:r>
              <a:rPr lang="en-CA" dirty="0" smtClean="0"/>
              <a:t>Enables parallel processing </a:t>
            </a:r>
          </a:p>
          <a:p>
            <a:pPr lvl="2"/>
            <a:r>
              <a:rPr lang="en-CA" dirty="0" smtClean="0"/>
              <a:t>Facilitates data compression</a:t>
            </a:r>
          </a:p>
          <a:p>
            <a:r>
              <a:rPr lang="en-CA" dirty="0" smtClean="0"/>
              <a:t>Cons</a:t>
            </a:r>
          </a:p>
          <a:p>
            <a:pPr lvl="2"/>
            <a:r>
              <a:rPr lang="en-CA" dirty="0" smtClean="0"/>
              <a:t>Complexity: managing partitions</a:t>
            </a:r>
          </a:p>
          <a:p>
            <a:pPr lvl="2"/>
            <a:r>
              <a:rPr lang="en-CA" dirty="0" smtClean="0"/>
              <a:t>Efficiency: number of partitions affects the performance of meta data operations (e.g. browsing the data cube definition)</a:t>
            </a:r>
          </a:p>
          <a:p>
            <a:pPr lvl="2"/>
            <a:r>
              <a:rPr lang="en-CA" dirty="0" smtClean="0"/>
              <a:t>Might affect data refresh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Data Warehouses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clustered by 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357430"/>
            <a:ext cx="71723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 XML </a:t>
            </a:r>
            <a:r>
              <a:rPr lang="en-CA" dirty="0" smtClean="0"/>
              <a:t>Databases (XML DBs)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Store, organize &amp; query XML documents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81" y="4200894"/>
            <a:ext cx="3454601" cy="237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 </a:t>
            </a:r>
            <a:r>
              <a:rPr lang="en-CA" dirty="0" smtClean="0"/>
              <a:t>(e.g. MS SQL </a:t>
            </a:r>
            <a:r>
              <a:rPr lang="en-CA" dirty="0" smtClean="0"/>
              <a:t>Server 2005)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Shred XML data in a relational table with columns: ORDPATH, tag, node type, value, path ID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Use a B+ Tree index based on combination of primary key of base table &amp; the ORDPATH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292660"/>
            <a:ext cx="4733956" cy="208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1. Index Structures </a:t>
            </a:r>
            <a:r>
              <a:rPr lang="en-CA" sz="2700" i="1" dirty="0" smtClean="0"/>
              <a:t>Cont’d</a:t>
            </a:r>
            <a:endParaRPr lang="en-CA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Native XML DB (E.g. </a:t>
            </a:r>
            <a:r>
              <a:rPr lang="en-CA" dirty="0" err="1" smtClean="0"/>
              <a:t>eXist</a:t>
            </a:r>
            <a:r>
              <a:rPr lang="en-CA" dirty="0" smtClean="0"/>
              <a:t>, TIMBER)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Numbering schema for the XML nodes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B+ Tree used on the numbered nodes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654" y="3429000"/>
            <a:ext cx="842018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Greatly enhances performance</a:t>
            </a:r>
          </a:p>
          <a:p>
            <a:r>
              <a:rPr lang="en-CA" dirty="0" err="1" smtClean="0"/>
              <a:t>XQuery</a:t>
            </a:r>
            <a:r>
              <a:rPr lang="en-CA" dirty="0" smtClean="0"/>
              <a:t> and </a:t>
            </a:r>
            <a:r>
              <a:rPr lang="en-CA" dirty="0" err="1" smtClean="0"/>
              <a:t>Xpath</a:t>
            </a:r>
            <a:r>
              <a:rPr lang="en-CA" dirty="0" smtClean="0"/>
              <a:t> query results are materialized</a:t>
            </a:r>
          </a:p>
          <a:p>
            <a:r>
              <a:rPr lang="en-CA" dirty="0" smtClean="0"/>
              <a:t>Query rewriting is more tricky due to semi-structured nature &amp; complicated querying languages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3.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Based on node type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Through </a:t>
            </a:r>
            <a:r>
              <a:rPr lang="en-CA" dirty="0" err="1" smtClean="0"/>
              <a:t>inlining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300" dirty="0" smtClean="0"/>
              <a:t>XML DBs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4.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Elements &amp; sub-elements are clustered together</a:t>
            </a:r>
          </a:p>
          <a:p>
            <a:r>
              <a:rPr lang="en-CA" dirty="0" smtClean="0"/>
              <a:t>XML documents are clustered based on structural similarity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i="1" dirty="0" smtClean="0"/>
              <a:t>Traditional Disk Based Relational Databases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</a:t>
            </a:r>
            <a:r>
              <a:rPr lang="en-CA" dirty="0" smtClean="0"/>
              <a:t>Work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of industrial systems</a:t>
            </a:r>
          </a:p>
          <a:p>
            <a:r>
              <a:rPr lang="en-CA" dirty="0" smtClean="0"/>
              <a:t>Automating </a:t>
            </a:r>
            <a:r>
              <a:rPr lang="en-CA" dirty="0" smtClean="0"/>
              <a:t>physical </a:t>
            </a:r>
            <a:r>
              <a:rPr lang="en-CA" dirty="0" smtClean="0"/>
              <a:t>design</a:t>
            </a:r>
          </a:p>
          <a:p>
            <a:r>
              <a:rPr lang="en-CA" dirty="0" smtClean="0"/>
              <a:t>List of the open problems in physical design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7" y="214313"/>
          <a:ext cx="9001157" cy="622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1"/>
                <a:gridCol w="2243173"/>
                <a:gridCol w="1800231"/>
                <a:gridCol w="1800231"/>
                <a:gridCol w="1800231"/>
              </a:tblGrid>
              <a:tr h="8572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DRDB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E.g.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B+ Trees,</a:t>
                      </a:r>
                      <a:r>
                        <a:rPr lang="en-CA" sz="1400" baseline="0" dirty="0" smtClean="0"/>
                        <a:t> </a:t>
                      </a:r>
                      <a:r>
                        <a:rPr lang="en-CA" sz="1400" dirty="0" smtClean="0"/>
                        <a:t>Bitmap Index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Stores results of common complicated queries on disk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 (range, list, hash, composite)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Group related items together on disk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MMD</a:t>
                      </a:r>
                      <a:r>
                        <a:rPr lang="en-CA" baseline="0" dirty="0" smtClean="0"/>
                        <a:t>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No need to store actual data values in index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Larger node size that is aligned with cache line size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CA" sz="1400" baseline="0" dirty="0" smtClean="0"/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baseline="0" dirty="0" smtClean="0"/>
                        <a:t>E.g.: B</a:t>
                      </a:r>
                      <a:r>
                        <a:rPr lang="en-CA" sz="1400" baseline="0" dirty="0" smtClean="0"/>
                        <a:t>+ Tree, </a:t>
                      </a:r>
                      <a:r>
                        <a:rPr lang="en-CA" sz="1400" baseline="0" dirty="0" smtClean="0"/>
                        <a:t>CSB</a:t>
                      </a:r>
                      <a:r>
                        <a:rPr lang="en-CA" sz="1400" baseline="0" dirty="0" smtClean="0"/>
                        <a:t>+ Tree, T Tree, CST </a:t>
                      </a:r>
                      <a:r>
                        <a:rPr lang="en-CA" sz="1400" baseline="0" dirty="0" smtClean="0"/>
                        <a:t>Tree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400" dirty="0" smtClean="0"/>
                        <a:t>Not needed since processing and memory access is cheap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Only</a:t>
                      </a:r>
                      <a:r>
                        <a:rPr lang="en-CA" sz="1400" baseline="0" dirty="0" smtClean="0"/>
                        <a:t> needed in </a:t>
                      </a:r>
                      <a:endParaRPr lang="en-CA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aseline="0" dirty="0" smtClean="0"/>
                        <a:t>secondary </a:t>
                      </a:r>
                      <a:r>
                        <a:rPr lang="en-CA" sz="1400" baseline="0" dirty="0" smtClean="0"/>
                        <a:t>storage to speed up reloading in case of a crash</a:t>
                      </a:r>
                      <a:endParaRPr lang="en-CA" sz="1400" dirty="0" smtClean="0"/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Horizontal &amp; single vertical partitioning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Not needed since random access in main memory costs the same as</a:t>
                      </a:r>
                      <a:r>
                        <a:rPr lang="en-CA" sz="1400" baseline="0" dirty="0" smtClean="0"/>
                        <a:t> sequential access</a:t>
                      </a:r>
                      <a:endParaRPr lang="en-CA" sz="1400" dirty="0"/>
                    </a:p>
                  </a:txBody>
                  <a:tcPr/>
                </a:tc>
              </a:tr>
              <a:tr h="1423039">
                <a:tc>
                  <a:txBody>
                    <a:bodyPr/>
                    <a:lstStyle/>
                    <a:p>
                      <a:r>
                        <a:rPr lang="en-CA" dirty="0" smtClean="0"/>
                        <a:t>Data Warehouses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E.g. Universal B+ Tree, Bitmap Index, Projection Index.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Essential to improve performance</a:t>
                      </a:r>
                    </a:p>
                    <a:p>
                      <a:endParaRPr lang="en-CA" sz="1400" dirty="0" smtClean="0"/>
                    </a:p>
                    <a:p>
                      <a:r>
                        <a:rPr lang="en-CA" sz="1400" dirty="0" smtClean="0"/>
                        <a:t>Not applicable</a:t>
                      </a:r>
                      <a:r>
                        <a:rPr lang="en-CA" sz="1400" baseline="0" dirty="0" smtClean="0"/>
                        <a:t> to ad-hoc queries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</a:t>
                      </a:r>
                      <a:r>
                        <a:rPr lang="en-CA" sz="1400" baseline="0" dirty="0" smtClean="0"/>
                        <a:t> partitioning based on time dimension</a:t>
                      </a:r>
                    </a:p>
                    <a:p>
                      <a:endParaRPr lang="en-CA" sz="1400" baseline="0" dirty="0" smtClean="0"/>
                    </a:p>
                    <a:p>
                      <a:r>
                        <a:rPr lang="en-CA" sz="1400" baseline="0" dirty="0" smtClean="0"/>
                        <a:t>Vertical partitioning of seldom used columns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Data is clustered by nature</a:t>
                      </a:r>
                      <a:endParaRPr lang="en-CA" sz="1400" dirty="0"/>
                    </a:p>
                  </a:txBody>
                  <a:tcPr/>
                </a:tc>
              </a:tr>
              <a:tr h="824460">
                <a:tc>
                  <a:txBody>
                    <a:bodyPr/>
                    <a:lstStyle/>
                    <a:p>
                      <a:r>
                        <a:rPr lang="en-CA" dirty="0" smtClean="0"/>
                        <a:t>XML</a:t>
                      </a:r>
                      <a:r>
                        <a:rPr lang="en-CA" baseline="0" dirty="0" smtClean="0"/>
                        <a:t> 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Need a</a:t>
                      </a:r>
                      <a:r>
                        <a:rPr lang="en-CA" sz="1400" baseline="0" dirty="0" smtClean="0"/>
                        <a:t> numbering scheme</a:t>
                      </a:r>
                    </a:p>
                    <a:p>
                      <a:r>
                        <a:rPr lang="en-CA" sz="1400" baseline="0" dirty="0" smtClean="0"/>
                        <a:t>B+ Tree used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XQuery</a:t>
                      </a:r>
                      <a:r>
                        <a:rPr lang="en-CA" sz="1400" dirty="0" smtClean="0"/>
                        <a:t> and </a:t>
                      </a:r>
                      <a:r>
                        <a:rPr lang="en-CA" sz="1400" dirty="0" err="1" smtClean="0"/>
                        <a:t>XPath</a:t>
                      </a:r>
                      <a:r>
                        <a:rPr lang="en-CA" sz="1400" dirty="0" smtClean="0"/>
                        <a:t> results are materialized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Horizontal partitioning</a:t>
                      </a:r>
                      <a:r>
                        <a:rPr lang="en-CA" sz="1400" baseline="0" dirty="0" smtClean="0"/>
                        <a:t> based on </a:t>
                      </a:r>
                      <a:r>
                        <a:rPr lang="en-CA" sz="1400" baseline="0" dirty="0" err="1" smtClean="0"/>
                        <a:t>inlining</a:t>
                      </a:r>
                      <a:r>
                        <a:rPr lang="en-CA" sz="1400" baseline="0" dirty="0" smtClean="0"/>
                        <a:t> or node type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Based on document order or structural</a:t>
                      </a:r>
                      <a:r>
                        <a:rPr lang="en-CA" sz="1400" baseline="0" dirty="0" smtClean="0"/>
                        <a:t> similarity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Physical design patterns in traditional relational databases can be adapted to different systems</a:t>
            </a:r>
          </a:p>
          <a:p>
            <a:r>
              <a:rPr lang="en-CA" dirty="0" smtClean="0"/>
              <a:t>B+ Trees are the most popular index structure &amp; have been adapted for the diff. Systems</a:t>
            </a:r>
          </a:p>
          <a:p>
            <a:r>
              <a:rPr lang="en-CA" dirty="0" smtClean="0"/>
              <a:t>Materialized views, partitioning &amp; clustering are very important for performance except for MMDBs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Traditional database systems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Disk Based Relational Databases (DRDB)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stored on disk as relations (i.e. tables)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Data is organized based on a relational model</a:t>
            </a:r>
          </a:p>
          <a:p>
            <a:r>
              <a:rPr lang="en-CA" dirty="0" smtClean="0"/>
              <a:t>Elements of physical design: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Index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Materialized Views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Partitioning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Data compression, striping, mirroring &amp; </a:t>
            </a:r>
            <a:r>
              <a:rPr lang="en-CA" dirty="0" err="1" smtClean="0"/>
              <a:t>denormalization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Need to minimize expensive I/O operations</a:t>
            </a:r>
          </a:p>
          <a:p>
            <a:r>
              <a:rPr lang="en-CA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 Trees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Bitmap Index</a:t>
            </a:r>
          </a:p>
          <a:p>
            <a:pPr lvl="1">
              <a:buFont typeface="Arial" pitchFamily="34" charset="0"/>
              <a:buChar char="•"/>
            </a:pPr>
            <a:r>
              <a:rPr lang="en-CA" dirty="0" err="1" smtClean="0"/>
              <a:t>Hashtable</a:t>
            </a:r>
            <a:endParaRPr lang="en-CA" dirty="0" smtClean="0"/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...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B+tree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Index Structures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1646572"/>
          <a:ext cx="8429684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2286016"/>
                <a:gridCol w="2321735"/>
                <a:gridCol w="21074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B+tree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Ca</a:t>
                      </a:r>
                      <a:r>
                        <a:rPr lang="en-CA" sz="1600" baseline="0" dirty="0" smtClean="0"/>
                        <a:t>n be defined on one or more attributes (composite index)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Primary  indexing method used for DRDB (DB2, Oracle, SQL Server)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scans</a:t>
                      </a:r>
                      <a:r>
                        <a:rPr lang="en-CA" sz="1600" baseline="0" dirty="0" smtClean="0"/>
                        <a:t> (short tree depth)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Dynamic maintenance (self-balancing tree)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Stores key values in sorted order (i.e. Facilitates range search)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Splitting/consolidation</a:t>
                      </a:r>
                      <a:r>
                        <a:rPr lang="en-CA" sz="1600" baseline="0" dirty="0" smtClean="0"/>
                        <a:t> costs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 smtClean="0"/>
                        <a:t>Bitmap Index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Bit array data structure (</a:t>
                      </a:r>
                      <a:r>
                        <a:rPr lang="en-CA" sz="1600" baseline="0" dirty="0" err="1" smtClean="0"/>
                        <a:t>bitset</a:t>
                      </a:r>
                      <a:r>
                        <a:rPr lang="en-CA" sz="1600" baseline="0" dirty="0" smtClean="0"/>
                        <a:t>, bitmap)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Outperforms B+ trees for low cardinality attributes (e.g. Gender)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Less storage space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Queries are answered using bitwise logical operations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More efficient joins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Not</a:t>
                      </a:r>
                      <a:r>
                        <a:rPr lang="en-CA" sz="1600" baseline="0" dirty="0" smtClean="0"/>
                        <a:t> amenable to index updates (locking)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Saves </a:t>
            </a:r>
            <a:r>
              <a:rPr lang="en-CA" dirty="0" smtClean="0"/>
              <a:t>execution </a:t>
            </a:r>
            <a:r>
              <a:rPr lang="en-CA" dirty="0" smtClean="0"/>
              <a:t>time &amp; </a:t>
            </a:r>
            <a:r>
              <a:rPr lang="en-CA" dirty="0" smtClean="0"/>
              <a:t>I/O reads by pre-computing the results </a:t>
            </a:r>
            <a:endParaRPr lang="en-CA" dirty="0" smtClean="0"/>
          </a:p>
          <a:p>
            <a:r>
              <a:rPr lang="en-CA" dirty="0" smtClean="0"/>
              <a:t>Materialized </a:t>
            </a:r>
            <a:r>
              <a:rPr lang="en-CA" dirty="0" smtClean="0"/>
              <a:t>views are stored on disk</a:t>
            </a:r>
          </a:p>
          <a:p>
            <a:r>
              <a:rPr lang="en-CA" dirty="0" smtClean="0"/>
              <a:t>Rewriting queries using materialized views speeds up execution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1053</TotalTime>
  <Words>2091</Words>
  <Application>Microsoft Office PowerPoint</Application>
  <PresentationFormat>On-screen Show (4:3)</PresentationFormat>
  <Paragraphs>461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Module</vt:lpstr>
      <vt:lpstr>Physical Design Patterns in Information Systems</vt:lpstr>
      <vt:lpstr>Outline</vt:lpstr>
      <vt:lpstr>Slide 3</vt:lpstr>
      <vt:lpstr>Elements of Physical Design</vt:lpstr>
      <vt:lpstr>Traditional database systems</vt:lpstr>
      <vt:lpstr>1. Index Structures</vt:lpstr>
      <vt:lpstr>1. Index Structures Cont’d</vt:lpstr>
      <vt:lpstr>2. Index Structures Cont’d</vt:lpstr>
      <vt:lpstr>2. Materialized Views</vt:lpstr>
      <vt:lpstr>3. Partitioning</vt:lpstr>
      <vt:lpstr>3. Partitioning Cont’d</vt:lpstr>
      <vt:lpstr>4. Clustering</vt:lpstr>
      <vt:lpstr>5. Other Methods</vt:lpstr>
      <vt:lpstr>Physical Design of Different Information Systems</vt:lpstr>
      <vt:lpstr>1. Main Memory Databases (MMDB)</vt:lpstr>
      <vt:lpstr>MMDB Overview</vt:lpstr>
      <vt:lpstr>MMDB 1. Index Structures</vt:lpstr>
      <vt:lpstr>MMDB 1. Index Structures Cont’d</vt:lpstr>
      <vt:lpstr>MMDB 2. Materialized Views</vt:lpstr>
      <vt:lpstr>MMDB 3. Partioning</vt:lpstr>
      <vt:lpstr>MMDB 4. Clustering</vt:lpstr>
      <vt:lpstr>2. Data Warehouses</vt:lpstr>
      <vt:lpstr>Data Warehouses Overview</vt:lpstr>
      <vt:lpstr>Data Warehouses Design</vt:lpstr>
      <vt:lpstr>Data Warehouses Design Cont’d</vt:lpstr>
      <vt:lpstr>Data Warehouses Design Cont’d</vt:lpstr>
      <vt:lpstr>Data Warehouses Challenges</vt:lpstr>
      <vt:lpstr>Data Warehouses 1. Indexes </vt:lpstr>
      <vt:lpstr>Data Warehouses 2. Materialized Views</vt:lpstr>
      <vt:lpstr>Data Warehouses 2. Materialized Views Cont’d</vt:lpstr>
      <vt:lpstr>Data Warehouses 3. Partitioning</vt:lpstr>
      <vt:lpstr>Data Warehouses 4. Clustering</vt:lpstr>
      <vt:lpstr>3. XML Databases (XML DBs)</vt:lpstr>
      <vt:lpstr>XML DBs Overview</vt:lpstr>
      <vt:lpstr>XML DBs 1. Index Structures</vt:lpstr>
      <vt:lpstr>XML DBs 1. Index Structures Cont’d</vt:lpstr>
      <vt:lpstr>XML DB 2. Materialized Views</vt:lpstr>
      <vt:lpstr>XML DB 3. Partitioning</vt:lpstr>
      <vt:lpstr>XML DBs 4. Clustering</vt:lpstr>
      <vt:lpstr>Future Work</vt:lpstr>
      <vt:lpstr>Future Work</vt:lpstr>
      <vt:lpstr>Summary &amp; Conclusions</vt:lpstr>
      <vt:lpstr>Slide 43</vt:lpstr>
      <vt:lpstr>Conclusions</vt:lpstr>
      <vt:lpstr>Slide 45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229</cp:revision>
  <dcterms:created xsi:type="dcterms:W3CDTF">2010-07-06T16:27:16Z</dcterms:created>
  <dcterms:modified xsi:type="dcterms:W3CDTF">2010-07-12T21:17:43Z</dcterms:modified>
</cp:coreProperties>
</file>