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332" r:id="rId12"/>
    <p:sldId id="333" r:id="rId13"/>
    <p:sldId id="334" r:id="rId14"/>
    <p:sldId id="335" r:id="rId15"/>
    <p:sldId id="336" r:id="rId16"/>
    <p:sldId id="270" r:id="rId17"/>
    <p:sldId id="271" r:id="rId18"/>
    <p:sldId id="307" r:id="rId19"/>
    <p:sldId id="308" r:id="rId20"/>
    <p:sldId id="309" r:id="rId21"/>
    <p:sldId id="310" r:id="rId22"/>
    <p:sldId id="312" r:id="rId23"/>
    <p:sldId id="313" r:id="rId24"/>
    <p:sldId id="314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37" r:id="rId39"/>
    <p:sldId id="277" r:id="rId40"/>
    <p:sldId id="278" r:id="rId41"/>
    <p:sldId id="331" r:id="rId42"/>
    <p:sldId id="279" r:id="rId43"/>
    <p:sldId id="280" r:id="rId44"/>
    <p:sldId id="281" r:id="rId45"/>
    <p:sldId id="291" r:id="rId46"/>
    <p:sldId id="294" r:id="rId47"/>
    <p:sldId id="295" r:id="rId48"/>
    <p:sldId id="296" r:id="rId49"/>
    <p:sldId id="292" r:id="rId50"/>
    <p:sldId id="297" r:id="rId51"/>
    <p:sldId id="298" r:id="rId52"/>
    <p:sldId id="29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FE1A0-659B-4CF4-8509-2C15FD019BEE}" type="datetimeFigureOut">
              <a:rPr lang="en-US" smtClean="0"/>
              <a:pPr/>
              <a:t>7/12/2010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5FB96-BFC7-438F-9B08-8D7CD6AA9F46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54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Physical Design Patterns in Information Systems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86904"/>
            <a:ext cx="8077200" cy="1499616"/>
          </a:xfrm>
        </p:spPr>
        <p:txBody>
          <a:bodyPr/>
          <a:lstStyle/>
          <a:p>
            <a:r>
              <a:rPr lang="en-CA" sz="3200" i="1" dirty="0" err="1" smtClean="0"/>
              <a:t>Karim</a:t>
            </a:r>
            <a:r>
              <a:rPr lang="en-CA" sz="3200" i="1" dirty="0" smtClean="0"/>
              <a:t> Ali &amp; Sarah </a:t>
            </a:r>
            <a:r>
              <a:rPr lang="en-CA" sz="3200" i="1" dirty="0" err="1" smtClean="0"/>
              <a:t>Nadi</a:t>
            </a:r>
            <a:endParaRPr lang="en-CA" sz="3200" i="1" dirty="0" smtClean="0"/>
          </a:p>
          <a:p>
            <a:r>
              <a:rPr lang="en-CA" dirty="0" smtClean="0"/>
              <a:t>CS848 – Spring 2010</a:t>
            </a:r>
          </a:p>
          <a:p>
            <a:r>
              <a:rPr lang="en-CA" dirty="0" smtClean="0"/>
              <a:t>July 14</a:t>
            </a:r>
            <a:r>
              <a:rPr lang="en-CA" baseline="30000" dirty="0" smtClean="0"/>
              <a:t>th</a:t>
            </a:r>
            <a:r>
              <a:rPr lang="en-CA" dirty="0" smtClean="0"/>
              <a:t>, 2010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Physical Design of Different Information Systems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Disk Based Relational Database Systems (DRDB)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is stored on disk as relations (i.e. tables)</a:t>
            </a:r>
          </a:p>
          <a:p>
            <a:r>
              <a:rPr lang="en-CA" dirty="0" smtClean="0"/>
              <a:t>Data is organized based on a relational model (first order predicate logic)</a:t>
            </a:r>
          </a:p>
          <a:p>
            <a:r>
              <a:rPr lang="en-CA" dirty="0" smtClean="0"/>
              <a:t>Less expensive than in-memory databases</a:t>
            </a:r>
          </a:p>
          <a:p>
            <a:r>
              <a:rPr lang="en-CA" dirty="0" smtClean="0"/>
              <a:t>Queries are expressed in</a:t>
            </a:r>
          </a:p>
          <a:p>
            <a:pPr lvl="2"/>
            <a:r>
              <a:rPr lang="en-CA" dirty="0" smtClean="0"/>
              <a:t>Relational calculus (i.e. declarative)</a:t>
            </a:r>
          </a:p>
          <a:p>
            <a:pPr lvl="2"/>
            <a:r>
              <a:rPr lang="en-CA" dirty="0" smtClean="0"/>
              <a:t>Relational algebra (i.e. procedural)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B+tree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12</a:t>
            </a:fld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00306"/>
            <a:ext cx="7620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Indexes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B+tree</a:t>
            </a:r>
          </a:p>
          <a:p>
            <a:pPr lvl="2"/>
            <a:r>
              <a:rPr lang="en-CA" dirty="0" smtClean="0"/>
              <a:t>Primary indexing method used for DRDB</a:t>
            </a:r>
          </a:p>
          <a:p>
            <a:pPr lvl="3"/>
            <a:r>
              <a:rPr lang="en-CA" dirty="0" smtClean="0"/>
              <a:t>DB2, Oracle, SQL Server</a:t>
            </a:r>
          </a:p>
          <a:p>
            <a:pPr lvl="2"/>
            <a:r>
              <a:rPr lang="en-CA" dirty="0" smtClean="0"/>
              <a:t>Pros</a:t>
            </a:r>
          </a:p>
          <a:p>
            <a:pPr lvl="3"/>
            <a:r>
              <a:rPr lang="en-CA" dirty="0" smtClean="0"/>
              <a:t>Fast scans (short tree depth)</a:t>
            </a:r>
          </a:p>
          <a:p>
            <a:pPr lvl="3"/>
            <a:r>
              <a:rPr lang="en-CA" dirty="0" smtClean="0"/>
              <a:t>Dynamic maintenance (self-balancing tree)</a:t>
            </a:r>
          </a:p>
          <a:p>
            <a:pPr lvl="3"/>
            <a:r>
              <a:rPr lang="en-CA" dirty="0" smtClean="0"/>
              <a:t>Stores key values in sorted order (i.e. facilitates range search)</a:t>
            </a:r>
          </a:p>
          <a:p>
            <a:pPr lvl="2"/>
            <a:r>
              <a:rPr lang="en-CA" dirty="0" smtClean="0"/>
              <a:t>Cons</a:t>
            </a:r>
          </a:p>
          <a:p>
            <a:pPr lvl="3"/>
            <a:r>
              <a:rPr lang="en-CA" dirty="0" smtClean="0"/>
              <a:t>Splitting/Consolidation costs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Indexes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Composite Index</a:t>
            </a:r>
          </a:p>
          <a:p>
            <a:pPr lvl="2"/>
            <a:r>
              <a:rPr lang="en-CA" dirty="0" smtClean="0"/>
              <a:t>Defined on multiple attributes</a:t>
            </a:r>
          </a:p>
          <a:p>
            <a:pPr lvl="2"/>
            <a:r>
              <a:rPr lang="en-CA" dirty="0" smtClean="0"/>
              <a:t>Based on B+tree index</a:t>
            </a:r>
          </a:p>
          <a:p>
            <a:pPr lvl="3"/>
            <a:r>
              <a:rPr lang="en-CA" dirty="0" smtClean="0"/>
              <a:t>Concatenated key values</a:t>
            </a:r>
          </a:p>
          <a:p>
            <a:pPr lvl="2"/>
            <a:r>
              <a:rPr lang="en-CA" dirty="0" smtClean="0"/>
              <a:t>Useful for cases when it is inadequate to index one attribute alone</a:t>
            </a:r>
          </a:p>
          <a:p>
            <a:pPr lvl="3"/>
            <a:r>
              <a:rPr lang="en-CA" dirty="0" smtClean="0"/>
              <a:t>E.g. CITY &amp; STATE</a:t>
            </a:r>
          </a:p>
          <a:p>
            <a:pPr lvl="2"/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Indexes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Bitmap Index</a:t>
            </a:r>
          </a:p>
          <a:p>
            <a:pPr lvl="2"/>
            <a:r>
              <a:rPr lang="en-CA" dirty="0" smtClean="0"/>
              <a:t>Bit array data structure (bitset, bitmap)</a:t>
            </a:r>
          </a:p>
          <a:p>
            <a:pPr lvl="2"/>
            <a:r>
              <a:rPr lang="en-CA" dirty="0" smtClean="0"/>
              <a:t>Pros</a:t>
            </a:r>
          </a:p>
          <a:p>
            <a:pPr lvl="3"/>
            <a:r>
              <a:rPr lang="en-CA" dirty="0" smtClean="0"/>
              <a:t>Outperforms B</a:t>
            </a:r>
            <a:r>
              <a:rPr lang="en-CA" baseline="30000" dirty="0" smtClean="0"/>
              <a:t>+</a:t>
            </a:r>
            <a:r>
              <a:rPr lang="en-CA" dirty="0" smtClean="0"/>
              <a:t>-trees for low cardinality attributes (e.g. gender)</a:t>
            </a:r>
          </a:p>
          <a:p>
            <a:pPr lvl="3"/>
            <a:r>
              <a:rPr lang="en-CA" dirty="0" smtClean="0"/>
              <a:t>Less storage space</a:t>
            </a:r>
          </a:p>
          <a:p>
            <a:pPr lvl="3"/>
            <a:r>
              <a:rPr lang="en-CA" dirty="0" smtClean="0"/>
              <a:t>Queries are answered using bitwise logical operations</a:t>
            </a:r>
          </a:p>
          <a:p>
            <a:pPr lvl="2"/>
            <a:r>
              <a:rPr lang="en-CA" dirty="0" smtClean="0"/>
              <a:t>Cons</a:t>
            </a:r>
          </a:p>
          <a:p>
            <a:pPr lvl="3"/>
            <a:r>
              <a:rPr lang="en-CA" smtClean="0"/>
              <a:t>Not amenable to index updates</a:t>
            </a:r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</a:t>
            </a:r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Main Memory Database Systems (MMDB)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Primary copy of data resides in main memory </a:t>
            </a:r>
          </a:p>
          <a:p>
            <a:r>
              <a:rPr lang="en-CA" dirty="0" smtClean="0"/>
              <a:t>Cheaper to access main memory</a:t>
            </a:r>
          </a:p>
          <a:p>
            <a:r>
              <a:rPr lang="en-CA" dirty="0" smtClean="0"/>
              <a:t>MMDB have better performance</a:t>
            </a:r>
          </a:p>
          <a:p>
            <a:r>
              <a:rPr lang="en-CA" dirty="0" smtClean="0"/>
              <a:t>Usually have an archived copy of the data in case of crashes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Use:</a:t>
            </a:r>
          </a:p>
          <a:p>
            <a:pPr lvl="2"/>
            <a:r>
              <a:rPr lang="en-CA" dirty="0" smtClean="0"/>
              <a:t>Reduce overall computation time without using too much extra space</a:t>
            </a:r>
          </a:p>
          <a:p>
            <a:r>
              <a:rPr lang="en-CA" dirty="0" smtClean="0"/>
              <a:t>Factors to consider:</a:t>
            </a:r>
          </a:p>
          <a:p>
            <a:pPr lvl="2"/>
            <a:r>
              <a:rPr lang="en-CA" dirty="0" smtClean="0"/>
              <a:t>I/O operations are cheaper</a:t>
            </a:r>
          </a:p>
          <a:p>
            <a:pPr lvl="2"/>
            <a:r>
              <a:rPr lang="en-CA" dirty="0" smtClean="0"/>
              <a:t>Should be cache conscious</a:t>
            </a:r>
          </a:p>
          <a:p>
            <a:pPr lvl="2"/>
            <a:r>
              <a:rPr lang="en-CA" dirty="0" smtClean="0"/>
              <a:t>No need to store data in the index structure</a:t>
            </a:r>
          </a:p>
          <a:p>
            <a:r>
              <a:rPr lang="en-CA" dirty="0" smtClean="0"/>
              <a:t>Categories of indexes used:</a:t>
            </a:r>
          </a:p>
          <a:p>
            <a:pPr lvl="2"/>
            <a:r>
              <a:rPr lang="en-CA" dirty="0" smtClean="0"/>
              <a:t>B Trees</a:t>
            </a:r>
          </a:p>
          <a:p>
            <a:pPr lvl="2"/>
            <a:r>
              <a:rPr lang="en-CA" dirty="0" smtClean="0"/>
              <a:t>T Trees</a:t>
            </a:r>
          </a:p>
          <a:p>
            <a:pPr lvl="2"/>
            <a:r>
              <a:rPr lang="en-CA" dirty="0" smtClean="0"/>
              <a:t>Search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Database lifecycle</a:t>
            </a:r>
          </a:p>
          <a:p>
            <a:r>
              <a:rPr lang="en-CA" dirty="0" smtClean="0"/>
              <a:t>Elements of Physical Design in Information Systems</a:t>
            </a:r>
          </a:p>
          <a:p>
            <a:r>
              <a:rPr lang="en-CA" dirty="0" smtClean="0"/>
              <a:t>Different Physical Designs</a:t>
            </a:r>
          </a:p>
          <a:p>
            <a:pPr lvl="2"/>
            <a:r>
              <a:rPr lang="en-CA" dirty="0" smtClean="0"/>
              <a:t>Disk Based Relational Database Systems (DRDB)</a:t>
            </a:r>
          </a:p>
          <a:p>
            <a:pPr lvl="2"/>
            <a:r>
              <a:rPr lang="en-CA" dirty="0" smtClean="0"/>
              <a:t>Memory Based Relational Database Systems (MMDB)</a:t>
            </a:r>
          </a:p>
          <a:p>
            <a:pPr lvl="2"/>
            <a:r>
              <a:rPr lang="en-CA" dirty="0" smtClean="0"/>
              <a:t>XML Databases</a:t>
            </a:r>
          </a:p>
          <a:p>
            <a:pPr lvl="2"/>
            <a:r>
              <a:rPr lang="en-CA" dirty="0" smtClean="0"/>
              <a:t>Data Warehouses</a:t>
            </a:r>
          </a:p>
          <a:p>
            <a:r>
              <a:rPr lang="en-CA" dirty="0" smtClean="0"/>
              <a:t>Future Work</a:t>
            </a:r>
          </a:p>
          <a:p>
            <a:r>
              <a:rPr lang="en-CA" dirty="0" smtClean="0"/>
              <a:t>Open Problems</a:t>
            </a:r>
          </a:p>
          <a:p>
            <a:r>
              <a:rPr lang="en-CA" dirty="0" smtClean="0"/>
              <a:t>Summary &amp; Conclusions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 smtClean="0"/>
              <a:t>Karim</a:t>
            </a:r>
            <a:r>
              <a:rPr lang="en-CA" dirty="0" smtClean="0"/>
              <a:t> Ali &amp; Sarah </a:t>
            </a:r>
            <a:r>
              <a:rPr lang="en-CA" dirty="0" err="1" smtClean="0"/>
              <a:t>Nadi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20</a:t>
            </a:fld>
            <a:endParaRPr lang="en-CA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7159" y="1571612"/>
          <a:ext cx="8501122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1"/>
                <a:gridCol w="3952904"/>
                <a:gridCol w="2833707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Index</a:t>
                      </a:r>
                      <a:r>
                        <a:rPr lang="en-CA" baseline="0" dirty="0" smtClean="0"/>
                        <a:t> Structure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r>
                        <a:rPr lang="en-CA" baseline="0" dirty="0" smtClean="0"/>
                        <a:t> suitable for MMDB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Cache Consciousness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 Tree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Good storage utilization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Reasonably quick searching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Fast updating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Reasonable cache behaviour if node fits in cache line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B+ Tree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Wastes space since all data</a:t>
                      </a:r>
                      <a:r>
                        <a:rPr lang="en-CA" sz="1600" baseline="0" dirty="0" smtClean="0"/>
                        <a:t> is stored in the leaves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Reasonably quick searching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Fast updating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Reasonable</a:t>
                      </a:r>
                      <a:r>
                        <a:rPr lang="en-CA" sz="1600" baseline="0" dirty="0" smtClean="0"/>
                        <a:t> cache </a:t>
                      </a:r>
                      <a:r>
                        <a:rPr lang="en-CA" sz="1600" baseline="0" dirty="0" err="1" smtClean="0"/>
                        <a:t>behavior</a:t>
                      </a:r>
                      <a:r>
                        <a:rPr lang="en-CA" sz="1600" baseline="0" dirty="0" smtClean="0"/>
                        <a:t> if node fits in cache line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Cache Sensitive B+ Tree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(</a:t>
                      </a:r>
                      <a:r>
                        <a:rPr lang="en-CA" dirty="0" err="1" smtClean="0"/>
                        <a:t>CSB+Tree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Same features of B+ Trees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Good cache performance due to improved locality &amp;</a:t>
                      </a:r>
                      <a:r>
                        <a:rPr lang="en-CA" sz="1600" baseline="0" dirty="0" smtClean="0"/>
                        <a:t> lower tree height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Prefetching</a:t>
                      </a:r>
                      <a:r>
                        <a:rPr lang="en-CA" baseline="0" dirty="0" smtClean="0"/>
                        <a:t> B+ Tree (</a:t>
                      </a:r>
                      <a:r>
                        <a:rPr lang="en-CA" baseline="0" dirty="0" err="1" smtClean="0"/>
                        <a:t>pB</a:t>
                      </a:r>
                      <a:r>
                        <a:rPr lang="en-CA" baseline="0" dirty="0" smtClean="0"/>
                        <a:t>+ Tree)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CA" sz="1600" dirty="0" smtClean="0"/>
                        <a:t> Same features of B+ Trees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Improved</a:t>
                      </a:r>
                      <a:r>
                        <a:rPr lang="en-CA" sz="1600" baseline="0" dirty="0" smtClean="0"/>
                        <a:t> cache performance by </a:t>
                      </a:r>
                      <a:r>
                        <a:rPr lang="en-CA" sz="1600" baseline="0" dirty="0" err="1" smtClean="0"/>
                        <a:t>prefetching</a:t>
                      </a:r>
                      <a:r>
                        <a:rPr lang="en-CA" sz="1600" baseline="0" dirty="0" smtClean="0"/>
                        <a:t> more data in each cache miss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Increased node size leads to same benefits of CSB+ Tree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 </a:t>
            </a:r>
            <a:r>
              <a:rPr lang="en-CA" sz="2400" i="1" dirty="0" smtClean="0"/>
              <a:t>Cont’d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 smtClean="0"/>
              <a:t>Karim</a:t>
            </a:r>
            <a:r>
              <a:rPr lang="en-CA" dirty="0" smtClean="0"/>
              <a:t> Ali &amp; Sarah </a:t>
            </a:r>
            <a:r>
              <a:rPr lang="en-CA" dirty="0" err="1" smtClean="0"/>
              <a:t>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21</a:t>
            </a:fld>
            <a:endParaRPr lang="en-CA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596" y="2071678"/>
          <a:ext cx="850112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1"/>
                <a:gridCol w="3952904"/>
                <a:gridCol w="2833707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Index</a:t>
                      </a:r>
                      <a:r>
                        <a:rPr lang="en-CA" baseline="0" dirty="0" smtClean="0"/>
                        <a:t> Structure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r>
                        <a:rPr lang="en-CA" baseline="0" dirty="0" smtClean="0"/>
                        <a:t> suitable for MMDB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Cache Consciousness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Cache</a:t>
                      </a:r>
                      <a:r>
                        <a:rPr lang="en-CA" baseline="0" dirty="0" smtClean="0"/>
                        <a:t> Sensitive T Tree (CST Tree)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Binary Search Tree used for maximum value of</a:t>
                      </a:r>
                      <a:r>
                        <a:rPr lang="en-CA" sz="1600" baseline="0" dirty="0" smtClean="0"/>
                        <a:t> each node used for faster search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More space efficient by removing pointers and using array stores. Index calculation used to allocate values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Node size is aligned with cache line </a:t>
                      </a:r>
                      <a:r>
                        <a:rPr lang="en-CA" sz="1600" baseline="0" dirty="0" err="1" smtClean="0"/>
                        <a:t>wize</a:t>
                      </a:r>
                      <a:r>
                        <a:rPr lang="en-CA" sz="1600" baseline="0" dirty="0" smtClean="0"/>
                        <a:t> to avoid misses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Cache  Sensitive Search Tree (CSS Tree)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Fast traversal in log</a:t>
                      </a:r>
                      <a:r>
                        <a:rPr lang="en-CA" sz="1600" baseline="-30000" dirty="0" smtClean="0"/>
                        <a:t>m+1</a:t>
                      </a:r>
                      <a:r>
                        <a:rPr lang="en-CA" sz="1600" dirty="0" smtClean="0"/>
                        <a:t>n</a:t>
                      </a:r>
                      <a:r>
                        <a:rPr lang="en-CA" sz="1600" baseline="0" dirty="0" smtClean="0"/>
                        <a:t> (m is the number of keys per node)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Mainly suitable for read environments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600" dirty="0" smtClean="0"/>
                        <a:t>Good</a:t>
                      </a:r>
                      <a:r>
                        <a:rPr lang="en-CA" sz="1600" baseline="0" dirty="0" smtClean="0"/>
                        <a:t> cache behaviour since m is chosen to fit in the cache line size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beneficial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Cost of computing complicated queries is much less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Maintenance costs will outweigh benefit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22</a:t>
            </a:fld>
            <a:endParaRPr lang="en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</a:t>
            </a:r>
            <a:r>
              <a:rPr lang="en-CA" dirty="0" err="1" smtClean="0"/>
              <a:t>Partioning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necessary in main memory</a:t>
            </a:r>
          </a:p>
          <a:p>
            <a:r>
              <a:rPr lang="en-CA" dirty="0" smtClean="0"/>
              <a:t>Used for the secondary storage on disk to speed up reload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Horizontal partitioning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Single vertical partitioning</a:t>
            </a:r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23</a:t>
            </a:fld>
            <a:endParaRPr 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applicable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err="1" smtClean="0"/>
              <a:t>equential</a:t>
            </a:r>
            <a:r>
              <a:rPr lang="en-CA" dirty="0" smtClean="0"/>
              <a:t> access in main memory is not cheaper than random or dispersed access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24</a:t>
            </a:fld>
            <a:endParaRPr lang="en-C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Warehouses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Collection of data and decision support technologies</a:t>
            </a:r>
          </a:p>
          <a:p>
            <a:r>
              <a:rPr lang="en-CA" dirty="0" smtClean="0"/>
              <a:t>Used in: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Retail: user profiling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Finance: claims analysis, risk analysis, credit card analysis, and fraud detection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Healthcare: outcomes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25</a:t>
            </a:fld>
            <a:endParaRPr lang="en-C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Warehouses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26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15" y="1762823"/>
            <a:ext cx="8215370" cy="445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Design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27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643050"/>
            <a:ext cx="5357850" cy="429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DW: Design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28</a:t>
            </a:fld>
            <a:endParaRPr lang="en-CA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ROLAP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MOLAP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HOLAP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Storage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Relational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DBs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Data Cubes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Hybrid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Dimensions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Composite</a:t>
                      </a:r>
                      <a:r>
                        <a:rPr lang="en-CA" baseline="0" dirty="0" smtClean="0"/>
                        <a:t> Keys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Arrays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Characteristics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Each</a:t>
                      </a:r>
                      <a:r>
                        <a:rPr lang="en-CA" baseline="0" dirty="0" smtClean="0"/>
                        <a:t> row is a cell in the cube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Each</a:t>
                      </a:r>
                      <a:r>
                        <a:rPr lang="en-CA" baseline="0" dirty="0" smtClean="0"/>
                        <a:t> cell is represented by a fixed calculable location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Good For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Sparse Data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Dense</a:t>
                      </a:r>
                      <a:r>
                        <a:rPr lang="en-CA" baseline="0" dirty="0" smtClean="0"/>
                        <a:t> Data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DW: Design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29</a:t>
            </a:fld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Star Schema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216" y="2357430"/>
            <a:ext cx="648756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1" y="170366"/>
            <a:ext cx="4738703" cy="636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42844" y="71414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Database Lifecycle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usually</a:t>
            </a:r>
          </a:p>
          <a:p>
            <a:pPr lvl="2"/>
            <a:r>
              <a:rPr lang="en-CA" dirty="0" smtClean="0"/>
              <a:t>Extremely large</a:t>
            </a:r>
          </a:p>
          <a:p>
            <a:pPr lvl="2"/>
            <a:r>
              <a:rPr lang="en-CA" dirty="0" smtClean="0"/>
              <a:t>Multi-dimensional</a:t>
            </a:r>
          </a:p>
          <a:p>
            <a:r>
              <a:rPr lang="en-CA" dirty="0" smtClean="0"/>
              <a:t>Priority for aggregated and summarized data</a:t>
            </a:r>
          </a:p>
          <a:p>
            <a:r>
              <a:rPr lang="en-CA" dirty="0" smtClean="0"/>
              <a:t>Ad-hoc and complex queries</a:t>
            </a:r>
          </a:p>
          <a:p>
            <a:r>
              <a:rPr lang="en-CA" dirty="0" smtClean="0"/>
              <a:t>Expensive operations: aggregation, and joins</a:t>
            </a:r>
          </a:p>
          <a:p>
            <a:pPr lvl="2"/>
            <a:r>
              <a:rPr lang="en-CA" dirty="0" smtClean="0"/>
              <a:t>the fact table participates in every join</a:t>
            </a:r>
          </a:p>
          <a:p>
            <a:r>
              <a:rPr lang="en-CA" dirty="0" smtClean="0"/>
              <a:t>Figure 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30</a:t>
            </a:fld>
            <a:endParaRPr lang="en-CA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Indexes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31</a:t>
            </a:fld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Universal B</a:t>
            </a:r>
            <a:r>
              <a:rPr lang="en-CA" baseline="30000" dirty="0" smtClean="0"/>
              <a:t>+</a:t>
            </a:r>
            <a:r>
              <a:rPr lang="en-CA" dirty="0" smtClean="0"/>
              <a:t>-Trees (UB-Trees)</a:t>
            </a:r>
          </a:p>
          <a:p>
            <a:pPr lvl="2"/>
            <a:r>
              <a:rPr lang="en-CA" dirty="0" smtClean="0"/>
              <a:t>Variation of B</a:t>
            </a:r>
            <a:r>
              <a:rPr lang="en-CA" baseline="30000" dirty="0" smtClean="0"/>
              <a:t>+</a:t>
            </a:r>
            <a:r>
              <a:rPr lang="en-CA" dirty="0" smtClean="0"/>
              <a:t>-trees</a:t>
            </a:r>
          </a:p>
          <a:p>
            <a:pPr lvl="3"/>
            <a:r>
              <a:rPr lang="en-CA" dirty="0" smtClean="0"/>
              <a:t>Records are stored at the leaves</a:t>
            </a:r>
          </a:p>
          <a:p>
            <a:pPr lvl="2"/>
            <a:r>
              <a:rPr lang="en-CA" dirty="0" smtClean="0"/>
              <a:t>Multidimensional data is linearized</a:t>
            </a:r>
          </a:p>
          <a:p>
            <a:pPr lvl="3"/>
            <a:r>
              <a:rPr lang="en-CA" dirty="0" smtClean="0"/>
              <a:t>Records are stored according the Z-order</a:t>
            </a:r>
          </a:p>
          <a:p>
            <a:pPr lvl="2"/>
            <a:r>
              <a:rPr lang="en-CA" dirty="0" smtClean="0"/>
              <a:t>Pros</a:t>
            </a:r>
          </a:p>
          <a:p>
            <a:pPr lvl="3"/>
            <a:r>
              <a:rPr lang="en-CA" dirty="0" smtClean="0"/>
              <a:t>Well suited for high cardinality attributes</a:t>
            </a:r>
          </a:p>
          <a:p>
            <a:pPr lvl="3"/>
            <a:r>
              <a:rPr lang="en-CA" dirty="0" smtClean="0"/>
              <a:t>Excellent for point and interval queries</a:t>
            </a:r>
          </a:p>
          <a:p>
            <a:pPr lvl="2"/>
            <a:r>
              <a:rPr lang="en-CA" dirty="0" smtClean="0"/>
              <a:t>Cons</a:t>
            </a:r>
          </a:p>
          <a:p>
            <a:pPr lvl="3"/>
            <a:r>
              <a:rPr lang="en-CA" dirty="0" smtClean="0"/>
              <a:t>Poor performance with low cardinality attributes</a:t>
            </a:r>
          </a:p>
          <a:p>
            <a:pPr lvl="3"/>
            <a:r>
              <a:rPr lang="en-CA" dirty="0" smtClean="0"/>
              <a:t>More I/O operations (result ordered by key values)</a:t>
            </a:r>
          </a:p>
          <a:p>
            <a:pPr lvl="3"/>
            <a:endParaRPr lang="en-CA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Indexes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32</a:t>
            </a:fld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75191"/>
            <a:ext cx="8472518" cy="4625609"/>
          </a:xfrm>
        </p:spPr>
        <p:txBody>
          <a:bodyPr>
            <a:normAutofit/>
          </a:bodyPr>
          <a:lstStyle/>
          <a:p>
            <a:r>
              <a:rPr lang="en-CA" dirty="0" smtClean="0"/>
              <a:t>Bitmap Index</a:t>
            </a:r>
          </a:p>
          <a:p>
            <a:pPr lvl="2"/>
            <a:r>
              <a:rPr lang="en-CA" dirty="0" smtClean="0"/>
              <a:t>Bit array data structure (aka bitset, bitmap)</a:t>
            </a:r>
          </a:p>
          <a:p>
            <a:pPr lvl="2"/>
            <a:r>
              <a:rPr lang="en-CA" dirty="0" smtClean="0"/>
              <a:t>Pros</a:t>
            </a:r>
          </a:p>
          <a:p>
            <a:pPr lvl="3"/>
            <a:r>
              <a:rPr lang="en-CA" dirty="0" smtClean="0"/>
              <a:t>Outperforms B</a:t>
            </a:r>
            <a:r>
              <a:rPr lang="en-CA" baseline="30000" dirty="0" smtClean="0"/>
              <a:t>+</a:t>
            </a:r>
            <a:r>
              <a:rPr lang="en-CA" dirty="0" smtClean="0"/>
              <a:t>-trees for low cardinality attributes (e.g. gender)</a:t>
            </a:r>
          </a:p>
          <a:p>
            <a:pPr lvl="3"/>
            <a:r>
              <a:rPr lang="en-CA" dirty="0" smtClean="0"/>
              <a:t>Even more useful when combined with star schema</a:t>
            </a:r>
          </a:p>
          <a:p>
            <a:pPr lvl="4"/>
            <a:r>
              <a:rPr lang="en-CA" dirty="0" smtClean="0"/>
              <a:t>Joining a large fact table with multiple small dimension tables</a:t>
            </a:r>
          </a:p>
          <a:p>
            <a:pPr lvl="3"/>
            <a:r>
              <a:rPr lang="en-CA" dirty="0" smtClean="0"/>
              <a:t>Less storage space</a:t>
            </a:r>
          </a:p>
          <a:p>
            <a:pPr lvl="3"/>
            <a:r>
              <a:rPr lang="en-CA" dirty="0" smtClean="0"/>
              <a:t>Reduces search space</a:t>
            </a:r>
          </a:p>
          <a:p>
            <a:pPr lvl="4"/>
            <a:r>
              <a:rPr lang="en-CA" dirty="0" smtClean="0"/>
              <a:t>Utilizes bitwise operations </a:t>
            </a:r>
          </a:p>
          <a:p>
            <a:pPr lvl="2"/>
            <a:r>
              <a:rPr lang="en-CA" dirty="0" smtClean="0"/>
              <a:t>Cons</a:t>
            </a:r>
          </a:p>
          <a:p>
            <a:pPr lvl="3"/>
            <a:r>
              <a:rPr lang="en-CA" dirty="0" smtClean="0"/>
              <a:t>Not amenable to index updates (though not an issue for DW)</a:t>
            </a:r>
          </a:p>
          <a:p>
            <a:pPr lvl="2"/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Indexes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33</a:t>
            </a:fld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Projection Index</a:t>
            </a:r>
          </a:p>
          <a:p>
            <a:pPr lvl="2"/>
            <a:r>
              <a:rPr lang="en-CA" dirty="0" smtClean="0"/>
              <a:t>Values preserve their table row order in the index</a:t>
            </a:r>
          </a:p>
          <a:p>
            <a:pPr lvl="2"/>
            <a:r>
              <a:rPr lang="en-CA" dirty="0" smtClean="0"/>
              <a:t>Pros</a:t>
            </a:r>
          </a:p>
          <a:p>
            <a:pPr lvl="3"/>
            <a:r>
              <a:rPr lang="en-CA" dirty="0" smtClean="0"/>
              <a:t>More results per I/O operation since a query in DW usually retrieves a few columns from a given table</a:t>
            </a:r>
          </a:p>
          <a:p>
            <a:pPr lvl="2"/>
            <a:r>
              <a:rPr lang="en-CA" dirty="0" smtClean="0"/>
              <a:t>Cons</a:t>
            </a:r>
          </a:p>
          <a:p>
            <a:pPr lvl="3"/>
            <a:r>
              <a:rPr lang="en-CA" dirty="0" smtClean="0"/>
              <a:t>Can only fetch raw data (e.g. column list in selection)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29642" cy="4625609"/>
          </a:xfrm>
        </p:spPr>
        <p:txBody>
          <a:bodyPr>
            <a:normAutofit/>
          </a:bodyPr>
          <a:lstStyle/>
          <a:p>
            <a:r>
              <a:rPr lang="en-CA" dirty="0" smtClean="0"/>
              <a:t>Materialize frequent queries of the base tables as views</a:t>
            </a:r>
          </a:p>
          <a:p>
            <a:pPr lvl="2"/>
            <a:r>
              <a:rPr lang="en-CA" dirty="0" smtClean="0"/>
              <a:t>Pre-compute and store aggregated data (i.e. summaries)</a:t>
            </a:r>
          </a:p>
          <a:p>
            <a:pPr lvl="2"/>
            <a:r>
              <a:rPr lang="en-CA" dirty="0" smtClean="0"/>
              <a:t>Pre-compute expensive joins</a:t>
            </a:r>
          </a:p>
          <a:p>
            <a:r>
              <a:rPr lang="en-CA" dirty="0" smtClean="0"/>
              <a:t>To materialize or not?</a:t>
            </a:r>
          </a:p>
          <a:p>
            <a:pPr lvl="2"/>
            <a:r>
              <a:rPr lang="en-CA" dirty="0" smtClean="0"/>
              <a:t>Workload characteristics</a:t>
            </a:r>
          </a:p>
          <a:p>
            <a:pPr lvl="2"/>
            <a:r>
              <a:rPr lang="en-CA" dirty="0" smtClean="0"/>
              <a:t>Cost for incremental update</a:t>
            </a:r>
          </a:p>
          <a:p>
            <a:pPr lvl="2"/>
            <a:r>
              <a:rPr lang="en-CA" dirty="0" smtClean="0"/>
              <a:t>Storage requirements</a:t>
            </a:r>
          </a:p>
          <a:p>
            <a:pPr lvl="2"/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34</a:t>
            </a:fld>
            <a:endParaRPr lang="en-CA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Materialized Views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29642" cy="4625609"/>
          </a:xfrm>
        </p:spPr>
        <p:txBody>
          <a:bodyPr>
            <a:normAutofit/>
          </a:bodyPr>
          <a:lstStyle/>
          <a:p>
            <a:r>
              <a:rPr lang="en-CA" dirty="0" smtClean="0"/>
              <a:t>Pros</a:t>
            </a:r>
          </a:p>
          <a:p>
            <a:pPr lvl="2"/>
            <a:r>
              <a:rPr lang="en-CA" dirty="0" smtClean="0"/>
              <a:t>Behaves like an index</a:t>
            </a:r>
          </a:p>
          <a:p>
            <a:pPr lvl="2"/>
            <a:r>
              <a:rPr lang="en-CA" dirty="0" smtClean="0"/>
              <a:t>Improves performance through fast lookups</a:t>
            </a:r>
          </a:p>
          <a:p>
            <a:pPr lvl="2"/>
            <a:r>
              <a:rPr lang="en-CA" dirty="0" smtClean="0"/>
              <a:t>Useful for rollup and drilldown operations</a:t>
            </a:r>
          </a:p>
          <a:p>
            <a:r>
              <a:rPr lang="en-CA" dirty="0" smtClean="0"/>
              <a:t>Cons</a:t>
            </a:r>
          </a:p>
          <a:p>
            <a:pPr lvl="2"/>
            <a:r>
              <a:rPr lang="en-CA" dirty="0" smtClean="0"/>
              <a:t>Not applicable to all queries (e.g. ad-hoc queries)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35</a:t>
            </a:fld>
            <a:endParaRPr lang="en-CA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Dividing database objects into smaller more manageable pieces</a:t>
            </a:r>
          </a:p>
          <a:p>
            <a:r>
              <a:rPr lang="en-CA" dirty="0" smtClean="0"/>
              <a:t>Pros</a:t>
            </a:r>
          </a:p>
          <a:p>
            <a:pPr lvl="2"/>
            <a:r>
              <a:rPr lang="en-CA" dirty="0" smtClean="0"/>
              <a:t>Ability to manage larger databases</a:t>
            </a:r>
          </a:p>
          <a:p>
            <a:pPr lvl="2"/>
            <a:r>
              <a:rPr lang="en-CA" dirty="0" smtClean="0"/>
              <a:t>Enhances query performance over large tables</a:t>
            </a:r>
          </a:p>
          <a:p>
            <a:pPr lvl="2"/>
            <a:r>
              <a:rPr lang="en-CA" dirty="0" smtClean="0"/>
              <a:t>Enables parallel processing </a:t>
            </a:r>
          </a:p>
          <a:p>
            <a:pPr lvl="2"/>
            <a:r>
              <a:rPr lang="en-CA" dirty="0" smtClean="0"/>
              <a:t>Facilitates data compression</a:t>
            </a:r>
          </a:p>
          <a:p>
            <a:r>
              <a:rPr lang="en-CA" dirty="0" smtClean="0"/>
              <a:t>Cons</a:t>
            </a:r>
          </a:p>
          <a:p>
            <a:pPr lvl="2"/>
            <a:r>
              <a:rPr lang="en-CA" dirty="0" smtClean="0"/>
              <a:t>Complexity: managing partitions</a:t>
            </a:r>
          </a:p>
          <a:p>
            <a:pPr lvl="2"/>
            <a:r>
              <a:rPr lang="en-CA" dirty="0" smtClean="0"/>
              <a:t>Efficiency: number of partitions affects the performance of meta data operations (e.g. browsing the data cube definition)</a:t>
            </a:r>
          </a:p>
          <a:p>
            <a:pPr lvl="2"/>
            <a:r>
              <a:rPr lang="en-CA" dirty="0" smtClean="0"/>
              <a:t>Might affect data refresh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36</a:t>
            </a:fld>
            <a:endParaRPr lang="en-CA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Partitioning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37</a:t>
            </a:fld>
            <a:endParaRPr lang="en-CA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Horizontal Partitioning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Vertical Partitioning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How?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Splitting out rows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Splitting out columns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Based on?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Tx/>
                        <a:buChar char="-"/>
                      </a:pPr>
                      <a:r>
                        <a:rPr lang="en-CA" dirty="0" smtClean="0"/>
                        <a:t>Time dimension (type of range partitioning)</a:t>
                      </a:r>
                    </a:p>
                    <a:p>
                      <a:pPr algn="l">
                        <a:buFontTx/>
                        <a:buChar char="-"/>
                      </a:pPr>
                      <a:r>
                        <a:rPr lang="en-CA" dirty="0" smtClean="0"/>
                        <a:t>Predefined table size</a:t>
                      </a:r>
                    </a:p>
                    <a:p>
                      <a:pPr algn="l">
                        <a:buFontTx/>
                        <a:buChar char="-"/>
                      </a:pPr>
                      <a:r>
                        <a:rPr lang="en-CA" dirty="0" smtClean="0"/>
                        <a:t>Usage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Tx/>
                        <a:buChar char="-"/>
                      </a:pPr>
                      <a:r>
                        <a:rPr lang="en-CA" dirty="0" smtClean="0"/>
                        <a:t>Normalization</a:t>
                      </a:r>
                    </a:p>
                    <a:p>
                      <a:pPr algn="l">
                        <a:buFontTx/>
                        <a:buChar char="-"/>
                      </a:pPr>
                      <a:r>
                        <a:rPr lang="en-CA" dirty="0" smtClean="0"/>
                        <a:t>Move</a:t>
                      </a:r>
                      <a:r>
                        <a:rPr lang="en-CA" baseline="0" dirty="0" smtClean="0"/>
                        <a:t> seldom used columns (i.e. row splitting)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clustered by nature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38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357430"/>
            <a:ext cx="71723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Databases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Store, organize &amp; query XML documents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XML-enabled DBs:</a:t>
            </a:r>
          </a:p>
          <a:p>
            <a:pPr lvl="2"/>
            <a:r>
              <a:rPr lang="en-CA" dirty="0" smtClean="0"/>
              <a:t>Maps XML documents to relational tables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Native XML DBs:</a:t>
            </a:r>
          </a:p>
          <a:p>
            <a:pPr lvl="2"/>
            <a:r>
              <a:rPr lang="en-CA" dirty="0" smtClean="0"/>
              <a:t>Data structures store actual XML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39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Elements of Physical Design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581" y="4200894"/>
            <a:ext cx="3454601" cy="237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Indexes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XML-enabled DB (Microsoft SQL Server 2005)</a:t>
            </a:r>
          </a:p>
          <a:p>
            <a:pPr lvl="1"/>
            <a:r>
              <a:rPr lang="en-CA" dirty="0" smtClean="0"/>
              <a:t>Shred XML data in a relational table with columns: ORDPATH, tag, node type, value, path ID</a:t>
            </a:r>
          </a:p>
          <a:p>
            <a:pPr lvl="1"/>
            <a:r>
              <a:rPr lang="en-CA" dirty="0" smtClean="0"/>
              <a:t>Use a B+ Tree index based on combination of primary key of base table &amp; the ORDPATH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40</a:t>
            </a:fld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292660"/>
            <a:ext cx="4733956" cy="2089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XML DBs: Indexes </a:t>
            </a:r>
            <a:r>
              <a:rPr lang="en-CA" sz="2700" i="1" dirty="0" smtClean="0"/>
              <a:t>Cont’d</a:t>
            </a:r>
            <a:endParaRPr lang="en-CA" sz="27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Native XML DB (E.g. </a:t>
            </a:r>
            <a:r>
              <a:rPr lang="en-CA" dirty="0" err="1" smtClean="0"/>
              <a:t>eXist</a:t>
            </a:r>
            <a:r>
              <a:rPr lang="en-CA" dirty="0" smtClean="0"/>
              <a:t>, TIMBER)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Numbering schema for the XML nodes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B+ Tree used on the numbered nodes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41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92" y="3610606"/>
            <a:ext cx="7910536" cy="2818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Greatly enhances performance</a:t>
            </a:r>
          </a:p>
          <a:p>
            <a:r>
              <a:rPr lang="en-CA" dirty="0" err="1" smtClean="0"/>
              <a:t>XQuery</a:t>
            </a:r>
            <a:r>
              <a:rPr lang="en-CA" dirty="0" smtClean="0"/>
              <a:t> and </a:t>
            </a:r>
            <a:r>
              <a:rPr lang="en-CA" dirty="0" err="1" smtClean="0"/>
              <a:t>Xpath</a:t>
            </a:r>
            <a:r>
              <a:rPr lang="en-CA" dirty="0" smtClean="0"/>
              <a:t> query results are materialized</a:t>
            </a:r>
          </a:p>
          <a:p>
            <a:r>
              <a:rPr lang="en-CA" dirty="0" smtClean="0"/>
              <a:t>Query rewriting is more tricky due to semi-structured nature &amp; complicated querying languages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42</a:t>
            </a:fld>
            <a:endParaRPr lang="en-CA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</a:t>
            </a:r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Horizontal partitioning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Based on node type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Through </a:t>
            </a:r>
            <a:r>
              <a:rPr lang="en-CA" dirty="0" err="1" smtClean="0"/>
              <a:t>inlining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43</a:t>
            </a:fld>
            <a:endParaRPr lang="en-CA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Elements &amp; sub-elements are clustered together</a:t>
            </a:r>
          </a:p>
          <a:p>
            <a:r>
              <a:rPr lang="en-CA" dirty="0" smtClean="0"/>
              <a:t>XML documents are clustered based on structural similarity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44</a:t>
            </a:fld>
            <a:endParaRPr lang="en-CA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 &amp; Open Problems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45</a:t>
            </a:fld>
            <a:endParaRPr lang="en-CA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Looking at automating physical design (put some examples of work here and say its time permitting)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46</a:t>
            </a:fld>
            <a:endParaRPr lang="en-CA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Open Problems in Physical Design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47</a:t>
            </a:fld>
            <a:endParaRPr lang="en-CA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 &amp; Conclusions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48</a:t>
            </a:fld>
            <a:endParaRPr lang="en-CA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49</a:t>
            </a:fld>
            <a:endParaRPr lang="en-CA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437" y="214313"/>
          <a:ext cx="9001157" cy="594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91"/>
                <a:gridCol w="2243173"/>
                <a:gridCol w="1800231"/>
                <a:gridCol w="1800231"/>
                <a:gridCol w="1800231"/>
              </a:tblGrid>
              <a:tr h="8572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Index Structures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Materialized Views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Partitioning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Clustering</a:t>
                      </a:r>
                      <a:endParaRPr lang="en-CA" dirty="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r>
                        <a:rPr lang="en-CA" dirty="0" smtClean="0"/>
                        <a:t>DRDB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r>
                        <a:rPr lang="en-CA" dirty="0" smtClean="0"/>
                        <a:t>MMD</a:t>
                      </a:r>
                      <a:r>
                        <a:rPr lang="en-CA" baseline="0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No need to store actual data values in index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CA" sz="1400" baseline="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Larger node size that is aligned with cache line size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CA" sz="1400" baseline="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Uses: B Tree, B+ Tree, </a:t>
                      </a:r>
                      <a:r>
                        <a:rPr lang="en-CA" sz="1400" baseline="0" dirty="0" err="1" smtClean="0"/>
                        <a:t>pB</a:t>
                      </a:r>
                      <a:r>
                        <a:rPr lang="en-CA" sz="1400" baseline="0" dirty="0" smtClean="0"/>
                        <a:t>+ Tree, CSB+ Tree, T Tree, CST Tree, CSS Tree</a:t>
                      </a:r>
                      <a:endParaRPr lang="en-CA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dirty="0" smtClean="0"/>
                        <a:t>Not needed since processing and memory access is cheap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Only</a:t>
                      </a:r>
                      <a:r>
                        <a:rPr lang="en-CA" sz="1400" baseline="0" dirty="0" smtClean="0"/>
                        <a:t> needed in secondary storage to speed up reloading in case of a crash</a:t>
                      </a:r>
                      <a:endParaRPr lang="en-CA" sz="1400" dirty="0" smtClean="0"/>
                    </a:p>
                    <a:p>
                      <a:endParaRPr lang="en-CA" sz="1400" dirty="0" smtClean="0"/>
                    </a:p>
                    <a:p>
                      <a:r>
                        <a:rPr lang="en-CA" sz="1400" dirty="0" smtClean="0"/>
                        <a:t>Horizontal &amp; single vertical partitioning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Not needed since random access in main memory costs the same as</a:t>
                      </a:r>
                      <a:r>
                        <a:rPr lang="en-CA" sz="1400" baseline="0" dirty="0" smtClean="0"/>
                        <a:t> sequential access</a:t>
                      </a:r>
                      <a:endParaRPr lang="en-CA" sz="1400" dirty="0"/>
                    </a:p>
                  </a:txBody>
                  <a:tcPr/>
                </a:tc>
              </a:tr>
              <a:tr h="1423039">
                <a:tc>
                  <a:txBody>
                    <a:bodyPr/>
                    <a:lstStyle/>
                    <a:p>
                      <a:r>
                        <a:rPr lang="en-CA" dirty="0" smtClean="0"/>
                        <a:t>Data Warehouses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r>
                        <a:rPr lang="en-CA" dirty="0" smtClean="0"/>
                        <a:t>XML</a:t>
                      </a:r>
                      <a:r>
                        <a:rPr lang="en-CA" baseline="0" dirty="0" smtClean="0"/>
                        <a:t> 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Need a</a:t>
                      </a:r>
                      <a:r>
                        <a:rPr lang="en-CA" sz="1400" baseline="0" dirty="0" smtClean="0"/>
                        <a:t> numbering scheme</a:t>
                      </a:r>
                    </a:p>
                    <a:p>
                      <a:r>
                        <a:rPr lang="en-CA" sz="1400" baseline="0" dirty="0" smtClean="0"/>
                        <a:t>B+ Tree used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err="1" smtClean="0"/>
                        <a:t>XQuery</a:t>
                      </a:r>
                      <a:r>
                        <a:rPr lang="en-CA" sz="1400" dirty="0" smtClean="0"/>
                        <a:t> and </a:t>
                      </a:r>
                      <a:r>
                        <a:rPr lang="en-CA" sz="1400" dirty="0" err="1" smtClean="0"/>
                        <a:t>XPath</a:t>
                      </a:r>
                      <a:r>
                        <a:rPr lang="en-CA" sz="1400" dirty="0" smtClean="0"/>
                        <a:t> results are materialized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Horizontal partitioning</a:t>
                      </a:r>
                      <a:r>
                        <a:rPr lang="en-CA" sz="1400" baseline="0" dirty="0" smtClean="0"/>
                        <a:t> based on </a:t>
                      </a:r>
                      <a:r>
                        <a:rPr lang="en-CA" sz="1400" baseline="0" dirty="0" err="1" smtClean="0"/>
                        <a:t>inlining</a:t>
                      </a:r>
                      <a:r>
                        <a:rPr lang="en-CA" sz="1400" baseline="0" dirty="0" smtClean="0"/>
                        <a:t> or node type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Based on document order or structural</a:t>
                      </a:r>
                      <a:r>
                        <a:rPr lang="en-CA" sz="1400" baseline="0" dirty="0" smtClean="0"/>
                        <a:t> similarity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Repeated complicated queries should not have to be executed every time</a:t>
            </a:r>
          </a:p>
          <a:p>
            <a:r>
              <a:rPr lang="en-CA" dirty="0" smtClean="0"/>
              <a:t>Save execution time, and I/O reads by pre-computing the results &amp; storing them</a:t>
            </a:r>
          </a:p>
          <a:p>
            <a:r>
              <a:rPr lang="en-CA" dirty="0" smtClean="0"/>
              <a:t>Materialized views are stores on disk</a:t>
            </a:r>
          </a:p>
          <a:p>
            <a:r>
              <a:rPr lang="en-CA" dirty="0" smtClean="0"/>
              <a:t>Rewriting queries using materialized views speeds up execution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50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51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2571736" y="2714620"/>
            <a:ext cx="3676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/>
              <a:t>Thank you</a:t>
            </a:r>
            <a:endParaRPr lang="en-CA" sz="6000" b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52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Indexes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needs to be organized for quick searching</a:t>
            </a:r>
          </a:p>
          <a:p>
            <a:r>
              <a:rPr lang="en-CA" dirty="0" smtClean="0"/>
              <a:t>Need to minimize expensive I/O operations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Divides the data into related partitions</a:t>
            </a:r>
          </a:p>
          <a:p>
            <a:pPr lvl="2"/>
            <a:r>
              <a:rPr lang="en-CA" i="1" dirty="0" smtClean="0"/>
              <a:t>Horizontal Partitioning: </a:t>
            </a:r>
            <a:r>
              <a:rPr lang="en-CA" dirty="0" smtClean="0"/>
              <a:t>divides tables into sets of rows according to a specific attribute (E.g. Date ranges)</a:t>
            </a:r>
          </a:p>
          <a:p>
            <a:pPr lvl="2"/>
            <a:r>
              <a:rPr lang="en-CA" i="1" dirty="0" smtClean="0"/>
              <a:t>Group Horizontal Partitioning</a:t>
            </a:r>
            <a:r>
              <a:rPr lang="en-CA" dirty="0" smtClean="0"/>
              <a:t>: groups </a:t>
            </a:r>
            <a:r>
              <a:rPr lang="en-CA" dirty="0" err="1" smtClean="0"/>
              <a:t>tuples</a:t>
            </a:r>
            <a:r>
              <a:rPr lang="en-CA" dirty="0" smtClean="0"/>
              <a:t> that are more frequently used together</a:t>
            </a:r>
          </a:p>
          <a:p>
            <a:pPr lvl="2"/>
            <a:r>
              <a:rPr lang="en-CA" i="1" dirty="0" smtClean="0"/>
              <a:t>Single Vertical Partitioning</a:t>
            </a:r>
            <a:r>
              <a:rPr lang="en-CA" dirty="0" smtClean="0"/>
              <a:t>: divides data into groups by attributes of the same type</a:t>
            </a:r>
          </a:p>
          <a:p>
            <a:pPr lvl="2"/>
            <a:r>
              <a:rPr lang="en-CA" i="1" dirty="0" smtClean="0"/>
              <a:t>Group Vertical Partitioning: </a:t>
            </a:r>
            <a:r>
              <a:rPr lang="en-CA" dirty="0" smtClean="0"/>
              <a:t>divides table into the sets of attributes that are usually accessed together</a:t>
            </a:r>
          </a:p>
          <a:p>
            <a:r>
              <a:rPr lang="en-CA" dirty="0" smtClean="0"/>
              <a:t>Reduces table scan time</a:t>
            </a:r>
          </a:p>
          <a:p>
            <a:r>
              <a:rPr lang="en-CA" dirty="0" smtClean="0"/>
              <a:t>Improves performance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Records that are accessed together are physically located together</a:t>
            </a:r>
          </a:p>
          <a:p>
            <a:r>
              <a:rPr lang="en-CA" dirty="0" smtClean="0"/>
              <a:t>Reduces the number of pages to be queried </a:t>
            </a:r>
          </a:p>
          <a:p>
            <a:r>
              <a:rPr lang="en-CA" dirty="0" smtClean="0"/>
              <a:t>Can have multi-dimensional clustering based on more than one criteria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Data Compression: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Fitting more data into a fixed amount of space</a:t>
            </a:r>
          </a:p>
          <a:p>
            <a:r>
              <a:rPr lang="en-CA" dirty="0" smtClean="0"/>
              <a:t>Striping: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Distribute data that is accessed together </a:t>
            </a:r>
            <a:r>
              <a:rPr lang="en-CA" dirty="0" err="1" smtClean="0"/>
              <a:t>accross</a:t>
            </a:r>
            <a:r>
              <a:rPr lang="en-CA" dirty="0" smtClean="0"/>
              <a:t> multiple disks</a:t>
            </a:r>
          </a:p>
          <a:p>
            <a:r>
              <a:rPr lang="en-CA" dirty="0" smtClean="0"/>
              <a:t>Mirroring: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Duplicating the data to multiple disks</a:t>
            </a:r>
          </a:p>
          <a:p>
            <a:r>
              <a:rPr lang="en-CA" dirty="0" err="1" smtClean="0"/>
              <a:t>Denormalization</a:t>
            </a:r>
            <a:r>
              <a:rPr lang="en-CA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Refine global schema to reflect query and transaction requirements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718</TotalTime>
  <Words>2127</Words>
  <Application>Microsoft Office PowerPoint</Application>
  <PresentationFormat>On-screen Show (4:3)</PresentationFormat>
  <Paragraphs>461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Module</vt:lpstr>
      <vt:lpstr>Physical Design Patterns in Information Systems</vt:lpstr>
      <vt:lpstr>Outline</vt:lpstr>
      <vt:lpstr>Slide 3</vt:lpstr>
      <vt:lpstr>Elements of Physical Design</vt:lpstr>
      <vt:lpstr>Materialized Views</vt:lpstr>
      <vt:lpstr>Indexes</vt:lpstr>
      <vt:lpstr>Paritioning</vt:lpstr>
      <vt:lpstr>Clustering</vt:lpstr>
      <vt:lpstr>Other Methods</vt:lpstr>
      <vt:lpstr>Physical Design of Different Information Systems</vt:lpstr>
      <vt:lpstr>Disk Based Relational Database Systems (DRDB)</vt:lpstr>
      <vt:lpstr>DRDB: Indexes</vt:lpstr>
      <vt:lpstr>DRDB: Indexes Cont’d</vt:lpstr>
      <vt:lpstr>DRDB: Indexes Cont’d</vt:lpstr>
      <vt:lpstr>DRDB: Indexes Cont’d</vt:lpstr>
      <vt:lpstr>DRDB: Paritioning</vt:lpstr>
      <vt:lpstr>DRDB: Clustering</vt:lpstr>
      <vt:lpstr>Main Memory Database Systems (MMDB)</vt:lpstr>
      <vt:lpstr>MMDB: Indexes</vt:lpstr>
      <vt:lpstr>MMDB: Indexes Cont’d</vt:lpstr>
      <vt:lpstr>MMDB: Indexes Cont’d </vt:lpstr>
      <vt:lpstr>MMDB: Materialized Views</vt:lpstr>
      <vt:lpstr>MMDB: Partioning</vt:lpstr>
      <vt:lpstr>MMDB: Clustering</vt:lpstr>
      <vt:lpstr>Data Warehouses</vt:lpstr>
      <vt:lpstr>Data Warehouses Cont’d</vt:lpstr>
      <vt:lpstr>DW: Design</vt:lpstr>
      <vt:lpstr>DW: Design Cont’d</vt:lpstr>
      <vt:lpstr>DW: Design Cont’d</vt:lpstr>
      <vt:lpstr>DW: Challenges</vt:lpstr>
      <vt:lpstr>DW: Indexes</vt:lpstr>
      <vt:lpstr>DW: Indexes Cont’d</vt:lpstr>
      <vt:lpstr>DW: Indexes Cont’d</vt:lpstr>
      <vt:lpstr>DW: Materialized Views</vt:lpstr>
      <vt:lpstr>DW: Materialized Views Cont’d</vt:lpstr>
      <vt:lpstr>DW: Partitioning</vt:lpstr>
      <vt:lpstr>DW: Partitioning Cont’d</vt:lpstr>
      <vt:lpstr>DW: Clustering</vt:lpstr>
      <vt:lpstr>XML Databases</vt:lpstr>
      <vt:lpstr>XML DBs: Indexes</vt:lpstr>
      <vt:lpstr>XML DBs: Indexes Cont’d</vt:lpstr>
      <vt:lpstr>XML DBs: Materialized Views</vt:lpstr>
      <vt:lpstr>XML DBs: Paritioning</vt:lpstr>
      <vt:lpstr>XML DBs: Clustering</vt:lpstr>
      <vt:lpstr>Future Work &amp; Open Problems</vt:lpstr>
      <vt:lpstr>Future Work</vt:lpstr>
      <vt:lpstr>Open Problems in Physical Design</vt:lpstr>
      <vt:lpstr>Summary &amp; Conclusions</vt:lpstr>
      <vt:lpstr>Slide 49</vt:lpstr>
      <vt:lpstr>Conclusions</vt:lpstr>
      <vt:lpstr>Slide 51</vt:lpstr>
      <vt:lpstr>References</vt:lpstr>
    </vt:vector>
  </TitlesOfParts>
  <Company>University of Waterloo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Design Patterns in Information Systems</dc:title>
  <dc:creator>Sarah Nadi</dc:creator>
  <cp:lastModifiedBy>Sarah Nadi</cp:lastModifiedBy>
  <cp:revision>125</cp:revision>
  <dcterms:created xsi:type="dcterms:W3CDTF">2010-07-06T16:27:16Z</dcterms:created>
  <dcterms:modified xsi:type="dcterms:W3CDTF">2010-07-12T14:56:53Z</dcterms:modified>
</cp:coreProperties>
</file>