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277" r:id="rId41"/>
    <p:sldId id="278" r:id="rId42"/>
    <p:sldId id="279" r:id="rId43"/>
    <p:sldId id="280" r:id="rId44"/>
    <p:sldId id="281" r:id="rId45"/>
    <p:sldId id="283" r:id="rId46"/>
    <p:sldId id="291" r:id="rId47"/>
    <p:sldId id="294" r:id="rId48"/>
    <p:sldId id="295" r:id="rId49"/>
    <p:sldId id="296" r:id="rId50"/>
    <p:sldId id="292" r:id="rId51"/>
    <p:sldId id="297" r:id="rId52"/>
    <p:sldId id="298" r:id="rId53"/>
    <p:sldId id="2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equential</a:t>
            </a:r>
            <a:r>
              <a:rPr lang="en-CA" dirty="0" smtClean="0"/>
              <a:t>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857364"/>
          <a:ext cx="82868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167084"/>
                <a:gridCol w="261939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Physical Design 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Desired</a:t>
                      </a:r>
                      <a:r>
                        <a:rPr lang="en-CA" baseline="0" dirty="0" smtClean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Methods/Structures Used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 need to store actual data values in index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Larger node size that is aligned with cache line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B Tree, B+ Tree, 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Tree,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T Tree, CST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CSS Tree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Not needed since processing and memory access is cheap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Only</a:t>
                      </a:r>
                      <a:r>
                        <a:rPr lang="en-CA" baseline="0" dirty="0" smtClean="0"/>
                        <a:t> needed in secondary storage to speed up reloading in case of a crash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Horizontal Partitioning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Single 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Not needed since random access in main memory costs the same as </a:t>
                      </a:r>
                      <a:r>
                        <a:rPr lang="en-CA" baseline="0" dirty="0" err="1" smtClean="0"/>
                        <a:t>sequencial</a:t>
                      </a:r>
                      <a:r>
                        <a:rPr lang="en-CA" baseline="0" dirty="0" smtClean="0"/>
                        <a:t> access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15" y="1762823"/>
            <a:ext cx="8215370" cy="445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Storage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Dimensions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Characteristics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 For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DW: 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Universal B</a:t>
            </a:r>
            <a:r>
              <a:rPr lang="en-CA" baseline="30000" dirty="0" smtClean="0"/>
              <a:t>+</a:t>
            </a:r>
            <a:r>
              <a:rPr lang="en-CA" dirty="0" smtClean="0"/>
              <a:t>-Trees (UB-Trees)</a:t>
            </a:r>
          </a:p>
          <a:p>
            <a:pPr lvl="2"/>
            <a:r>
              <a:rPr lang="en-CA" dirty="0" smtClean="0"/>
              <a:t>Variation of B</a:t>
            </a:r>
            <a:r>
              <a:rPr lang="en-CA" baseline="30000" dirty="0" smtClean="0"/>
              <a:t>+</a:t>
            </a:r>
            <a:r>
              <a:rPr lang="en-CA" dirty="0" smtClean="0"/>
              <a:t>-trees</a:t>
            </a:r>
          </a:p>
          <a:p>
            <a:pPr lvl="3"/>
            <a:r>
              <a:rPr lang="en-CA" dirty="0" smtClean="0"/>
              <a:t>Records are stored at the leaves</a:t>
            </a:r>
          </a:p>
          <a:p>
            <a:pPr lvl="2"/>
            <a:r>
              <a:rPr lang="en-CA" dirty="0" smtClean="0"/>
              <a:t>Multidimensional data is linearized</a:t>
            </a:r>
          </a:p>
          <a:p>
            <a:pPr lvl="3"/>
            <a:r>
              <a:rPr lang="en-CA" dirty="0" smtClean="0"/>
              <a:t>Records are stored according the Z-order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Well suited for high cardinality attributes</a:t>
            </a:r>
          </a:p>
          <a:p>
            <a:pPr lvl="3"/>
            <a:r>
              <a:rPr lang="en-CA" dirty="0" smtClean="0"/>
              <a:t>Excellent for point and interval queries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Poor performance with low cardinality attributes</a:t>
            </a:r>
          </a:p>
          <a:p>
            <a:pPr lvl="3"/>
            <a:r>
              <a:rPr lang="en-CA" dirty="0" smtClean="0"/>
              <a:t>More I/O operations (result ordered by key values)</a:t>
            </a:r>
          </a:p>
          <a:p>
            <a:pPr lvl="3"/>
            <a:endParaRPr lang="en-CA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72518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Bitmap Index</a:t>
            </a:r>
          </a:p>
          <a:p>
            <a:pPr lvl="2"/>
            <a:r>
              <a:rPr lang="en-CA" dirty="0" smtClean="0"/>
              <a:t>Bit array data structure (aka bitset, bitmap)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Outperforms B</a:t>
            </a:r>
            <a:r>
              <a:rPr lang="en-CA" baseline="30000" dirty="0" smtClean="0"/>
              <a:t>+</a:t>
            </a:r>
            <a:r>
              <a:rPr lang="en-CA" dirty="0" smtClean="0"/>
              <a:t>-trees for low cardinality attributes (e.g. gender)</a:t>
            </a:r>
          </a:p>
          <a:p>
            <a:pPr lvl="3"/>
            <a:r>
              <a:rPr lang="en-CA" dirty="0" smtClean="0"/>
              <a:t>Even more useful when combined with star schema</a:t>
            </a:r>
          </a:p>
          <a:p>
            <a:pPr lvl="4"/>
            <a:r>
              <a:rPr lang="en-CA" dirty="0" smtClean="0"/>
              <a:t>Joining a large fact table with multiple small dimension tables</a:t>
            </a:r>
          </a:p>
          <a:p>
            <a:pPr lvl="3"/>
            <a:r>
              <a:rPr lang="en-CA" dirty="0" smtClean="0"/>
              <a:t>Less storage space</a:t>
            </a:r>
          </a:p>
          <a:p>
            <a:pPr lvl="3"/>
            <a:r>
              <a:rPr lang="en-CA" dirty="0" smtClean="0"/>
              <a:t>Reduces search space</a:t>
            </a:r>
          </a:p>
          <a:p>
            <a:pPr lvl="4"/>
            <a:r>
              <a:rPr lang="en-CA" dirty="0" smtClean="0"/>
              <a:t>Utilizes bitwise operations 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Not amenable to index updates (though not an issue for DW)</a:t>
            </a:r>
          </a:p>
          <a:p>
            <a:pPr lvl="2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Projection Index</a:t>
            </a:r>
          </a:p>
          <a:p>
            <a:pPr lvl="2"/>
            <a:r>
              <a:rPr lang="en-CA" dirty="0" smtClean="0"/>
              <a:t>Values preserve their table row order in the index</a:t>
            </a:r>
          </a:p>
          <a:p>
            <a:pPr lvl="2"/>
            <a:r>
              <a:rPr lang="en-CA" dirty="0" smtClean="0"/>
              <a:t>Pros</a:t>
            </a:r>
          </a:p>
          <a:p>
            <a:pPr lvl="3"/>
            <a:r>
              <a:rPr lang="en-CA" dirty="0" smtClean="0"/>
              <a:t>More results per I/O operation since a query in DW usually retrieves a few columns from a given table</a:t>
            </a:r>
          </a:p>
          <a:p>
            <a:pPr lvl="2"/>
            <a:r>
              <a:rPr lang="en-CA" dirty="0" smtClean="0"/>
              <a:t>Cons</a:t>
            </a:r>
          </a:p>
          <a:p>
            <a:pPr lvl="3"/>
            <a:r>
              <a:rPr lang="en-CA" dirty="0" smtClean="0"/>
              <a:t>Can only fetch raw data (e.g. column list in selection)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pieces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Horizontal 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How?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rows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Splitting out columns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Based on?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Time dimension (type of range partitioning)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Predefined table size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Usage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Normalization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n-CA" dirty="0" smtClean="0"/>
                        <a:t>Move</a:t>
                      </a:r>
                      <a:r>
                        <a:rPr lang="en-CA" baseline="0" dirty="0" smtClean="0"/>
                        <a:t> seldom used columns (i.e. row splitting)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47</a:t>
            </a:fld>
            <a:endParaRPr lang="en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48</a:t>
            </a:fld>
            <a:endParaRPr lang="en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49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51</a:t>
            </a:fld>
            <a:endParaRPr lang="en-C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53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443</TotalTime>
  <Words>1837</Words>
  <Application>Microsoft Office PowerPoint</Application>
  <PresentationFormat>On-screen Show (4:3)</PresentationFormat>
  <Paragraphs>419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Module</vt:lpstr>
      <vt:lpstr>Physical Design Patterns in Information Systems</vt:lpstr>
      <vt:lpstr>Outline</vt:lpstr>
      <vt:lpstr>Slide 3</vt:lpstr>
      <vt:lpstr>Elements of Physical Design</vt:lpstr>
      <vt:lpstr>Indexes</vt:lpstr>
      <vt:lpstr>Materialized Views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MMDB: Summary</vt:lpstr>
      <vt:lpstr>Data Warehouses</vt:lpstr>
      <vt:lpstr>Data Warehouses Cont’d</vt:lpstr>
      <vt:lpstr>DW: Design</vt:lpstr>
      <vt:lpstr>DW: Design Cont’d</vt:lpstr>
      <vt:lpstr>DW: Design Cont’d</vt:lpstr>
      <vt:lpstr>DW: Challenges</vt:lpstr>
      <vt:lpstr>DW: Indexes</vt:lpstr>
      <vt:lpstr>DW: Indexes Cont’d</vt:lpstr>
      <vt:lpstr>DW: Indexes Cont’d</vt:lpstr>
      <vt:lpstr>DW: Materialized Views</vt:lpstr>
      <vt:lpstr>DW: Materialized Views Cont’d</vt:lpstr>
      <vt:lpstr>DW: Partitioning</vt:lpstr>
      <vt:lpstr>DW: Partitioning Cont’d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50</vt:lpstr>
      <vt:lpstr>Conclusions</vt:lpstr>
      <vt:lpstr>Slide 52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86</cp:revision>
  <dcterms:created xsi:type="dcterms:W3CDTF">2010-07-06T16:27:16Z</dcterms:created>
  <dcterms:modified xsi:type="dcterms:W3CDTF">2010-07-11T15:13:10Z</dcterms:modified>
</cp:coreProperties>
</file>