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5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299" r:id="rId28"/>
    <p:sldId id="300" r:id="rId29"/>
    <p:sldId id="306" r:id="rId30"/>
    <p:sldId id="305" r:id="rId31"/>
    <p:sldId id="301" r:id="rId32"/>
    <p:sldId id="302" r:id="rId33"/>
    <p:sldId id="303" r:id="rId34"/>
    <p:sldId id="304" r:id="rId35"/>
    <p:sldId id="277" r:id="rId36"/>
    <p:sldId id="278" r:id="rId37"/>
    <p:sldId id="279" r:id="rId38"/>
    <p:sldId id="280" r:id="rId39"/>
    <p:sldId id="281" r:id="rId40"/>
    <p:sldId id="283" r:id="rId41"/>
    <p:sldId id="291" r:id="rId42"/>
    <p:sldId id="294" r:id="rId43"/>
    <p:sldId id="295" r:id="rId44"/>
    <p:sldId id="296" r:id="rId45"/>
    <p:sldId id="292" r:id="rId46"/>
    <p:sldId id="297" r:id="rId47"/>
    <p:sldId id="298" r:id="rId48"/>
    <p:sldId id="293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D7F8DC-DB41-4255-BDF5-8BEF0155975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55038E8-E48F-4384-B95F-54E0D515425E}">
      <dgm:prSet phldrT="[Text]"/>
      <dgm:spPr/>
      <dgm:t>
        <a:bodyPr/>
        <a:lstStyle/>
        <a:p>
          <a:r>
            <a:rPr lang="en-CA" dirty="0" smtClean="0"/>
            <a:t>Conceptual Design</a:t>
          </a:r>
          <a:endParaRPr lang="en-CA" dirty="0"/>
        </a:p>
      </dgm:t>
    </dgm:pt>
    <dgm:pt modelId="{26BE8A05-BA12-4BDE-88BE-15843A2F9CF6}" type="parTrans" cxnId="{EE291297-9A20-4B2B-BB85-F50F2485D91E}">
      <dgm:prSet/>
      <dgm:spPr/>
      <dgm:t>
        <a:bodyPr/>
        <a:lstStyle/>
        <a:p>
          <a:endParaRPr lang="en-CA"/>
        </a:p>
      </dgm:t>
    </dgm:pt>
    <dgm:pt modelId="{7A09C7B4-53C1-4A59-80E2-93DCDB24B0C0}" type="sibTrans" cxnId="{EE291297-9A20-4B2B-BB85-F50F2485D91E}">
      <dgm:prSet/>
      <dgm:spPr/>
      <dgm:t>
        <a:bodyPr/>
        <a:lstStyle/>
        <a:p>
          <a:endParaRPr lang="en-CA"/>
        </a:p>
      </dgm:t>
    </dgm:pt>
    <dgm:pt modelId="{5C5E5ED6-6822-4F14-A500-A501A1227E9E}">
      <dgm:prSet phldrT="[Text]"/>
      <dgm:spPr/>
      <dgm:t>
        <a:bodyPr/>
        <a:lstStyle/>
        <a:p>
          <a:r>
            <a:rPr lang="en-CA" dirty="0" smtClean="0"/>
            <a:t>Logical Design</a:t>
          </a:r>
          <a:endParaRPr lang="en-CA" dirty="0"/>
        </a:p>
      </dgm:t>
    </dgm:pt>
    <dgm:pt modelId="{9FE35701-E9DC-4D81-BA5B-C024A196AEB2}" type="parTrans" cxnId="{3D786157-B69E-414D-934C-FE5AF25CEBEB}">
      <dgm:prSet/>
      <dgm:spPr/>
      <dgm:t>
        <a:bodyPr/>
        <a:lstStyle/>
        <a:p>
          <a:endParaRPr lang="en-CA"/>
        </a:p>
      </dgm:t>
    </dgm:pt>
    <dgm:pt modelId="{DFD62396-3500-4AFD-A2CF-8A96C97377D3}" type="sibTrans" cxnId="{3D786157-B69E-414D-934C-FE5AF25CEBEB}">
      <dgm:prSet/>
      <dgm:spPr/>
      <dgm:t>
        <a:bodyPr/>
        <a:lstStyle/>
        <a:p>
          <a:endParaRPr lang="en-CA"/>
        </a:p>
      </dgm:t>
    </dgm:pt>
    <dgm:pt modelId="{D8ED17F6-A4BE-43BC-BD46-68739F98046B}">
      <dgm:prSet phldrT="[Text]"/>
      <dgm:spPr/>
      <dgm:t>
        <a:bodyPr/>
        <a:lstStyle/>
        <a:p>
          <a:r>
            <a:rPr lang="en-CA" dirty="0" smtClean="0"/>
            <a:t>Physical Design</a:t>
          </a:r>
          <a:endParaRPr lang="en-CA" dirty="0"/>
        </a:p>
      </dgm:t>
    </dgm:pt>
    <dgm:pt modelId="{707B526F-F67F-4BD9-A4C7-7A8B2AAF0DD0}" type="parTrans" cxnId="{849A1256-659C-4791-A84D-728C2D0E79D9}">
      <dgm:prSet/>
      <dgm:spPr/>
      <dgm:t>
        <a:bodyPr/>
        <a:lstStyle/>
        <a:p>
          <a:endParaRPr lang="en-CA"/>
        </a:p>
      </dgm:t>
    </dgm:pt>
    <dgm:pt modelId="{A14618C6-09B3-49E9-B578-EC26EC8487E5}" type="sibTrans" cxnId="{849A1256-659C-4791-A84D-728C2D0E79D9}">
      <dgm:prSet/>
      <dgm:spPr/>
      <dgm:t>
        <a:bodyPr/>
        <a:lstStyle/>
        <a:p>
          <a:endParaRPr lang="en-CA"/>
        </a:p>
      </dgm:t>
    </dgm:pt>
    <dgm:pt modelId="{629DF71A-B182-4C1C-AB8F-9B42E8D6E404}" type="pres">
      <dgm:prSet presAssocID="{65D7F8DC-DB41-4255-BDF5-8BEF01559757}" presName="Name0" presStyleCnt="0">
        <dgm:presLayoutVars>
          <dgm:dir/>
          <dgm:resizeHandles val="exact"/>
        </dgm:presLayoutVars>
      </dgm:prSet>
      <dgm:spPr/>
    </dgm:pt>
    <dgm:pt modelId="{BD5ADEF0-3508-4591-880A-248D203F04EC}" type="pres">
      <dgm:prSet presAssocID="{755038E8-E48F-4384-B95F-54E0D515425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7A7BE9F-CBA0-442F-8316-E59B977CCFC1}" type="pres">
      <dgm:prSet presAssocID="{7A09C7B4-53C1-4A59-80E2-93DCDB24B0C0}" presName="sibTrans" presStyleLbl="sibTrans2D1" presStyleIdx="0" presStyleCnt="2"/>
      <dgm:spPr/>
      <dgm:t>
        <a:bodyPr/>
        <a:lstStyle/>
        <a:p>
          <a:endParaRPr lang="en-CA"/>
        </a:p>
      </dgm:t>
    </dgm:pt>
    <dgm:pt modelId="{DF110919-ECAE-4112-89F6-2B744167167B}" type="pres">
      <dgm:prSet presAssocID="{7A09C7B4-53C1-4A59-80E2-93DCDB24B0C0}" presName="connectorText" presStyleLbl="sibTrans2D1" presStyleIdx="0" presStyleCnt="2"/>
      <dgm:spPr/>
      <dgm:t>
        <a:bodyPr/>
        <a:lstStyle/>
        <a:p>
          <a:endParaRPr lang="en-CA"/>
        </a:p>
      </dgm:t>
    </dgm:pt>
    <dgm:pt modelId="{E77B4E80-275C-40D9-A9DB-4FDB66FE9F9F}" type="pres">
      <dgm:prSet presAssocID="{5C5E5ED6-6822-4F14-A500-A501A1227E9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FF92367-D6EE-4A8C-8479-C517E3F4873F}" type="pres">
      <dgm:prSet presAssocID="{DFD62396-3500-4AFD-A2CF-8A96C97377D3}" presName="sibTrans" presStyleLbl="sibTrans2D1" presStyleIdx="1" presStyleCnt="2"/>
      <dgm:spPr/>
      <dgm:t>
        <a:bodyPr/>
        <a:lstStyle/>
        <a:p>
          <a:endParaRPr lang="en-CA"/>
        </a:p>
      </dgm:t>
    </dgm:pt>
    <dgm:pt modelId="{9FDD49A1-C779-4D7D-9D3A-C94F49360032}" type="pres">
      <dgm:prSet presAssocID="{DFD62396-3500-4AFD-A2CF-8A96C97377D3}" presName="connectorText" presStyleLbl="sibTrans2D1" presStyleIdx="1" presStyleCnt="2"/>
      <dgm:spPr/>
      <dgm:t>
        <a:bodyPr/>
        <a:lstStyle/>
        <a:p>
          <a:endParaRPr lang="en-CA"/>
        </a:p>
      </dgm:t>
    </dgm:pt>
    <dgm:pt modelId="{73ACEF66-4575-4007-864E-A0ADB0761B3C}" type="pres">
      <dgm:prSet presAssocID="{D8ED17F6-A4BE-43BC-BD46-68739F98046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D786157-B69E-414D-934C-FE5AF25CEBEB}" srcId="{65D7F8DC-DB41-4255-BDF5-8BEF01559757}" destId="{5C5E5ED6-6822-4F14-A500-A501A1227E9E}" srcOrd="1" destOrd="0" parTransId="{9FE35701-E9DC-4D81-BA5B-C024A196AEB2}" sibTransId="{DFD62396-3500-4AFD-A2CF-8A96C97377D3}"/>
    <dgm:cxn modelId="{3EC3B4B1-682F-4034-AEAA-B0034E570E7E}" type="presOf" srcId="{D8ED17F6-A4BE-43BC-BD46-68739F98046B}" destId="{73ACEF66-4575-4007-864E-A0ADB0761B3C}" srcOrd="0" destOrd="0" presId="urn:microsoft.com/office/officeart/2005/8/layout/process1"/>
    <dgm:cxn modelId="{849A1256-659C-4791-A84D-728C2D0E79D9}" srcId="{65D7F8DC-DB41-4255-BDF5-8BEF01559757}" destId="{D8ED17F6-A4BE-43BC-BD46-68739F98046B}" srcOrd="2" destOrd="0" parTransId="{707B526F-F67F-4BD9-A4C7-7A8B2AAF0DD0}" sibTransId="{A14618C6-09B3-49E9-B578-EC26EC8487E5}"/>
    <dgm:cxn modelId="{EE291297-9A20-4B2B-BB85-F50F2485D91E}" srcId="{65D7F8DC-DB41-4255-BDF5-8BEF01559757}" destId="{755038E8-E48F-4384-B95F-54E0D515425E}" srcOrd="0" destOrd="0" parTransId="{26BE8A05-BA12-4BDE-88BE-15843A2F9CF6}" sibTransId="{7A09C7B4-53C1-4A59-80E2-93DCDB24B0C0}"/>
    <dgm:cxn modelId="{18624C75-DE7D-4C4F-AF9D-E594EE2552D5}" type="presOf" srcId="{DFD62396-3500-4AFD-A2CF-8A96C97377D3}" destId="{6FF92367-D6EE-4A8C-8479-C517E3F4873F}" srcOrd="0" destOrd="0" presId="urn:microsoft.com/office/officeart/2005/8/layout/process1"/>
    <dgm:cxn modelId="{A43EE8AD-1DB0-445C-8568-98E4A7B70FFE}" type="presOf" srcId="{65D7F8DC-DB41-4255-BDF5-8BEF01559757}" destId="{629DF71A-B182-4C1C-AB8F-9B42E8D6E404}" srcOrd="0" destOrd="0" presId="urn:microsoft.com/office/officeart/2005/8/layout/process1"/>
    <dgm:cxn modelId="{028768FD-14C4-4FA2-9823-3757962BDF3E}" type="presOf" srcId="{7A09C7B4-53C1-4A59-80E2-93DCDB24B0C0}" destId="{57A7BE9F-CBA0-442F-8316-E59B977CCFC1}" srcOrd="0" destOrd="0" presId="urn:microsoft.com/office/officeart/2005/8/layout/process1"/>
    <dgm:cxn modelId="{29AFAE50-1736-4E73-AF5C-76E222C9E10D}" type="presOf" srcId="{755038E8-E48F-4384-B95F-54E0D515425E}" destId="{BD5ADEF0-3508-4591-880A-248D203F04EC}" srcOrd="0" destOrd="0" presId="urn:microsoft.com/office/officeart/2005/8/layout/process1"/>
    <dgm:cxn modelId="{E7F69BA4-5204-4DEC-A235-BF3B92D757B4}" type="presOf" srcId="{5C5E5ED6-6822-4F14-A500-A501A1227E9E}" destId="{E77B4E80-275C-40D9-A9DB-4FDB66FE9F9F}" srcOrd="0" destOrd="0" presId="urn:microsoft.com/office/officeart/2005/8/layout/process1"/>
    <dgm:cxn modelId="{52CE621C-D9A7-4B72-B747-E79BD50F3964}" type="presOf" srcId="{DFD62396-3500-4AFD-A2CF-8A96C97377D3}" destId="{9FDD49A1-C779-4D7D-9D3A-C94F49360032}" srcOrd="1" destOrd="0" presId="urn:microsoft.com/office/officeart/2005/8/layout/process1"/>
    <dgm:cxn modelId="{6AFEA3F9-7CC8-4C6A-9A62-BF33BEDF22C8}" type="presOf" srcId="{7A09C7B4-53C1-4A59-80E2-93DCDB24B0C0}" destId="{DF110919-ECAE-4112-89F6-2B744167167B}" srcOrd="1" destOrd="0" presId="urn:microsoft.com/office/officeart/2005/8/layout/process1"/>
    <dgm:cxn modelId="{E9875D60-4C48-4BD7-9C5D-1F3B85E3256D}" type="presParOf" srcId="{629DF71A-B182-4C1C-AB8F-9B42E8D6E404}" destId="{BD5ADEF0-3508-4591-880A-248D203F04EC}" srcOrd="0" destOrd="0" presId="urn:microsoft.com/office/officeart/2005/8/layout/process1"/>
    <dgm:cxn modelId="{84A13EC1-766A-4147-B30B-F84B8553C78A}" type="presParOf" srcId="{629DF71A-B182-4C1C-AB8F-9B42E8D6E404}" destId="{57A7BE9F-CBA0-442F-8316-E59B977CCFC1}" srcOrd="1" destOrd="0" presId="urn:microsoft.com/office/officeart/2005/8/layout/process1"/>
    <dgm:cxn modelId="{AB3679B3-6B30-451D-B0F8-B5EE715E1783}" type="presParOf" srcId="{57A7BE9F-CBA0-442F-8316-E59B977CCFC1}" destId="{DF110919-ECAE-4112-89F6-2B744167167B}" srcOrd="0" destOrd="0" presId="urn:microsoft.com/office/officeart/2005/8/layout/process1"/>
    <dgm:cxn modelId="{855E6A1C-2547-4259-99FA-23ECED17C7E4}" type="presParOf" srcId="{629DF71A-B182-4C1C-AB8F-9B42E8D6E404}" destId="{E77B4E80-275C-40D9-A9DB-4FDB66FE9F9F}" srcOrd="2" destOrd="0" presId="urn:microsoft.com/office/officeart/2005/8/layout/process1"/>
    <dgm:cxn modelId="{7C9C8434-9D06-44E8-A211-994BB926BB99}" type="presParOf" srcId="{629DF71A-B182-4C1C-AB8F-9B42E8D6E404}" destId="{6FF92367-D6EE-4A8C-8479-C517E3F4873F}" srcOrd="3" destOrd="0" presId="urn:microsoft.com/office/officeart/2005/8/layout/process1"/>
    <dgm:cxn modelId="{27E557ED-3E0A-405F-9A81-54B4BAD95E47}" type="presParOf" srcId="{6FF92367-D6EE-4A8C-8479-C517E3F4873F}" destId="{9FDD49A1-C779-4D7D-9D3A-C94F49360032}" srcOrd="0" destOrd="0" presId="urn:microsoft.com/office/officeart/2005/8/layout/process1"/>
    <dgm:cxn modelId="{6C8146C5-85B5-459C-AD94-ACFCB326AA9F}" type="presParOf" srcId="{629DF71A-B182-4C1C-AB8F-9B42E8D6E404}" destId="{73ACEF66-4575-4007-864E-A0ADB0761B3C}" srcOrd="4" destOrd="0" presId="urn:microsoft.com/office/officeart/2005/8/layout/process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FE1A0-659B-4CF4-8509-2C15FD019BEE}" type="datetimeFigureOut">
              <a:rPr lang="en-US" smtClean="0"/>
              <a:pPr/>
              <a:t>7/10/2010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5FB96-BFC7-438F-9B08-8D7CD6AA9F46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454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ct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Physical Design Patterns in Information Systems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786904"/>
            <a:ext cx="8077200" cy="1499616"/>
          </a:xfrm>
        </p:spPr>
        <p:txBody>
          <a:bodyPr/>
          <a:lstStyle/>
          <a:p>
            <a:r>
              <a:rPr lang="en-CA" sz="3200" i="1" dirty="0" err="1" smtClean="0"/>
              <a:t>Karim</a:t>
            </a:r>
            <a:r>
              <a:rPr lang="en-CA" sz="3200" i="1" dirty="0" smtClean="0"/>
              <a:t> Ali &amp; Sarah </a:t>
            </a:r>
            <a:r>
              <a:rPr lang="en-CA" sz="3200" i="1" dirty="0" err="1" smtClean="0"/>
              <a:t>Nadi</a:t>
            </a:r>
            <a:endParaRPr lang="en-CA" sz="3200" i="1" dirty="0" smtClean="0"/>
          </a:p>
          <a:p>
            <a:r>
              <a:rPr lang="en-CA" dirty="0" smtClean="0"/>
              <a:t>CS848 – Spring 2010</a:t>
            </a:r>
          </a:p>
          <a:p>
            <a:r>
              <a:rPr lang="en-CA" dirty="0" smtClean="0"/>
              <a:t>July 14</a:t>
            </a:r>
            <a:r>
              <a:rPr lang="en-CA" baseline="30000" dirty="0" smtClean="0"/>
              <a:t>th</a:t>
            </a:r>
            <a:r>
              <a:rPr lang="en-CA" dirty="0" smtClean="0"/>
              <a:t>, 2010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 smtClean="0"/>
              <a:t>Sriping</a:t>
            </a:r>
            <a:r>
              <a:rPr lang="en-CA" dirty="0" smtClean="0"/>
              <a:t>, Mirroring, </a:t>
            </a:r>
            <a:r>
              <a:rPr lang="en-CA" dirty="0" err="1" smtClean="0"/>
              <a:t>Denormalization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Physical Design of Different Information Systems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Disk Based Relational Database Systems (DRDB)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Indexes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13</a:t>
            </a:fld>
            <a:endParaRPr lang="en-C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14</a:t>
            </a:fld>
            <a:endParaRPr lang="en-C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</a:t>
            </a:r>
            <a:r>
              <a:rPr lang="en-CA" dirty="0" err="1" smtClean="0"/>
              <a:t>Paritioning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15</a:t>
            </a:fld>
            <a:endParaRPr lang="en-C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16</a:t>
            </a:fld>
            <a:endParaRPr lang="en-CA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Summary table/figure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17</a:t>
            </a:fld>
            <a:endParaRPr lang="en-CA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Main Memory Database Systems (MMDB)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Primary copy of d</a:t>
            </a:r>
            <a:r>
              <a:rPr lang="en-CA" dirty="0" smtClean="0"/>
              <a:t>ata </a:t>
            </a:r>
            <a:r>
              <a:rPr lang="en-CA" dirty="0" smtClean="0"/>
              <a:t>resides in main memory </a:t>
            </a:r>
          </a:p>
          <a:p>
            <a:r>
              <a:rPr lang="en-CA" dirty="0" smtClean="0"/>
              <a:t>Cheaper to access main </a:t>
            </a:r>
            <a:r>
              <a:rPr lang="en-CA" dirty="0" smtClean="0"/>
              <a:t>memory</a:t>
            </a:r>
          </a:p>
          <a:p>
            <a:r>
              <a:rPr lang="en-CA" dirty="0" smtClean="0"/>
              <a:t>MMDB have better performance</a:t>
            </a:r>
          </a:p>
          <a:p>
            <a:r>
              <a:rPr lang="en-CA" dirty="0" smtClean="0"/>
              <a:t>Usually have an archived copy of the data in case of crashes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18</a:t>
            </a:fld>
            <a:endParaRPr lang="en-CA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Indexes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Use:</a:t>
            </a:r>
          </a:p>
          <a:p>
            <a:pPr lvl="2"/>
            <a:r>
              <a:rPr lang="en-CA" dirty="0" smtClean="0"/>
              <a:t>Reduce overall computation time without using too much extra space</a:t>
            </a:r>
          </a:p>
          <a:p>
            <a:r>
              <a:rPr lang="en-CA" dirty="0" smtClean="0"/>
              <a:t>Factors </a:t>
            </a:r>
            <a:r>
              <a:rPr lang="en-CA" dirty="0" smtClean="0"/>
              <a:t>to consider:</a:t>
            </a:r>
          </a:p>
          <a:p>
            <a:pPr lvl="2"/>
            <a:r>
              <a:rPr lang="en-CA" dirty="0" smtClean="0"/>
              <a:t>I/O operations are cheaper</a:t>
            </a:r>
          </a:p>
          <a:p>
            <a:pPr lvl="2"/>
            <a:r>
              <a:rPr lang="en-CA" dirty="0" smtClean="0"/>
              <a:t>Should be cache </a:t>
            </a:r>
            <a:r>
              <a:rPr lang="en-CA" dirty="0" smtClean="0"/>
              <a:t>conscious</a:t>
            </a:r>
          </a:p>
          <a:p>
            <a:pPr lvl="2"/>
            <a:r>
              <a:rPr lang="en-CA" dirty="0" smtClean="0"/>
              <a:t>No need to store data in the index structure</a:t>
            </a:r>
            <a:endParaRPr lang="en-CA" dirty="0" smtClean="0"/>
          </a:p>
          <a:p>
            <a:r>
              <a:rPr lang="en-CA" dirty="0" smtClean="0"/>
              <a:t>Categories </a:t>
            </a:r>
            <a:r>
              <a:rPr lang="en-CA" dirty="0" smtClean="0"/>
              <a:t>of indexes used:</a:t>
            </a:r>
          </a:p>
          <a:p>
            <a:pPr lvl="2"/>
            <a:r>
              <a:rPr lang="en-CA" dirty="0" smtClean="0"/>
              <a:t>B Trees</a:t>
            </a:r>
            <a:endParaRPr lang="en-CA" dirty="0" smtClean="0"/>
          </a:p>
          <a:p>
            <a:pPr lvl="2"/>
            <a:r>
              <a:rPr lang="en-CA" dirty="0" smtClean="0"/>
              <a:t>T Trees</a:t>
            </a:r>
          </a:p>
          <a:p>
            <a:pPr lvl="2"/>
            <a:r>
              <a:rPr lang="en-CA" dirty="0" smtClean="0"/>
              <a:t>Search Trees</a:t>
            </a:r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19</a:t>
            </a:fld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Stages of Design</a:t>
            </a:r>
          </a:p>
          <a:p>
            <a:r>
              <a:rPr lang="en-CA" dirty="0" smtClean="0"/>
              <a:t>Elements of Physical Design in Information Systems</a:t>
            </a:r>
          </a:p>
          <a:p>
            <a:r>
              <a:rPr lang="en-CA" dirty="0" smtClean="0"/>
              <a:t>Different Physical Designs</a:t>
            </a:r>
          </a:p>
          <a:p>
            <a:pPr lvl="2"/>
            <a:r>
              <a:rPr lang="en-CA" dirty="0" smtClean="0"/>
              <a:t>Disk Based Relational Database Systems (DRDB)</a:t>
            </a:r>
          </a:p>
          <a:p>
            <a:pPr lvl="2"/>
            <a:r>
              <a:rPr lang="en-CA" dirty="0" smtClean="0"/>
              <a:t>Memory Based Relational Database Systems (MMDB)</a:t>
            </a:r>
          </a:p>
          <a:p>
            <a:pPr lvl="2"/>
            <a:r>
              <a:rPr lang="en-CA" dirty="0" smtClean="0"/>
              <a:t>XML Databases</a:t>
            </a:r>
          </a:p>
          <a:p>
            <a:pPr lvl="2"/>
            <a:r>
              <a:rPr lang="en-CA" dirty="0" smtClean="0"/>
              <a:t>Data Warehouses</a:t>
            </a:r>
          </a:p>
          <a:p>
            <a:r>
              <a:rPr lang="en-CA" dirty="0" smtClean="0"/>
              <a:t>Future Work</a:t>
            </a:r>
          </a:p>
          <a:p>
            <a:r>
              <a:rPr lang="en-CA" dirty="0" smtClean="0"/>
              <a:t>Open Problems</a:t>
            </a:r>
          </a:p>
          <a:p>
            <a:r>
              <a:rPr lang="en-CA" dirty="0" smtClean="0"/>
              <a:t>Summary &amp; Conclusions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err="1" smtClean="0"/>
              <a:t>Karim</a:t>
            </a:r>
            <a:r>
              <a:rPr lang="en-CA" dirty="0" smtClean="0"/>
              <a:t> Ali &amp; Sarah </a:t>
            </a:r>
            <a:r>
              <a:rPr lang="en-CA" dirty="0" err="1" smtClean="0"/>
              <a:t>Nadi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7702" y="1500174"/>
            <a:ext cx="7317636" cy="5166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Indexes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20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00174"/>
            <a:ext cx="7643833" cy="5128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Indexes </a:t>
            </a:r>
            <a:r>
              <a:rPr lang="en-CA" sz="2400" i="1" dirty="0" smtClean="0"/>
              <a:t>Cont’d</a:t>
            </a:r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21</a:t>
            </a:fld>
            <a:endParaRPr lang="en-CA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Indexes </a:t>
            </a:r>
            <a:r>
              <a:rPr lang="en-CA" sz="2400" i="1" dirty="0" smtClean="0"/>
              <a:t>Cont’d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22</a:t>
            </a:fld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524021"/>
            <a:ext cx="899160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beneficial to MMDB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Cost of computing complicated queries is much less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Maintenance costs will outweigh benefit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23</a:t>
            </a:fld>
            <a:endParaRPr lang="en-CA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</a:t>
            </a:r>
            <a:r>
              <a:rPr lang="en-CA" dirty="0" err="1" smtClean="0"/>
              <a:t>Partioning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necessary in main memory</a:t>
            </a:r>
          </a:p>
          <a:p>
            <a:r>
              <a:rPr lang="en-CA" dirty="0" smtClean="0"/>
              <a:t>Used for the secondary storage on disk to speed up reload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Horizontal partitioning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Single vertical partitioning</a:t>
            </a:r>
          </a:p>
          <a:p>
            <a:pPr lvl="1"/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24</a:t>
            </a:fld>
            <a:endParaRPr lang="en-CA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applicable to MMDB</a:t>
            </a:r>
          </a:p>
          <a:p>
            <a:pPr lvl="1"/>
            <a:r>
              <a:rPr lang="en-CA" dirty="0" smtClean="0"/>
              <a:t>Sequential access in main memory is not cheaper than random or dispersed access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25</a:t>
            </a:fld>
            <a:endParaRPr lang="en-CA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Summary table/figure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26</a:t>
            </a:fld>
            <a:endParaRPr lang="en-CA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Warehouses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Collection of data and decision support technologies</a:t>
            </a:r>
          </a:p>
          <a:p>
            <a:r>
              <a:rPr lang="en-CA" dirty="0" smtClean="0"/>
              <a:t>Used in:</a:t>
            </a:r>
          </a:p>
          <a:p>
            <a:pPr lvl="2">
              <a:buClr>
                <a:srgbClr val="E66C7D"/>
              </a:buClr>
            </a:pPr>
            <a:r>
              <a:rPr lang="en-CA" dirty="0" smtClean="0"/>
              <a:t>Retail: user profiling</a:t>
            </a:r>
          </a:p>
          <a:p>
            <a:pPr lvl="2">
              <a:buClr>
                <a:srgbClr val="E66C7D"/>
              </a:buClr>
            </a:pPr>
            <a:r>
              <a:rPr lang="en-CA" dirty="0" smtClean="0"/>
              <a:t>Finance: claims analysis, risk analysis, credit card analysis, and fraud detection</a:t>
            </a:r>
          </a:p>
          <a:p>
            <a:pPr lvl="2">
              <a:buClr>
                <a:srgbClr val="E66C7D"/>
              </a:buClr>
            </a:pPr>
            <a:r>
              <a:rPr lang="en-CA" dirty="0" smtClean="0"/>
              <a:t>Healthcare: outcomes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27</a:t>
            </a:fld>
            <a:endParaRPr lang="en-CA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Challenges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 is usually</a:t>
            </a:r>
          </a:p>
          <a:p>
            <a:pPr lvl="2"/>
            <a:r>
              <a:rPr lang="en-CA" dirty="0" smtClean="0"/>
              <a:t>Extremely large</a:t>
            </a:r>
          </a:p>
          <a:p>
            <a:pPr lvl="2"/>
            <a:r>
              <a:rPr lang="en-CA" dirty="0" smtClean="0"/>
              <a:t>Multi-dimensional</a:t>
            </a:r>
          </a:p>
          <a:p>
            <a:r>
              <a:rPr lang="en-CA" dirty="0" smtClean="0"/>
              <a:t>Priority for aggregated and summarized data</a:t>
            </a:r>
          </a:p>
          <a:p>
            <a:r>
              <a:rPr lang="en-CA" dirty="0" smtClean="0"/>
              <a:t>Ad-hoc and complex queries</a:t>
            </a:r>
          </a:p>
          <a:p>
            <a:r>
              <a:rPr lang="en-CA" dirty="0" smtClean="0"/>
              <a:t>Expensive operations: aggregation, and joins</a:t>
            </a:r>
          </a:p>
          <a:p>
            <a:pPr lvl="2"/>
            <a:r>
              <a:rPr lang="en-CA" dirty="0" smtClean="0"/>
              <a:t>the fact table participates in every join</a:t>
            </a:r>
          </a:p>
          <a:p>
            <a:r>
              <a:rPr lang="en-CA" dirty="0" smtClean="0"/>
              <a:t>Figure ??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28</a:t>
            </a:fld>
            <a:endParaRPr lang="en-CA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ROLAP</a:t>
            </a:r>
          </a:p>
          <a:p>
            <a:pPr lvl="2"/>
            <a:r>
              <a:rPr lang="en-CA" dirty="0" smtClean="0"/>
              <a:t>Relational implementation of DW</a:t>
            </a:r>
          </a:p>
          <a:p>
            <a:pPr lvl="2"/>
            <a:r>
              <a:rPr lang="en-CA" dirty="0" smtClean="0"/>
              <a:t>Multidimensional view of data is achieved through star scheme</a:t>
            </a:r>
          </a:p>
          <a:p>
            <a:pPr lvl="2"/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29</a:t>
            </a:fld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Stages of Design</a:t>
            </a:r>
            <a:endParaRPr lang="en-CA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642918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</a:t>
            </a:fld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500034" y="3857628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dirty="0" smtClean="0"/>
              <a:t>Describes the intended </a:t>
            </a:r>
            <a:r>
              <a:rPr lang="en-CA" dirty="0" err="1" smtClean="0"/>
              <a:t>behavior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Indexes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30</a:t>
            </a:fld>
            <a:endParaRPr lang="en-CA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31</a:t>
            </a:fld>
            <a:endParaRPr lang="en-CA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Partitioning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32</a:t>
            </a:fld>
            <a:endParaRPr lang="en-CA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33</a:t>
            </a:fld>
            <a:endParaRPr lang="en-CA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34</a:t>
            </a:fld>
            <a:endParaRPr lang="en-CA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Databases</a:t>
            </a:r>
            <a:endParaRPr lang="en-CA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XML-enabled DBs:</a:t>
            </a:r>
          </a:p>
          <a:p>
            <a:pPr lvl="2"/>
            <a:r>
              <a:rPr lang="en-CA" dirty="0" smtClean="0"/>
              <a:t>Maps XML documents to relational tables</a:t>
            </a:r>
          </a:p>
          <a:p>
            <a:r>
              <a:rPr lang="en-CA" dirty="0" smtClean="0"/>
              <a:t>Native XML DBs:</a:t>
            </a:r>
          </a:p>
          <a:p>
            <a:pPr lvl="2"/>
            <a:r>
              <a:rPr lang="en-CA" dirty="0" smtClean="0"/>
              <a:t>Data structures store actual XML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35</a:t>
            </a:fld>
            <a:endParaRPr lang="en-CA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Indexes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Same index structures can be used</a:t>
            </a:r>
          </a:p>
          <a:p>
            <a:r>
              <a:rPr lang="en-CA" dirty="0" smtClean="0"/>
              <a:t>Need adjustments</a:t>
            </a:r>
          </a:p>
          <a:p>
            <a:pPr lvl="2"/>
            <a:r>
              <a:rPr lang="en-CA" dirty="0" smtClean="0"/>
              <a:t>Need a numbering schema for the XML nodes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36</a:t>
            </a:fld>
            <a:endParaRPr lang="en-CA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37</a:t>
            </a:fld>
            <a:endParaRPr lang="en-CA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</a:t>
            </a:r>
            <a:r>
              <a:rPr lang="en-CA" dirty="0" err="1" smtClean="0"/>
              <a:t>Paritioning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38</a:t>
            </a:fld>
            <a:endParaRPr lang="en-CA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39</a:t>
            </a:fld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Elements of Physical Design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40</a:t>
            </a:fld>
            <a:endParaRPr lang="en-CA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Work &amp; Open Problems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41</a:t>
            </a:fld>
            <a:endParaRPr lang="en-CA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Work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Looking at automating physical design (put some examples of work here and say its time permitting)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42</a:t>
            </a:fld>
            <a:endParaRPr lang="en-CA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Open Problems in Physical Design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43</a:t>
            </a:fld>
            <a:endParaRPr lang="en-CA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 &amp; Conclusions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44</a:t>
            </a:fld>
            <a:endParaRPr lang="en-CA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45</a:t>
            </a:fld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857224" y="1571612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Big summary table(s)</a:t>
            </a:r>
            <a:endParaRPr lang="en-CA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46</a:t>
            </a:fld>
            <a:endParaRPr lang="en-CA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47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2571736" y="2714620"/>
            <a:ext cx="36760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b="1" dirty="0" smtClean="0"/>
              <a:t>Thank you</a:t>
            </a:r>
            <a:endParaRPr lang="en-CA" sz="6000" b="1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48</a:t>
            </a:fld>
            <a:endParaRPr lang="en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Indexes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 needs to be organized for quick searching</a:t>
            </a:r>
          </a:p>
          <a:p>
            <a:r>
              <a:rPr lang="en-CA" dirty="0" smtClean="0"/>
              <a:t>I/O operations are expensive </a:t>
            </a:r>
            <a:r>
              <a:rPr lang="en-CA" dirty="0" smtClean="0">
                <a:latin typeface="Wingdings"/>
              </a:rPr>
              <a:t>--&gt; need to minimize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Repeated complicated queries should not have to be executed every time</a:t>
            </a:r>
          </a:p>
          <a:p>
            <a:r>
              <a:rPr lang="en-CA" dirty="0" smtClean="0"/>
              <a:t>Save execution time, and I/O reads by pre-computing the results &amp; storing them</a:t>
            </a:r>
          </a:p>
          <a:p>
            <a:r>
              <a:rPr lang="en-CA" dirty="0" smtClean="0"/>
              <a:t>Materialized views are store on disk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Paritioning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Divides the data into related partitions</a:t>
            </a:r>
          </a:p>
          <a:p>
            <a:pPr lvl="2"/>
            <a:r>
              <a:rPr lang="en-CA" i="1" dirty="0" smtClean="0"/>
              <a:t>Horizontal Partitioning: </a:t>
            </a:r>
            <a:r>
              <a:rPr lang="en-CA" dirty="0" smtClean="0"/>
              <a:t>divides tables into sets of rows according to a specific attribute (E.g. Date ranges)</a:t>
            </a:r>
          </a:p>
          <a:p>
            <a:pPr lvl="2"/>
            <a:r>
              <a:rPr lang="en-CA" i="1" dirty="0" smtClean="0"/>
              <a:t>Vertical Partitioning: </a:t>
            </a:r>
            <a:r>
              <a:rPr lang="en-CA" dirty="0" smtClean="0"/>
              <a:t>divides table into the sets of attributes that are usually accessed together</a:t>
            </a:r>
          </a:p>
          <a:p>
            <a:r>
              <a:rPr lang="en-CA" dirty="0" smtClean="0"/>
              <a:t>Reduces table scan time</a:t>
            </a:r>
          </a:p>
          <a:p>
            <a:r>
              <a:rPr lang="en-CA" dirty="0" smtClean="0"/>
              <a:t>Improves performance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Records that are accessed together are physically located together</a:t>
            </a:r>
          </a:p>
          <a:p>
            <a:r>
              <a:rPr lang="en-CA" dirty="0" smtClean="0"/>
              <a:t>Reduces the number of pages to be queried </a:t>
            </a:r>
          </a:p>
          <a:p>
            <a:r>
              <a:rPr lang="en-CA" dirty="0" smtClean="0"/>
              <a:t>Can have multi-dimensional clustering based on more than one criteria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Compression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372</TotalTime>
  <Words>1031</Words>
  <Application>Microsoft Office PowerPoint</Application>
  <PresentationFormat>On-screen Show (4:3)</PresentationFormat>
  <Paragraphs>268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Module</vt:lpstr>
      <vt:lpstr>Physical Design Patterns in Information Systems</vt:lpstr>
      <vt:lpstr>Outline</vt:lpstr>
      <vt:lpstr>Stages of Design</vt:lpstr>
      <vt:lpstr>Elements of Physical Design</vt:lpstr>
      <vt:lpstr>Indexes</vt:lpstr>
      <vt:lpstr>Materialized Views</vt:lpstr>
      <vt:lpstr>Paritioning</vt:lpstr>
      <vt:lpstr>Clustering</vt:lpstr>
      <vt:lpstr>Data Compression</vt:lpstr>
      <vt:lpstr>Sriping, Mirroring, Denormalization</vt:lpstr>
      <vt:lpstr>Physical Design of Different Information Systems</vt:lpstr>
      <vt:lpstr>Disk Based Relational Database Systems (DRDB)</vt:lpstr>
      <vt:lpstr>DRDB: Indexes</vt:lpstr>
      <vt:lpstr>DRDB: Materialized Views</vt:lpstr>
      <vt:lpstr>DRDB: Paritioning</vt:lpstr>
      <vt:lpstr>DRDB: Clustering</vt:lpstr>
      <vt:lpstr>DRDB: Summary</vt:lpstr>
      <vt:lpstr>Main Memory Database Systems (MMDB)</vt:lpstr>
      <vt:lpstr>MMDB: Indexes</vt:lpstr>
      <vt:lpstr>MMDB: Indexes Cont’d</vt:lpstr>
      <vt:lpstr>MMDB: Indexes Cont’d </vt:lpstr>
      <vt:lpstr>MMDB: Indexes Cont’d</vt:lpstr>
      <vt:lpstr>MMDB: Materialized Views</vt:lpstr>
      <vt:lpstr>MMDB: Partioning</vt:lpstr>
      <vt:lpstr>MMDB: Clustering</vt:lpstr>
      <vt:lpstr>MMDB: Summary</vt:lpstr>
      <vt:lpstr>Data Warehouses</vt:lpstr>
      <vt:lpstr>DW: Challenges</vt:lpstr>
      <vt:lpstr>DW: Design</vt:lpstr>
      <vt:lpstr>DW: Indexes</vt:lpstr>
      <vt:lpstr>DW: Materialized Views</vt:lpstr>
      <vt:lpstr>DW: Partitioning</vt:lpstr>
      <vt:lpstr>DW: Clustering</vt:lpstr>
      <vt:lpstr>DW: Summary</vt:lpstr>
      <vt:lpstr>XML Databases</vt:lpstr>
      <vt:lpstr>XML DBs: Indexes</vt:lpstr>
      <vt:lpstr>XML DBs: Materialized Views</vt:lpstr>
      <vt:lpstr>XML DBs: Paritioning</vt:lpstr>
      <vt:lpstr>XML DBs: Clustering</vt:lpstr>
      <vt:lpstr>XML DBs: Summary</vt:lpstr>
      <vt:lpstr>Future Work &amp; Open Problems</vt:lpstr>
      <vt:lpstr>Future Work</vt:lpstr>
      <vt:lpstr>Open Problems in Physical Design</vt:lpstr>
      <vt:lpstr>Summary &amp; Conclusions</vt:lpstr>
      <vt:lpstr>Slide 45</vt:lpstr>
      <vt:lpstr>Conclusions</vt:lpstr>
      <vt:lpstr>Slide 47</vt:lpstr>
      <vt:lpstr>References</vt:lpstr>
    </vt:vector>
  </TitlesOfParts>
  <Company>University of Waterloo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Design Patterns in Information Systems</dc:title>
  <dc:creator>Sarah Nadi</dc:creator>
  <cp:lastModifiedBy>Sarah Nadi</cp:lastModifiedBy>
  <cp:revision>72</cp:revision>
  <dcterms:created xsi:type="dcterms:W3CDTF">2010-07-06T16:27:16Z</dcterms:created>
  <dcterms:modified xsi:type="dcterms:W3CDTF">2010-07-10T19:57:14Z</dcterms:modified>
</cp:coreProperties>
</file>