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349" r:id="rId6"/>
    <p:sldId id="260" r:id="rId7"/>
    <p:sldId id="340" r:id="rId8"/>
    <p:sldId id="341" r:id="rId9"/>
    <p:sldId id="261" r:id="rId10"/>
    <p:sldId id="262" r:id="rId11"/>
    <p:sldId id="344" r:id="rId12"/>
    <p:sldId id="345" r:id="rId13"/>
    <p:sldId id="264" r:id="rId14"/>
    <p:sldId id="266" r:id="rId15"/>
    <p:sldId id="346" r:id="rId16"/>
    <p:sldId id="307" r:id="rId17"/>
    <p:sldId id="308" r:id="rId18"/>
    <p:sldId id="309" r:id="rId19"/>
    <p:sldId id="312" r:id="rId20"/>
    <p:sldId id="313" r:id="rId21"/>
    <p:sldId id="314" r:id="rId22"/>
    <p:sldId id="347" r:id="rId23"/>
    <p:sldId id="316" r:id="rId24"/>
    <p:sldId id="318" r:id="rId25"/>
    <p:sldId id="319" r:id="rId26"/>
    <p:sldId id="320" r:id="rId27"/>
    <p:sldId id="321" r:id="rId28"/>
    <p:sldId id="338" r:id="rId29"/>
    <p:sldId id="325" r:id="rId30"/>
    <p:sldId id="327" r:id="rId31"/>
    <p:sldId id="337" r:id="rId32"/>
    <p:sldId id="348" r:id="rId33"/>
    <p:sldId id="277" r:id="rId34"/>
    <p:sldId id="278" r:id="rId35"/>
    <p:sldId id="331" r:id="rId36"/>
    <p:sldId id="279" r:id="rId37"/>
    <p:sldId id="280" r:id="rId38"/>
    <p:sldId id="281" r:id="rId39"/>
    <p:sldId id="291" r:id="rId40"/>
    <p:sldId id="294" r:id="rId41"/>
    <p:sldId id="296" r:id="rId42"/>
    <p:sldId id="292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7/13/2010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</a:t>
            </a:r>
            <a:r>
              <a:rPr lang="en-CA" i="1" dirty="0" smtClean="0"/>
              <a:t>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Single </a:t>
            </a:r>
            <a:r>
              <a:rPr lang="en-CA" i="1" dirty="0" smtClean="0"/>
              <a:t>Vertical Partitioning</a:t>
            </a:r>
            <a:r>
              <a:rPr lang="en-CA" dirty="0" smtClean="0"/>
              <a:t>: divides data into groups by attributes of the same type</a:t>
            </a:r>
          </a:p>
          <a:p>
            <a:r>
              <a:rPr lang="en-CA" dirty="0" smtClean="0"/>
              <a:t>Reduces </a:t>
            </a:r>
            <a:r>
              <a:rPr lang="en-CA" dirty="0" smtClean="0"/>
              <a:t>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06634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</a:t>
                      </a:r>
                      <a:r>
                        <a:rPr lang="en-CA" dirty="0" err="1" smtClean="0"/>
                        <a:t>Zipcode</a:t>
                      </a:r>
                      <a:endParaRPr lang="en-CA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EmployeeId</a:t>
                      </a:r>
                      <a:endParaRPr lang="en-CA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</a:t>
                      </a:r>
                      <a:r>
                        <a:rPr lang="en-CA" baseline="0" dirty="0" smtClean="0"/>
                        <a:t> DB2, Oracle, </a:t>
                      </a:r>
                      <a:r>
                        <a:rPr lang="en-CA" baseline="0" dirty="0" err="1" smtClean="0"/>
                        <a:t>PostgreSQL</a:t>
                      </a:r>
                      <a:r>
                        <a:rPr lang="en-CA" baseline="0" dirty="0" smtClean="0"/>
                        <a:t>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 Oracle, </a:t>
                      </a:r>
                      <a:r>
                        <a:rPr lang="en-CA" dirty="0" err="1" smtClean="0"/>
                        <a:t>PostgreSQL</a:t>
                      </a:r>
                      <a:r>
                        <a:rPr lang="en-CA" dirty="0" smtClean="0"/>
                        <a:t>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57158" y="1630908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Types of Horizontal Partitioning:</a:t>
            </a:r>
            <a:endParaRPr lang="en-CA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2"/>
            <a:r>
              <a:rPr lang="en-CA" dirty="0" smtClean="0"/>
              <a:t>Efficiency of access</a:t>
            </a:r>
          </a:p>
          <a:p>
            <a:pPr lvl="2"/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Very useful for multidimensional queries (e.g. group by)</a:t>
            </a:r>
          </a:p>
          <a:p>
            <a:pPr lvl="2"/>
            <a:r>
              <a:rPr lang="en-CA" dirty="0" smtClean="0"/>
              <a:t>Reduced I/O operations</a:t>
            </a:r>
          </a:p>
          <a:p>
            <a:pPr lvl="2"/>
            <a:r>
              <a:rPr lang="en-CA" dirty="0" smtClean="0"/>
              <a:t>Reduce CPU cost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Difficult to define clustering keys, clustering scheme, and the granularity </a:t>
            </a:r>
            <a:r>
              <a:rPr lang="en-CA" smtClean="0"/>
              <a:t>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</a:t>
            </a:r>
            <a:r>
              <a:rPr lang="en-CA" dirty="0" smtClean="0"/>
              <a:t>across </a:t>
            </a:r>
            <a:r>
              <a:rPr lang="en-CA" dirty="0" smtClean="0"/>
              <a:t>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Main Memory Databases (MMDB)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has better performance</a:t>
            </a:r>
          </a:p>
          <a:p>
            <a:r>
              <a:rPr lang="en-CA" dirty="0" smtClean="0"/>
              <a:t>Usually has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B+ </a:t>
            </a:r>
            <a:r>
              <a:rPr lang="en-CA" dirty="0" smtClean="0"/>
              <a:t>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589428"/>
          <a:ext cx="9001155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58"/>
                <a:gridCol w="4185412"/>
                <a:gridCol w="3000385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B+ Tree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Reasonably </a:t>
                      </a:r>
                      <a:r>
                        <a:rPr lang="en-CA" sz="1600" baseline="0" dirty="0" smtClean="0"/>
                        <a:t>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Cache Sensitive B+ Tree</a:t>
                      </a:r>
                      <a:r>
                        <a:rPr lang="en-CA" sz="1600" b="1" baseline="0" dirty="0" smtClean="0"/>
                        <a:t> </a:t>
                      </a:r>
                      <a:r>
                        <a:rPr lang="en-CA" sz="1600" b="1" dirty="0" smtClean="0"/>
                        <a:t>(</a:t>
                      </a:r>
                      <a:r>
                        <a:rPr lang="en-CA" sz="1600" b="1" dirty="0" err="1" smtClean="0"/>
                        <a:t>CSB+Tree</a:t>
                      </a:r>
                      <a:r>
                        <a:rPr lang="en-CA" sz="1600" b="1" dirty="0" smtClean="0"/>
                        <a:t>)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 (larger node size)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T Tree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 pointers to data values instead of the values themselves leading to better space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 update &amp; storage characteristics of B Tree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Cache behaviour</a:t>
                      </a:r>
                      <a:r>
                        <a:rPr lang="en-CA" sz="1600" baseline="0" dirty="0" smtClean="0"/>
                        <a:t> was not considered at time of design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Cache</a:t>
                      </a:r>
                      <a:r>
                        <a:rPr lang="en-CA" sz="1600" b="1" baseline="0" dirty="0" smtClean="0"/>
                        <a:t> Sensitive T Tree (CST Tree)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size to avoid misses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Traditional Databases</a:t>
            </a:r>
          </a:p>
          <a:p>
            <a:r>
              <a:rPr lang="en-CA" dirty="0" smtClean="0"/>
              <a:t>Physical Design of Different Systems</a:t>
            </a:r>
            <a:endParaRPr lang="en-CA" dirty="0" smtClean="0"/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Memory Based Relational Database Systems (MMDB)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XML Databases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Vertical </a:t>
            </a:r>
            <a:r>
              <a:rPr lang="en-CA" dirty="0" smtClean="0"/>
              <a:t>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Data Warehouses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43042" y="2257118"/>
          <a:ext cx="6172200" cy="267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MOLAP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Relational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DBs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Cubes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Keys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Arrays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Characteristics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row is a cell in the cube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cell is represented by a fixed calculable location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Good For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Sparse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Dense</a:t>
                      </a:r>
                      <a:r>
                        <a:rPr lang="en-CA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 Schema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216" y="2357430"/>
            <a:ext cx="64875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Indexes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072" y="1643050"/>
          <a:ext cx="8882084" cy="45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995"/>
                <a:gridCol w="2641057"/>
                <a:gridCol w="2351511"/>
                <a:gridCol w="222052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Universal</a:t>
                      </a:r>
                      <a:r>
                        <a:rPr lang="en-CA" b="1" baseline="0" dirty="0" smtClean="0"/>
                        <a:t> B</a:t>
                      </a:r>
                      <a:r>
                        <a:rPr lang="en-CA" b="1" baseline="30000" dirty="0" smtClean="0"/>
                        <a:t>+</a:t>
                      </a:r>
                      <a:r>
                        <a:rPr lang="en-CA" b="1" baseline="0" dirty="0" smtClean="0"/>
                        <a:t>-Trees (UB+-Trees)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Variation of B+-Trees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Multidimensional data is </a:t>
                      </a:r>
                      <a:r>
                        <a:rPr lang="en-CA" sz="1600" baseline="0" dirty="0" err="1" smtClean="0"/>
                        <a:t>linearized</a:t>
                      </a:r>
                      <a:r>
                        <a:rPr lang="en-CA" sz="1600" baseline="0" dirty="0" smtClean="0"/>
                        <a:t>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Records are stored according to Z-order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Well suited for high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Excellent</a:t>
                      </a:r>
                      <a:r>
                        <a:rPr lang="en-CA" sz="1600" baseline="0" dirty="0" smtClean="0"/>
                        <a:t> for point and interval queries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Poor performance with low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I/O operations (result</a:t>
                      </a:r>
                      <a:r>
                        <a:rPr lang="en-CA" sz="1600" baseline="0" dirty="0" smtClean="0"/>
                        <a:t> ordered by key values)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 Bitmap Index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Useful with star schema when joining a large fact table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with multiple small dimension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Reduces search space before performing expensive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 amenable</a:t>
                      </a:r>
                      <a:r>
                        <a:rPr lang="en-CA" sz="1600" baseline="0" dirty="0" smtClean="0"/>
                        <a:t> to index updates (though not an issue for DW)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Projection Index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Values preserve their table row order in the index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results</a:t>
                      </a:r>
                      <a:r>
                        <a:rPr lang="en-CA" sz="1600" baseline="0" dirty="0" smtClean="0"/>
                        <a:t> per I/O 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Can only fetch</a:t>
                      </a:r>
                      <a:r>
                        <a:rPr lang="en-CA" sz="1600" baseline="0" dirty="0" smtClean="0"/>
                        <a:t> raw data (e.g. Column list in selection)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To </a:t>
            </a:r>
            <a:r>
              <a:rPr lang="en-CA" dirty="0" smtClean="0"/>
              <a:t>materialize or not?</a:t>
            </a:r>
          </a:p>
          <a:p>
            <a:pPr lvl="2"/>
            <a:r>
              <a:rPr lang="en-CA" dirty="0" smtClean="0"/>
              <a:t>Workload characteristics</a:t>
            </a:r>
          </a:p>
          <a:p>
            <a:pPr lvl="2"/>
            <a:r>
              <a:rPr lang="en-CA" dirty="0" smtClean="0"/>
              <a:t>Cost for incremental update</a:t>
            </a:r>
          </a:p>
          <a:p>
            <a:pPr lvl="2"/>
            <a:r>
              <a:rPr lang="en-CA" dirty="0" smtClean="0"/>
              <a:t>Storage </a:t>
            </a:r>
            <a:r>
              <a:rPr lang="en-CA" dirty="0" smtClean="0"/>
              <a:t>requirements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Behaves like an index</a:t>
            </a:r>
          </a:p>
          <a:p>
            <a:pPr lvl="2"/>
            <a:r>
              <a:rPr lang="en-CA" dirty="0" smtClean="0"/>
              <a:t>Improves performance through fast lookups</a:t>
            </a:r>
          </a:p>
          <a:p>
            <a:pPr lvl="2"/>
            <a:r>
              <a:rPr lang="en-CA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Not applicable to all queries (e.g. ad-hoc queries)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Dividing database objects into smaller more manageable pieces</a:t>
            </a:r>
          </a:p>
          <a:p>
            <a:r>
              <a:rPr lang="en-CA" dirty="0" smtClean="0"/>
              <a:t>Horizontal &amp; Vertical partitioning are used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Ability to manage larger databases</a:t>
            </a:r>
          </a:p>
          <a:p>
            <a:pPr lvl="2"/>
            <a:r>
              <a:rPr lang="en-CA" dirty="0" smtClean="0"/>
              <a:t>Enhances query performance over large tables</a:t>
            </a:r>
          </a:p>
          <a:p>
            <a:pPr lvl="2"/>
            <a:r>
              <a:rPr lang="en-CA" dirty="0" smtClean="0"/>
              <a:t>Enables parallel processing </a:t>
            </a:r>
          </a:p>
          <a:p>
            <a:pPr lvl="2"/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Complexity: managing partitions</a:t>
            </a:r>
          </a:p>
          <a:p>
            <a:pPr lvl="2"/>
            <a:r>
              <a:rPr lang="en-CA" dirty="0" smtClean="0"/>
              <a:t>Efficiency: number of partitions affects the performance of meta data operations (e.g. browsing the data cube definition)</a:t>
            </a:r>
          </a:p>
          <a:p>
            <a:pPr lvl="2"/>
            <a:r>
              <a:rPr lang="en-CA" dirty="0" smtClean="0"/>
              <a:t>Might affect data refresh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XML Databases (XML DBs)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Store, organize &amp; query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</a:t>
            </a:r>
            <a:r>
              <a:rPr lang="en-CA" dirty="0" smtClean="0"/>
              <a:t>XML</a:t>
            </a:r>
          </a:p>
          <a:p>
            <a:r>
              <a:rPr lang="en-CA" dirty="0" smtClean="0"/>
              <a:t>Semi-s</a:t>
            </a:r>
            <a:r>
              <a:rPr lang="en-CA" dirty="0" smtClean="0"/>
              <a:t>tructured data is harder to handle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(e.g. MS SQL Server 2005)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Shred XML data in a relational table with columns: ORDPATH, tag, node type, value, path 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 a B+ Tree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(E.g. </a:t>
            </a:r>
            <a:r>
              <a:rPr lang="en-CA" dirty="0" err="1" smtClean="0"/>
              <a:t>eXist</a:t>
            </a:r>
            <a:r>
              <a:rPr lang="en-CA" dirty="0" smtClean="0"/>
              <a:t>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 Tree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4" y="3429000"/>
            <a:ext cx="842018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err="1" smtClean="0"/>
              <a:t>XQuery</a:t>
            </a:r>
            <a:r>
              <a:rPr lang="en-CA" dirty="0" smtClean="0"/>
              <a:t> and </a:t>
            </a:r>
            <a:r>
              <a:rPr lang="en-CA" dirty="0" err="1" smtClean="0"/>
              <a:t>Xpath</a:t>
            </a:r>
            <a:r>
              <a:rPr lang="en-CA" dirty="0" smtClean="0"/>
              <a:t>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</a:t>
            </a:r>
            <a:r>
              <a:rPr lang="en-CA" dirty="0" err="1" smtClean="0"/>
              <a:t>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 smtClean="0"/>
              <a:t>Traditional Disk Based Relational Databases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of industrial </a:t>
            </a:r>
            <a:r>
              <a:rPr lang="en-CA" dirty="0" smtClean="0"/>
              <a:t>systems</a:t>
            </a:r>
          </a:p>
          <a:p>
            <a:r>
              <a:rPr lang="en-CA" dirty="0" smtClean="0"/>
              <a:t>Interplay between systems</a:t>
            </a:r>
            <a:endParaRPr lang="en-CA" dirty="0" smtClean="0"/>
          </a:p>
          <a:p>
            <a:r>
              <a:rPr lang="en-CA" dirty="0" smtClean="0"/>
              <a:t>Automating physical design</a:t>
            </a:r>
          </a:p>
          <a:p>
            <a:r>
              <a:rPr lang="en-CA" dirty="0" smtClean="0"/>
              <a:t>List of the open problems in physical design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622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1"/>
                <a:gridCol w="2243173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DRDB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E.g.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B+ Trees,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Bitmap Index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Stores results of common complicated queries on disk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 (range, list, hash, composite)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Group related items together on disk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E.g.: B+ Tree, CSB+ Tree, T Tree, CST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E.g. Universal B+ Tree, Bitmap Index, Projection Index.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Essential to improve performance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Not applicable</a:t>
                      </a:r>
                      <a:r>
                        <a:rPr lang="en-CA" sz="1400" baseline="0" dirty="0" smtClean="0"/>
                        <a:t> to ad-hoc queries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</a:t>
                      </a:r>
                      <a:r>
                        <a:rPr lang="en-CA" sz="1400" baseline="0" dirty="0" smtClean="0"/>
                        <a:t> partitioning based on time dimension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Vertical partitioning of seldom used columns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Data is clustered by nature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r>
                        <a:rPr lang="en-CA" sz="1400" baseline="0" dirty="0" smtClean="0"/>
                        <a:t>B+ Tree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XQuery</a:t>
                      </a:r>
                      <a:r>
                        <a:rPr lang="en-CA" sz="1400" dirty="0" smtClean="0"/>
                        <a:t> and </a:t>
                      </a:r>
                      <a:r>
                        <a:rPr lang="en-CA" sz="1400" dirty="0" err="1" smtClean="0"/>
                        <a:t>XPath</a:t>
                      </a:r>
                      <a:r>
                        <a:rPr lang="en-CA" sz="1400" dirty="0" smtClean="0"/>
                        <a:t>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</a:t>
                      </a:r>
                      <a:r>
                        <a:rPr lang="en-CA" sz="1400" baseline="0" dirty="0" err="1" smtClean="0"/>
                        <a:t>inlining</a:t>
                      </a:r>
                      <a:r>
                        <a:rPr lang="en-CA" sz="1400" baseline="0" dirty="0" smtClean="0"/>
                        <a:t>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patterns in traditional relational databases can be adapted to different systems</a:t>
            </a:r>
          </a:p>
          <a:p>
            <a:r>
              <a:rPr lang="en-CA" dirty="0" smtClean="0"/>
              <a:t>B+ Trees are the most popular index structure &amp; have been adapted for the diff. Systems</a:t>
            </a:r>
          </a:p>
          <a:p>
            <a:r>
              <a:rPr lang="en-CA" dirty="0" smtClean="0"/>
              <a:t>Materialized views, partitioning &amp; clustering are very important for performance except for MMDBs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database systems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Disk Based Relational Databases (DRDB)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stored on disk as relations (i.e. tables)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organized based on a relational model</a:t>
            </a:r>
          </a:p>
          <a:p>
            <a:r>
              <a:rPr lang="en-CA" dirty="0" smtClean="0"/>
              <a:t>Elements of physical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Index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Materialized 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Data compression, striping, mirroring &amp; </a:t>
            </a:r>
            <a:r>
              <a:rPr lang="en-CA" dirty="0" err="1" smtClean="0"/>
              <a:t>denormalization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</a:p>
          <a:p>
            <a:r>
              <a:rPr lang="en-CA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 </a:t>
            </a:r>
            <a:r>
              <a:rPr lang="en-CA" dirty="0" smtClean="0"/>
              <a:t>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Bitmap Index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Hashtable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314" y="1718010"/>
          <a:ext cx="878684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5"/>
                <a:gridCol w="2382872"/>
                <a:gridCol w="2420104"/>
                <a:gridCol w="219671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err="1" smtClean="0"/>
                        <a:t>B+tree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</a:t>
                      </a:r>
                      <a:r>
                        <a:rPr lang="en-CA" sz="1600" baseline="0" dirty="0" smtClean="0"/>
                        <a:t>n be defined on one or more attributes (composite index)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Primary  indexing method used for DRDB (DB2, Oracle, SQL Server)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scans</a:t>
                      </a:r>
                      <a:r>
                        <a:rPr lang="en-CA" sz="1600" baseline="0" dirty="0" smtClean="0"/>
                        <a:t> (short tree depth)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Dynamic maintenance (self-balancing tree)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Stores key values in sorted order (i.e. Facilitates range search)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Splitting/consolidation</a:t>
                      </a:r>
                      <a:r>
                        <a:rPr lang="en-CA" sz="1600" baseline="0" dirty="0" smtClean="0"/>
                        <a:t> costs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Bitmap Index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Bit array data structure (</a:t>
                      </a:r>
                      <a:r>
                        <a:rPr lang="en-CA" sz="1600" baseline="0" dirty="0" err="1" smtClean="0"/>
                        <a:t>bitset</a:t>
                      </a:r>
                      <a:r>
                        <a:rPr lang="en-CA" sz="1600" baseline="0" dirty="0" smtClean="0"/>
                        <a:t>, bitmap)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Outperforms B+ trees for low cardinality attributes (e.g. Gender)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Less storage space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Queries are answered using bitwise logical operations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efficient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</a:t>
                      </a:r>
                      <a:r>
                        <a:rPr lang="en-CA" sz="1600" baseline="0" dirty="0" smtClean="0"/>
                        <a:t> amenable to index updates (locking)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Saves execution time &amp; I/O reads by pre-computing the results </a:t>
            </a:r>
          </a:p>
          <a:p>
            <a:r>
              <a:rPr lang="en-CA" dirty="0" smtClean="0"/>
              <a:t>Materialized views are stored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1067</TotalTime>
  <Words>2029</Words>
  <Application>Microsoft Office PowerPoint</Application>
  <PresentationFormat>On-screen Show (4:3)</PresentationFormat>
  <Paragraphs>453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Module</vt:lpstr>
      <vt:lpstr>Physical Design Patterns in Information Systems</vt:lpstr>
      <vt:lpstr>Outline</vt:lpstr>
      <vt:lpstr>Slide 3</vt:lpstr>
      <vt:lpstr>Elements of Physical Design</vt:lpstr>
      <vt:lpstr>Traditional database systems</vt:lpstr>
      <vt:lpstr>1. Index Structures</vt:lpstr>
      <vt:lpstr>1. Index Structures Cont’d</vt:lpstr>
      <vt:lpstr>2. Index Structures Cont’d</vt:lpstr>
      <vt:lpstr>2. Materialized Views</vt:lpstr>
      <vt:lpstr>3. Partitioning</vt:lpstr>
      <vt:lpstr>3. Partitioning Cont’d</vt:lpstr>
      <vt:lpstr>4. Clustering</vt:lpstr>
      <vt:lpstr>5. Other Methods</vt:lpstr>
      <vt:lpstr>Physical Design of Different Information Systems</vt:lpstr>
      <vt:lpstr>1. Main Memory Databases (MMDB)</vt:lpstr>
      <vt:lpstr>MMDB Overview</vt:lpstr>
      <vt:lpstr>MMDB 1. Index Structures</vt:lpstr>
      <vt:lpstr>MMDB 1. Index Structures Cont’d</vt:lpstr>
      <vt:lpstr>MMDB 2. Materialized Views</vt:lpstr>
      <vt:lpstr>MMDB 3. Partioning</vt:lpstr>
      <vt:lpstr>MMDB 4. Clustering</vt:lpstr>
      <vt:lpstr>2. Data Warehouses</vt:lpstr>
      <vt:lpstr>Data Warehouses Overview</vt:lpstr>
      <vt:lpstr>Data Warehouses Design</vt:lpstr>
      <vt:lpstr>Data Warehouses Design Cont’d</vt:lpstr>
      <vt:lpstr>Data Warehouses Design Cont’d</vt:lpstr>
      <vt:lpstr>Data Warehouses Challenges</vt:lpstr>
      <vt:lpstr>Data Warehouses 1. Indexes </vt:lpstr>
      <vt:lpstr>Data Warehouses 2. Materialized Views</vt:lpstr>
      <vt:lpstr>Data Warehouses 3. Partitioning</vt:lpstr>
      <vt:lpstr>Data Warehouses 4. Clustering</vt:lpstr>
      <vt:lpstr>3. XML Databases (XML DBs)</vt:lpstr>
      <vt:lpstr>XML DBs Overview</vt:lpstr>
      <vt:lpstr>XML DBs 1. Index Structures</vt:lpstr>
      <vt:lpstr>XML DBs 1. Index Structures Cont’d</vt:lpstr>
      <vt:lpstr>XML DB 2. Materialized Views</vt:lpstr>
      <vt:lpstr>XML DB 3. Partitioning</vt:lpstr>
      <vt:lpstr>XML DBs 4. Clustering</vt:lpstr>
      <vt:lpstr>Future Work</vt:lpstr>
      <vt:lpstr>Future Work</vt:lpstr>
      <vt:lpstr>Summary &amp; Conclusions</vt:lpstr>
      <vt:lpstr>Slide 42</vt:lpstr>
      <vt:lpstr>Conclusions</vt:lpstr>
      <vt:lpstr>Slide 44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234</cp:revision>
  <dcterms:created xsi:type="dcterms:W3CDTF">2010-07-06T16:27:16Z</dcterms:created>
  <dcterms:modified xsi:type="dcterms:W3CDTF">2010-07-13T14:17:00Z</dcterms:modified>
</cp:coreProperties>
</file>