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85" r:id="rId17"/>
    <p:sldId id="307" r:id="rId18"/>
    <p:sldId id="308" r:id="rId19"/>
    <p:sldId id="309" r:id="rId20"/>
    <p:sldId id="310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277" r:id="rId41"/>
    <p:sldId id="278" r:id="rId42"/>
    <p:sldId id="331" r:id="rId43"/>
    <p:sldId id="279" r:id="rId44"/>
    <p:sldId id="280" r:id="rId45"/>
    <p:sldId id="281" r:id="rId46"/>
    <p:sldId id="283" r:id="rId47"/>
    <p:sldId id="291" r:id="rId48"/>
    <p:sldId id="294" r:id="rId49"/>
    <p:sldId id="295" r:id="rId50"/>
    <p:sldId id="296" r:id="rId51"/>
    <p:sldId id="292" r:id="rId52"/>
    <p:sldId id="297" r:id="rId53"/>
    <p:sldId id="298" r:id="rId54"/>
    <p:sldId id="29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7/11/2010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err="1" smtClean="0"/>
              <a:t>Karim</a:t>
            </a:r>
            <a:r>
              <a:rPr lang="en-CA" sz="3200" i="1" dirty="0" smtClean="0"/>
              <a:t> Ali &amp; Sarah </a:t>
            </a:r>
            <a:r>
              <a:rPr lang="en-CA" sz="3200" i="1" dirty="0" err="1" smtClean="0"/>
              <a:t>Nadi</a:t>
            </a:r>
            <a:endParaRPr lang="en-CA" sz="3200" i="1" dirty="0" smtClean="0"/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Disk Based Relational Database Systems (DRDB)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 table/figure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Main Memory Database Systems (MMDB)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have better performance</a:t>
            </a:r>
          </a:p>
          <a:p>
            <a:r>
              <a:rPr lang="en-CA" dirty="0" smtClean="0"/>
              <a:t>Usually have 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Use:</a:t>
            </a:r>
          </a:p>
          <a:p>
            <a:pPr lvl="2"/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2"/>
            <a:r>
              <a:rPr lang="en-CA" dirty="0" smtClean="0"/>
              <a:t>I/O operations are cheaper</a:t>
            </a:r>
          </a:p>
          <a:p>
            <a:pPr lvl="2"/>
            <a:r>
              <a:rPr lang="en-CA" dirty="0" smtClean="0"/>
              <a:t>Should be cache conscious</a:t>
            </a:r>
          </a:p>
          <a:p>
            <a:pPr lvl="2"/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2"/>
            <a:r>
              <a:rPr lang="en-CA" dirty="0" smtClean="0"/>
              <a:t>B Trees</a:t>
            </a:r>
          </a:p>
          <a:p>
            <a:pPr lvl="2"/>
            <a:r>
              <a:rPr lang="en-CA" dirty="0" smtClean="0"/>
              <a:t>T Trees</a:t>
            </a:r>
          </a:p>
          <a:p>
            <a:pPr lvl="2"/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9" y="1571612"/>
          <a:ext cx="8501122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1"/>
                <a:gridCol w="3952904"/>
                <a:gridCol w="283370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</a:t>
                      </a:r>
                      <a:r>
                        <a:rPr lang="en-CA" baseline="0" dirty="0" smtClean="0"/>
                        <a:t>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 Tree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storage utilization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Reasonable cache behaviour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B+ Tree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Wastes space since all data</a:t>
                      </a:r>
                      <a:r>
                        <a:rPr lang="en-CA" sz="1600" baseline="0" dirty="0" smtClean="0"/>
                        <a:t> is stored in the leaves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Reasonable</a:t>
                      </a:r>
                      <a:r>
                        <a:rPr lang="en-CA" sz="1600" baseline="0" dirty="0" smtClean="0"/>
                        <a:t> cache </a:t>
                      </a:r>
                      <a:r>
                        <a:rPr lang="en-CA" sz="1600" baseline="0" dirty="0" err="1" smtClean="0"/>
                        <a:t>behavior</a:t>
                      </a:r>
                      <a:r>
                        <a:rPr lang="en-CA" sz="1600" baseline="0" dirty="0" smtClean="0"/>
                        <a:t>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 Sensitive B+ Tree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err="1" smtClean="0"/>
                        <a:t>CSB+Tree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Same features of B+ 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cache performance due to improved locality &amp;</a:t>
                      </a:r>
                      <a:r>
                        <a:rPr lang="en-CA" sz="1600" baseline="0" dirty="0" smtClean="0"/>
                        <a:t> lower tree height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Prefetching</a:t>
                      </a:r>
                      <a:r>
                        <a:rPr lang="en-CA" baseline="0" dirty="0" smtClean="0"/>
                        <a:t> B+ Tree (</a:t>
                      </a:r>
                      <a:r>
                        <a:rPr lang="en-CA" baseline="0" dirty="0" err="1" smtClean="0"/>
                        <a:t>pB</a:t>
                      </a:r>
                      <a:r>
                        <a:rPr lang="en-CA" baseline="0" dirty="0" smtClean="0"/>
                        <a:t>+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sz="1600" dirty="0" smtClean="0"/>
                        <a:t> Same features of B+ Trees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Improved</a:t>
                      </a:r>
                      <a:r>
                        <a:rPr lang="en-CA" sz="1600" baseline="0" dirty="0" smtClean="0"/>
                        <a:t> cache performance by </a:t>
                      </a:r>
                      <a:r>
                        <a:rPr lang="en-CA" sz="1600" baseline="0" dirty="0" err="1" smtClean="0"/>
                        <a:t>prefetching</a:t>
                      </a:r>
                      <a:r>
                        <a:rPr lang="en-CA" sz="1600" baseline="0" dirty="0" smtClean="0"/>
                        <a:t> more data in each cache miss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Increased node size leads to same benefits of CSB+ Tree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Database lifecycle</a:t>
            </a:r>
          </a:p>
          <a:p>
            <a:r>
              <a:rPr lang="en-CA" dirty="0" smtClean="0"/>
              <a:t>Elements of Physical Design in Information Systems</a:t>
            </a:r>
          </a:p>
          <a:p>
            <a:r>
              <a:rPr lang="en-CA" dirty="0" smtClean="0"/>
              <a:t>Different Physical Designs</a:t>
            </a:r>
          </a:p>
          <a:p>
            <a:pPr lvl="2"/>
            <a:r>
              <a:rPr lang="en-CA" dirty="0" smtClean="0"/>
              <a:t>Disk Based Relational Database Systems (DRDB)</a:t>
            </a:r>
          </a:p>
          <a:p>
            <a:pPr lvl="2"/>
            <a:r>
              <a:rPr lang="en-CA" dirty="0" smtClean="0"/>
              <a:t>Memory Based Relational Database Systems (MMDB)</a:t>
            </a:r>
          </a:p>
          <a:p>
            <a:pPr lvl="2"/>
            <a:r>
              <a:rPr lang="en-CA" dirty="0" smtClean="0"/>
              <a:t>XML Databases</a:t>
            </a:r>
          </a:p>
          <a:p>
            <a:pPr lvl="2"/>
            <a:r>
              <a:rPr lang="en-CA" dirty="0" smtClean="0"/>
              <a:t>Data Warehouses</a:t>
            </a:r>
          </a:p>
          <a:p>
            <a:r>
              <a:rPr lang="en-CA" dirty="0" smtClean="0"/>
              <a:t>Future Work</a:t>
            </a:r>
          </a:p>
          <a:p>
            <a:r>
              <a:rPr lang="en-CA" dirty="0" smtClean="0"/>
              <a:t>Open Problems</a:t>
            </a:r>
          </a:p>
          <a:p>
            <a:r>
              <a:rPr lang="en-CA" dirty="0" smtClean="0"/>
              <a:t>Summary &amp; Conclusions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2071678"/>
          <a:ext cx="850112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1"/>
                <a:gridCol w="3952904"/>
                <a:gridCol w="283370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</a:t>
                      </a:r>
                      <a:r>
                        <a:rPr lang="en-CA" baseline="0" dirty="0" smtClean="0"/>
                        <a:t>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</a:t>
                      </a:r>
                      <a:r>
                        <a:rPr lang="en-CA" baseline="0" dirty="0" smtClean="0"/>
                        <a:t> Sensitive T Tree (CST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Binary Search Tree used for maximum value of</a:t>
                      </a:r>
                      <a:r>
                        <a:rPr lang="en-CA" sz="1600" baseline="0" dirty="0" smtClean="0"/>
                        <a:t> each node used for faster search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More space efficient by removing pointers and using array stores. Index calculation used to allocate values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Node size is aligned with cache line </a:t>
                      </a:r>
                      <a:r>
                        <a:rPr lang="en-CA" sz="1600" baseline="0" dirty="0" err="1" smtClean="0"/>
                        <a:t>wize</a:t>
                      </a:r>
                      <a:r>
                        <a:rPr lang="en-CA" sz="1600" baseline="0" dirty="0" smtClean="0"/>
                        <a:t> to avoid misses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  Sensitive Search Tree (CSS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Fast traversal in log</a:t>
                      </a:r>
                      <a:r>
                        <a:rPr lang="en-CA" sz="1600" baseline="-30000" dirty="0" smtClean="0"/>
                        <a:t>m+1</a:t>
                      </a:r>
                      <a:r>
                        <a:rPr lang="en-CA" sz="1600" dirty="0" smtClean="0"/>
                        <a:t>n</a:t>
                      </a:r>
                      <a:r>
                        <a:rPr lang="en-CA" sz="1600" baseline="0" dirty="0" smtClean="0"/>
                        <a:t> (m is the number of keys per node)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Mainly suitable for read environments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600" dirty="0" smtClean="0"/>
                        <a:t>Good</a:t>
                      </a:r>
                      <a:r>
                        <a:rPr lang="en-CA" sz="1600" baseline="0" dirty="0" smtClean="0"/>
                        <a:t> cache behaviour since m is chosen to fit in the cache line size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</a:t>
            </a:r>
            <a:r>
              <a:rPr lang="en-CA" dirty="0" err="1" smtClean="0"/>
              <a:t>Partioning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Single 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err="1" smtClean="0"/>
              <a:t>equential</a:t>
            </a:r>
            <a:r>
              <a:rPr lang="en-CA" dirty="0" smtClean="0"/>
              <a:t> 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Summary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34" y="1857364"/>
          <a:ext cx="828680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3167084"/>
                <a:gridCol w="261939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Physical Design 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Desired</a:t>
                      </a:r>
                      <a:r>
                        <a:rPr lang="en-CA" baseline="0" dirty="0" smtClean="0"/>
                        <a:t> 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Methods/Structures Used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 Structures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No need to store actual data values in index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Larger node size that is aligned with cache line size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B Tree, B+ Tree, </a:t>
                      </a:r>
                      <a:r>
                        <a:rPr lang="en-CA" baseline="0" dirty="0" err="1" smtClean="0"/>
                        <a:t>pB</a:t>
                      </a:r>
                      <a:r>
                        <a:rPr lang="en-CA" baseline="0" dirty="0" smtClean="0"/>
                        <a:t>+ Tree, CSB+ Tree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T Tree, CST Tree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CSS Tree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Materialized Views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 Not needed since processing and memory access is cheap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N/A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Only</a:t>
                      </a:r>
                      <a:r>
                        <a:rPr lang="en-CA" baseline="0" dirty="0" smtClean="0"/>
                        <a:t> needed in secondary storage to speed up reloading in case of a crash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Horizontal Partitioning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Single Vertical Partitioning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Clustering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Not needed since random access in main memory costs the same as </a:t>
                      </a:r>
                      <a:r>
                        <a:rPr lang="en-CA" baseline="0" dirty="0" err="1" smtClean="0"/>
                        <a:t>sequencial</a:t>
                      </a:r>
                      <a:r>
                        <a:rPr lang="en-CA" baseline="0" dirty="0" smtClean="0"/>
                        <a:t> access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N/1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Retail: user profiling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Finance: claims analysis, risk analysis, credit card analysis, and fraud detection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15" y="1762823"/>
            <a:ext cx="8215370" cy="445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Design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357850" cy="429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DW: 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ROLAP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MOLAP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HOLAP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Storage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Relational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DBs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Data Cubes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Hybrid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Dimensions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Keys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Arrays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Characteristics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row is a cell in the cube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cell is represented by a fixed calculable location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Good For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Sparse 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Dense</a:t>
                      </a:r>
                      <a:r>
                        <a:rPr lang="en-CA" baseline="0" dirty="0" smtClean="0"/>
                        <a:t> 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DW: 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 Schema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216" y="2357430"/>
            <a:ext cx="648756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2"/>
            <a:r>
              <a:rPr lang="en-CA" dirty="0" smtClean="0"/>
              <a:t>Extremely large</a:t>
            </a:r>
          </a:p>
          <a:p>
            <a:pPr lvl="2"/>
            <a:r>
              <a:rPr lang="en-CA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2"/>
            <a:r>
              <a:rPr lang="en-CA" dirty="0" smtClean="0"/>
              <a:t>the fact table participates in every join</a:t>
            </a:r>
          </a:p>
          <a:p>
            <a:r>
              <a:rPr lang="en-CA" dirty="0" smtClean="0"/>
              <a:t>Figure 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Universal B</a:t>
            </a:r>
            <a:r>
              <a:rPr lang="en-CA" baseline="30000" dirty="0" smtClean="0"/>
              <a:t>+</a:t>
            </a:r>
            <a:r>
              <a:rPr lang="en-CA" dirty="0" smtClean="0"/>
              <a:t>-Trees (UB-Trees)</a:t>
            </a:r>
          </a:p>
          <a:p>
            <a:pPr lvl="2"/>
            <a:r>
              <a:rPr lang="en-CA" dirty="0" smtClean="0"/>
              <a:t>Variation of B</a:t>
            </a:r>
            <a:r>
              <a:rPr lang="en-CA" baseline="30000" dirty="0" smtClean="0"/>
              <a:t>+</a:t>
            </a:r>
            <a:r>
              <a:rPr lang="en-CA" dirty="0" smtClean="0"/>
              <a:t>-trees</a:t>
            </a:r>
          </a:p>
          <a:p>
            <a:pPr lvl="3"/>
            <a:r>
              <a:rPr lang="en-CA" dirty="0" smtClean="0"/>
              <a:t>Records are stored at the leaves</a:t>
            </a:r>
          </a:p>
          <a:p>
            <a:pPr lvl="2"/>
            <a:r>
              <a:rPr lang="en-CA" dirty="0" smtClean="0"/>
              <a:t>Multidimensional data is linearized</a:t>
            </a:r>
          </a:p>
          <a:p>
            <a:pPr lvl="3"/>
            <a:r>
              <a:rPr lang="en-CA" dirty="0" smtClean="0"/>
              <a:t>Records are stored according the Z-order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Well suited for high cardinality attributes</a:t>
            </a:r>
          </a:p>
          <a:p>
            <a:pPr lvl="3"/>
            <a:r>
              <a:rPr lang="en-CA" dirty="0" smtClean="0"/>
              <a:t>Excellent for point and interval queries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Poor performance with low cardinality attributes</a:t>
            </a:r>
          </a:p>
          <a:p>
            <a:pPr lvl="3"/>
            <a:r>
              <a:rPr lang="en-CA" dirty="0" smtClean="0"/>
              <a:t>More I/O operations (result ordered by key values)</a:t>
            </a:r>
          </a:p>
          <a:p>
            <a:pPr lvl="3"/>
            <a:endParaRPr lang="en-CA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191"/>
            <a:ext cx="8472518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Bitmap Index</a:t>
            </a:r>
          </a:p>
          <a:p>
            <a:pPr lvl="2"/>
            <a:r>
              <a:rPr lang="en-CA" dirty="0" smtClean="0"/>
              <a:t>Bit array data structure (aka bitset, bitmap)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Outperforms B</a:t>
            </a:r>
            <a:r>
              <a:rPr lang="en-CA" baseline="30000" dirty="0" smtClean="0"/>
              <a:t>+</a:t>
            </a:r>
            <a:r>
              <a:rPr lang="en-CA" dirty="0" smtClean="0"/>
              <a:t>-trees for low cardinality attributes (e.g. gender)</a:t>
            </a:r>
          </a:p>
          <a:p>
            <a:pPr lvl="3"/>
            <a:r>
              <a:rPr lang="en-CA" dirty="0" smtClean="0"/>
              <a:t>Even more useful when combined with star schema</a:t>
            </a:r>
          </a:p>
          <a:p>
            <a:pPr lvl="4"/>
            <a:r>
              <a:rPr lang="en-CA" dirty="0" smtClean="0"/>
              <a:t>Joining a large fact table with multiple small dimension tables</a:t>
            </a:r>
          </a:p>
          <a:p>
            <a:pPr lvl="3"/>
            <a:r>
              <a:rPr lang="en-CA" dirty="0" smtClean="0"/>
              <a:t>Less storage space</a:t>
            </a:r>
          </a:p>
          <a:p>
            <a:pPr lvl="3"/>
            <a:r>
              <a:rPr lang="en-CA" dirty="0" smtClean="0"/>
              <a:t>Reduces search space</a:t>
            </a:r>
          </a:p>
          <a:p>
            <a:pPr lvl="4"/>
            <a:r>
              <a:rPr lang="en-CA" dirty="0" smtClean="0"/>
              <a:t>Utilizes bitwise operations 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Not amenable to index updates (though not an issue for DW)</a:t>
            </a:r>
          </a:p>
          <a:p>
            <a:pPr lvl="2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Projection Index</a:t>
            </a:r>
          </a:p>
          <a:p>
            <a:pPr lvl="2"/>
            <a:r>
              <a:rPr lang="en-CA" dirty="0" smtClean="0"/>
              <a:t>Values preserve their table row order in the index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More results per I/O operation since a query in DW usually retrieves a few columns from a given table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Can only fetch raw data (e.g. column list in selection)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Materialize frequent queries of the base tables as views</a:t>
            </a:r>
          </a:p>
          <a:p>
            <a:pPr lvl="2"/>
            <a:r>
              <a:rPr lang="en-CA" dirty="0" smtClean="0"/>
              <a:t>Pre-compute and store aggregated data (i.e. summaries)</a:t>
            </a:r>
          </a:p>
          <a:p>
            <a:pPr lvl="2"/>
            <a:r>
              <a:rPr lang="en-CA" dirty="0" smtClean="0"/>
              <a:t>Pre-compute expensive joins</a:t>
            </a:r>
          </a:p>
          <a:p>
            <a:r>
              <a:rPr lang="en-CA" dirty="0" smtClean="0"/>
              <a:t>To materialize or not?</a:t>
            </a:r>
          </a:p>
          <a:p>
            <a:pPr lvl="2"/>
            <a:r>
              <a:rPr lang="en-CA" dirty="0" smtClean="0"/>
              <a:t>Workload characteristics</a:t>
            </a:r>
          </a:p>
          <a:p>
            <a:pPr lvl="2"/>
            <a:r>
              <a:rPr lang="en-CA" dirty="0" smtClean="0"/>
              <a:t>Cost for incremental update</a:t>
            </a:r>
          </a:p>
          <a:p>
            <a:pPr lvl="2"/>
            <a:r>
              <a:rPr lang="en-CA" dirty="0" smtClean="0"/>
              <a:t>Storage requirements</a:t>
            </a:r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Materialized Views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Behaves like an index</a:t>
            </a:r>
          </a:p>
          <a:p>
            <a:pPr lvl="2"/>
            <a:r>
              <a:rPr lang="en-CA" dirty="0" smtClean="0"/>
              <a:t>Improves performance through fast lookups</a:t>
            </a:r>
          </a:p>
          <a:p>
            <a:pPr lvl="2"/>
            <a:r>
              <a:rPr lang="en-CA" dirty="0" smtClean="0"/>
              <a:t>Useful for rollup and drilldown operations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Not applicable to all queries (e.g. ad-hoc queries)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Dividing database objects into smaller more manageable pieces</a:t>
            </a:r>
          </a:p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Ability to manage larger databases</a:t>
            </a:r>
          </a:p>
          <a:p>
            <a:pPr lvl="2"/>
            <a:r>
              <a:rPr lang="en-CA" dirty="0" smtClean="0"/>
              <a:t>Enhances query performance over large tables</a:t>
            </a:r>
          </a:p>
          <a:p>
            <a:pPr lvl="2"/>
            <a:r>
              <a:rPr lang="en-CA" dirty="0" smtClean="0"/>
              <a:t>Enables parallel processing </a:t>
            </a:r>
          </a:p>
          <a:p>
            <a:pPr lvl="2"/>
            <a:r>
              <a:rPr lang="en-CA" dirty="0" smtClean="0"/>
              <a:t>Facilitates data compression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Complexity: managing partitions</a:t>
            </a:r>
          </a:p>
          <a:p>
            <a:pPr lvl="2"/>
            <a:r>
              <a:rPr lang="en-CA" dirty="0" smtClean="0"/>
              <a:t>Efficiency: number of partitions affects the performance of meta data operations (e.g. browsing the data cube definition)</a:t>
            </a:r>
          </a:p>
          <a:p>
            <a:pPr lvl="2"/>
            <a:r>
              <a:rPr lang="en-CA" dirty="0" smtClean="0"/>
              <a:t>Might affect data refresh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Partitioning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Horizontal 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Vertical Partitioning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How?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Splitting out rows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Splitting out columns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Based on?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Time dimension (type of range partitioning)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Predefined table size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Usage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Normalization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Move</a:t>
                      </a:r>
                      <a:r>
                        <a:rPr lang="en-CA" baseline="0" dirty="0" smtClean="0"/>
                        <a:t> seldom used columns (i.e. row splitting)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Databases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Store, organize &amp; query XML documents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XML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81" y="4200894"/>
            <a:ext cx="3454601" cy="237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 (Microsoft SQL Server 2005)</a:t>
            </a:r>
          </a:p>
          <a:p>
            <a:pPr lvl="1"/>
            <a:r>
              <a:rPr lang="en-CA" dirty="0" smtClean="0"/>
              <a:t>Shred XML data in a relational table with columns: ORDPATH, tag, node type, value, path ID</a:t>
            </a:r>
          </a:p>
          <a:p>
            <a:pPr lvl="1"/>
            <a:r>
              <a:rPr lang="en-CA" dirty="0" smtClean="0"/>
              <a:t>Use a B+ Tree index based on combination of primary key of base table &amp; the ORDPATH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41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92660"/>
            <a:ext cx="4733956" cy="208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XML DBs: Indexes </a:t>
            </a:r>
            <a:r>
              <a:rPr lang="en-CA" sz="2700" i="1" dirty="0" smtClean="0"/>
              <a:t>Cont’d</a:t>
            </a:r>
            <a:endParaRPr lang="en-CA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Native XML DB (E.g. </a:t>
            </a:r>
            <a:r>
              <a:rPr lang="en-CA" dirty="0" err="1" smtClean="0"/>
              <a:t>eXist</a:t>
            </a:r>
            <a:r>
              <a:rPr lang="en-CA" dirty="0" smtClean="0"/>
              <a:t>, TIMBER)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Numbering schema for the XML nodes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 Tree used on the numbered nodes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42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92" y="3610606"/>
            <a:ext cx="7910536" cy="281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Query rewriting is more tricky due to semi-structured nature &amp; complicated querying </a:t>
            </a:r>
            <a:r>
              <a:rPr lang="en-CA" dirty="0" err="1" smtClean="0"/>
              <a:t>langauges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43</a:t>
            </a:fld>
            <a:endParaRPr lang="en-CA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44</a:t>
            </a:fld>
            <a:endParaRPr lang="en-CA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45</a:t>
            </a:fld>
            <a:endParaRPr lang="en-CA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46</a:t>
            </a:fld>
            <a:endParaRPr lang="en-CA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 &amp; Open Problems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47</a:t>
            </a:fld>
            <a:endParaRPr lang="en-CA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Looking at automating physical design (put some examples of work here and say its time permitting)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48</a:t>
            </a:fld>
            <a:endParaRPr lang="en-CA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Open Problems in Physical Design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49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 execution time, and I/O reads by pre-computing the results &amp; storing them</a:t>
            </a:r>
          </a:p>
          <a:p>
            <a:r>
              <a:rPr lang="en-CA" dirty="0" smtClean="0"/>
              <a:t>Materialized views are stores on disk</a:t>
            </a:r>
          </a:p>
          <a:p>
            <a:r>
              <a:rPr lang="en-CA" dirty="0" smtClean="0"/>
              <a:t>Rewriting queries using materialized views speeds up execution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&amp; Conclusions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50</a:t>
            </a:fld>
            <a:endParaRPr lang="en-CA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51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857224" y="1571612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Big summary table(s)</a:t>
            </a:r>
            <a:endParaRPr lang="en-CA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52</a:t>
            </a:fld>
            <a:endParaRPr lang="en-CA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53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54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Need to minimize expensive I/O operations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Divides the data into related partitions</a:t>
            </a:r>
          </a:p>
          <a:p>
            <a:pPr lvl="2"/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2"/>
            <a:r>
              <a:rPr lang="en-CA" i="1" dirty="0" smtClean="0"/>
              <a:t>Group Horizontal Partitioning</a:t>
            </a:r>
            <a:r>
              <a:rPr lang="en-CA" dirty="0" smtClean="0"/>
              <a:t>: groups </a:t>
            </a:r>
            <a:r>
              <a:rPr lang="en-CA" dirty="0" err="1" smtClean="0"/>
              <a:t>tuples</a:t>
            </a:r>
            <a:r>
              <a:rPr lang="en-CA" dirty="0" smtClean="0"/>
              <a:t> that are more frequently used together</a:t>
            </a:r>
          </a:p>
          <a:p>
            <a:pPr lvl="2"/>
            <a:r>
              <a:rPr lang="en-CA" i="1" dirty="0" smtClean="0"/>
              <a:t>Single Vertical Partitioning</a:t>
            </a:r>
            <a:r>
              <a:rPr lang="en-CA" dirty="0" smtClean="0"/>
              <a:t>: divides data into groups by attributes of the same type</a:t>
            </a:r>
          </a:p>
          <a:p>
            <a:pPr lvl="2"/>
            <a:r>
              <a:rPr lang="en-CA" i="1" dirty="0" smtClean="0"/>
              <a:t>Group Vertical Partitioning: </a:t>
            </a:r>
            <a:r>
              <a:rPr lang="en-CA" dirty="0" smtClean="0"/>
              <a:t>divides table into the sets of attributes that are usually accessed together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Records that are accessed together are physically located together</a:t>
            </a:r>
          </a:p>
          <a:p>
            <a:r>
              <a:rPr lang="en-CA" dirty="0" smtClean="0"/>
              <a:t>Reduces the number of pages to be queried </a:t>
            </a:r>
          </a:p>
          <a:p>
            <a:r>
              <a:rPr lang="en-CA" dirty="0" smtClean="0"/>
              <a:t>Can have multi-dimensional clustering based on more than one criteria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Compression: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Fitting more data into a fixed amount of space</a:t>
            </a:r>
          </a:p>
          <a:p>
            <a:r>
              <a:rPr lang="en-CA" dirty="0" smtClean="0"/>
              <a:t>Striping: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Distribute data that is accessed together </a:t>
            </a:r>
            <a:r>
              <a:rPr lang="en-CA" dirty="0" err="1" smtClean="0"/>
              <a:t>accross</a:t>
            </a:r>
            <a:r>
              <a:rPr lang="en-CA" dirty="0" smtClean="0"/>
              <a:t> multiple disks</a:t>
            </a:r>
          </a:p>
          <a:p>
            <a:r>
              <a:rPr lang="en-CA" dirty="0" smtClean="0"/>
              <a:t>Mirroring: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Duplicating the data to multiple disks</a:t>
            </a:r>
          </a:p>
          <a:p>
            <a:r>
              <a:rPr lang="en-CA" dirty="0" err="1" smtClean="0"/>
              <a:t>Denormalization</a:t>
            </a:r>
            <a:r>
              <a:rPr lang="en-CA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Refine global schema to reflect query and transaction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615</TotalTime>
  <Words>1932</Words>
  <Application>Microsoft Office PowerPoint</Application>
  <PresentationFormat>On-screen Show (4:3)</PresentationFormat>
  <Paragraphs>429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Module</vt:lpstr>
      <vt:lpstr>Physical Design Patterns in Information Systems</vt:lpstr>
      <vt:lpstr>Outline</vt:lpstr>
      <vt:lpstr>Slide 3</vt:lpstr>
      <vt:lpstr>Elements of Physical Design</vt:lpstr>
      <vt:lpstr>Materialized Views</vt:lpstr>
      <vt:lpstr>Indexes</vt:lpstr>
      <vt:lpstr>Paritioning</vt:lpstr>
      <vt:lpstr>Clustering</vt:lpstr>
      <vt:lpstr>Other Methods</vt:lpstr>
      <vt:lpstr>Physical Design of Different Information Systems</vt:lpstr>
      <vt:lpstr>Disk Based Relational Database Systems (DRDB)</vt:lpstr>
      <vt:lpstr>DRDB: Indexes</vt:lpstr>
      <vt:lpstr>DRDB: Materialized Views</vt:lpstr>
      <vt:lpstr>DRDB: Paritioning</vt:lpstr>
      <vt:lpstr>DRDB: Clustering</vt:lpstr>
      <vt:lpstr>DRDB: Summary</vt:lpstr>
      <vt:lpstr>Main Memory Database Systems (MMDB)</vt:lpstr>
      <vt:lpstr>MMDB: Indexes</vt:lpstr>
      <vt:lpstr>MMDB: Indexes Cont’d</vt:lpstr>
      <vt:lpstr>MMDB: Indexes Cont’d </vt:lpstr>
      <vt:lpstr>MMDB: Materialized Views</vt:lpstr>
      <vt:lpstr>MMDB: Partioning</vt:lpstr>
      <vt:lpstr>MMDB: Clustering</vt:lpstr>
      <vt:lpstr>MMDB: Summary</vt:lpstr>
      <vt:lpstr>Data Warehouses</vt:lpstr>
      <vt:lpstr>Data Warehouses Cont’d</vt:lpstr>
      <vt:lpstr>DW: Design</vt:lpstr>
      <vt:lpstr>DW: Design Cont’d</vt:lpstr>
      <vt:lpstr>DW: Design Cont’d</vt:lpstr>
      <vt:lpstr>DW: Challenges</vt:lpstr>
      <vt:lpstr>DW: Indexes</vt:lpstr>
      <vt:lpstr>DW: Indexes Cont’d</vt:lpstr>
      <vt:lpstr>DW: Indexes Cont’d</vt:lpstr>
      <vt:lpstr>DW: Materialized Views</vt:lpstr>
      <vt:lpstr>DW: Materialized Views Cont’d</vt:lpstr>
      <vt:lpstr>DW: Partitioning</vt:lpstr>
      <vt:lpstr>DW: Partitioning Cont’d</vt:lpstr>
      <vt:lpstr>DW: Clustering</vt:lpstr>
      <vt:lpstr>DW: Summary</vt:lpstr>
      <vt:lpstr>XML Databases</vt:lpstr>
      <vt:lpstr>XML DBs: Indexes</vt:lpstr>
      <vt:lpstr>XML DBs: Indexes Cont’d</vt:lpstr>
      <vt:lpstr>XML DBs: Materialized Views</vt:lpstr>
      <vt:lpstr>XML DBs: Paritioning</vt:lpstr>
      <vt:lpstr>XML DBs: Clustering</vt:lpstr>
      <vt:lpstr>XML DBs: Summary</vt:lpstr>
      <vt:lpstr>Future Work &amp; Open Problems</vt:lpstr>
      <vt:lpstr>Future Work</vt:lpstr>
      <vt:lpstr>Open Problems in Physical Design</vt:lpstr>
      <vt:lpstr>Summary &amp; Conclusions</vt:lpstr>
      <vt:lpstr>Slide 51</vt:lpstr>
      <vt:lpstr>Conclusions</vt:lpstr>
      <vt:lpstr>Slide 53</vt:lpstr>
      <vt:lpstr>References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108</cp:revision>
  <dcterms:created xsi:type="dcterms:W3CDTF">2010-07-06T16:27:16Z</dcterms:created>
  <dcterms:modified xsi:type="dcterms:W3CDTF">2010-07-12T00:01:51Z</dcterms:modified>
</cp:coreProperties>
</file>