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17e518b7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17e518b7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17e518b7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17e518b7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17e518b7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17e518b7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17e518b7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17e518b7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17e518b7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17e518b7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17e518b7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17e518b7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3e3583ab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3e3583ab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17e5193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17e5193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17e5193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17e5193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17e5193a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17e5193a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a3e3583ab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a3e3583ab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17e5193a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17e5193a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17e5193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17e5193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17e5193a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17e5193a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17e5193a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17e5193a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17e5193a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17e5193a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17e5193a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17e5193a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17e5193a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17e5193a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17e5193a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17e5193a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17e5193a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17e5193a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17e5193a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17e5193a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3e3583a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3e3583a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17e5193a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17e5193a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17e5193a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a17e5193a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17e5193a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17e5193a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17e5193a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a17e5193a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3e3583ab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a3e3583ab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17e5193a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a17e5193a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17e5193a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a17e5193a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17e5193a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a17e5193a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a17e5193a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a17e5193a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a17e5193a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a17e5193a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d7ee5f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d7ee5f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17e5193a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a17e5193a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a17e5193a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a17e5193a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a17e5240e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a17e5240e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a17e5240e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a17e5240e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a17e5240e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a17e5240e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17e5240e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17e5240e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a17e5240e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a17e5240e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a17e5240e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a17e5240e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a17e5240ea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a17e5240e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a17e5240ea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a17e5240e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17e518b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17e518b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17e518b7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17e518b7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17e518b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17e518b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17e518b7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17e518b7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17e518b7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17e518b7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94125" y="1193475"/>
            <a:ext cx="9144000" cy="147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880">
                <a:latin typeface="Trebuchet MS"/>
                <a:ea typeface="Trebuchet MS"/>
                <a:cs typeface="Trebuchet MS"/>
                <a:sym typeface="Trebuchet MS"/>
              </a:rPr>
              <a:t>Démonstration des algorithmes de couplage à travers un graphe</a:t>
            </a:r>
            <a:endParaRPr sz="3880">
              <a:latin typeface="Trebuchet MS"/>
              <a:ea typeface="Trebuchet MS"/>
              <a:cs typeface="Trebuchet MS"/>
              <a:sym typeface="Trebuchet MS"/>
            </a:endParaRPr>
          </a:p>
        </p:txBody>
      </p:sp>
      <p:sp>
        <p:nvSpPr>
          <p:cNvPr id="55" name="Google Shape;55;p13"/>
          <p:cNvSpPr/>
          <p:nvPr/>
        </p:nvSpPr>
        <p:spPr>
          <a:xfrm>
            <a:off x="639075" y="1316675"/>
            <a:ext cx="8054100" cy="137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dk1"/>
              </a:highlight>
            </a:endParaRPr>
          </a:p>
        </p:txBody>
      </p:sp>
      <p:sp>
        <p:nvSpPr>
          <p:cNvPr id="56" name="Google Shape;56;p13"/>
          <p:cNvSpPr txBox="1"/>
          <p:nvPr/>
        </p:nvSpPr>
        <p:spPr>
          <a:xfrm>
            <a:off x="0" y="3434125"/>
            <a:ext cx="9144000" cy="87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Les algorithmes de Gale-Shapley et Irving</a:t>
            </a:r>
            <a:endParaRPr sz="1800">
              <a:solidFill>
                <a:schemeClr val="dk2"/>
              </a:solidFill>
            </a:endParaRPr>
          </a:p>
        </p:txBody>
      </p:sp>
      <p:sp>
        <p:nvSpPr>
          <p:cNvPr id="57" name="Google Shape;57;p13"/>
          <p:cNvSpPr txBox="1"/>
          <p:nvPr/>
        </p:nvSpPr>
        <p:spPr>
          <a:xfrm>
            <a:off x="6583375" y="4627600"/>
            <a:ext cx="2560500" cy="5160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100">
                <a:solidFill>
                  <a:schemeClr val="dk2"/>
                </a:solidFill>
                <a:latin typeface="Trebuchet MS"/>
                <a:ea typeface="Trebuchet MS"/>
                <a:cs typeface="Trebuchet MS"/>
                <a:sym typeface="Trebuchet MS"/>
              </a:rPr>
              <a:t>Rouyer Aymeric</a:t>
            </a:r>
            <a:endParaRPr sz="1100">
              <a:solidFill>
                <a:schemeClr val="dk2"/>
              </a:solidFill>
              <a:latin typeface="Trebuchet MS"/>
              <a:ea typeface="Trebuchet MS"/>
              <a:cs typeface="Trebuchet MS"/>
              <a:sym typeface="Trebuchet MS"/>
            </a:endParaRPr>
          </a:p>
        </p:txBody>
      </p:sp>
      <p:sp>
        <p:nvSpPr>
          <p:cNvPr id="58" name="Google Shape;58;p13"/>
          <p:cNvSpPr txBox="1"/>
          <p:nvPr/>
        </p:nvSpPr>
        <p:spPr>
          <a:xfrm>
            <a:off x="-7700" y="4712300"/>
            <a:ext cx="3257100" cy="43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Trebuchet MS"/>
                <a:ea typeface="Trebuchet MS"/>
                <a:cs typeface="Trebuchet MS"/>
                <a:sym typeface="Trebuchet MS"/>
              </a:rPr>
              <a:t>Mohamed</a:t>
            </a:r>
            <a:r>
              <a:rPr lang="en" sz="1100">
                <a:solidFill>
                  <a:schemeClr val="dk2"/>
                </a:solidFill>
                <a:latin typeface="Trebuchet MS"/>
                <a:ea typeface="Trebuchet MS"/>
                <a:cs typeface="Trebuchet MS"/>
                <a:sym typeface="Trebuchet MS"/>
              </a:rPr>
              <a:t> Laïdouni</a:t>
            </a:r>
            <a:endParaRPr sz="1100">
              <a:solidFill>
                <a:schemeClr val="dk2"/>
              </a:solidFill>
              <a:latin typeface="Trebuchet MS"/>
              <a:ea typeface="Trebuchet MS"/>
              <a:cs typeface="Trebuchet MS"/>
              <a:sym typeface="Trebuchet MS"/>
            </a:endParaRPr>
          </a:p>
        </p:txBody>
      </p:sp>
      <p:sp>
        <p:nvSpPr>
          <p:cNvPr id="59" name="Google Shape;59;p13"/>
          <p:cNvSpPr txBox="1"/>
          <p:nvPr/>
        </p:nvSpPr>
        <p:spPr>
          <a:xfrm>
            <a:off x="2943450" y="4670050"/>
            <a:ext cx="3257100" cy="431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100" u="sng">
                <a:solidFill>
                  <a:schemeClr val="dk2"/>
                </a:solidFill>
                <a:latin typeface="Trebuchet MS"/>
                <a:ea typeface="Trebuchet MS"/>
                <a:cs typeface="Trebuchet MS"/>
                <a:sym typeface="Trebuchet MS"/>
              </a:rPr>
              <a:t>G4S10</a:t>
            </a:r>
            <a:endParaRPr b="1" sz="1100" u="sng">
              <a:solidFill>
                <a:schemeClr val="dk2"/>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22" name="Google Shape;122;p22"/>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rgbClr val="FF0000"/>
                </a:solidFill>
              </a:rPr>
              <a:t>(3, C)</a:t>
            </a:r>
            <a:endParaRPr sz="1800">
              <a:solidFill>
                <a:srgbClr val="FF0000"/>
              </a:solidFill>
            </a:endParaRPr>
          </a:p>
          <a:p>
            <a:pPr indent="0" lvl="0" marL="0" rtl="0" algn="ctr">
              <a:spcBef>
                <a:spcPts val="0"/>
              </a:spcBef>
              <a:spcAft>
                <a:spcPts val="0"/>
              </a:spcAft>
              <a:buNone/>
            </a:pPr>
            <a:r>
              <a:rPr lang="en" sz="1800">
                <a:solidFill>
                  <a:srgbClr val="FF0000"/>
                </a:solidFill>
              </a:rPr>
              <a:t>(4, C)</a:t>
            </a:r>
            <a:endParaRPr sz="1800">
              <a:solidFill>
                <a:srgbClr val="FF0000"/>
              </a:solidFill>
            </a:endParaRPr>
          </a:p>
        </p:txBody>
      </p:sp>
      <p:sp>
        <p:nvSpPr>
          <p:cNvPr id="123" name="Google Shape;123;p22"/>
          <p:cNvSpPr txBox="1"/>
          <p:nvPr/>
        </p:nvSpPr>
        <p:spPr>
          <a:xfrm>
            <a:off x="415800" y="346500"/>
            <a:ext cx="27642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Viens le tour de 4 de faire sa proposition, créant un conflit avec 3.</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29" name="Google Shape;129;p23"/>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rgbClr val="53C422"/>
                </a:solidFill>
              </a:rPr>
              <a:t>(3, C)</a:t>
            </a:r>
            <a:endParaRPr sz="1800">
              <a:solidFill>
                <a:srgbClr val="53C422"/>
              </a:solidFill>
            </a:endParaRPr>
          </a:p>
          <a:p>
            <a:pPr indent="0" lvl="0" marL="0" rtl="0" algn="ctr">
              <a:spcBef>
                <a:spcPts val="0"/>
              </a:spcBef>
              <a:spcAft>
                <a:spcPts val="0"/>
              </a:spcAft>
              <a:buNone/>
            </a:pPr>
            <a:r>
              <a:rPr lang="en" sz="1800">
                <a:solidFill>
                  <a:srgbClr val="FF0000"/>
                </a:solidFill>
              </a:rPr>
              <a:t>(4, ?)</a:t>
            </a:r>
            <a:endParaRPr sz="1800">
              <a:solidFill>
                <a:srgbClr val="FF0000"/>
              </a:solidFill>
            </a:endParaRPr>
          </a:p>
        </p:txBody>
      </p:sp>
      <p:sp>
        <p:nvSpPr>
          <p:cNvPr id="130" name="Google Shape;130;p23"/>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C préfère 3 donc le couple (3,C) est celui conservé.</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36" name="Google Shape;136;p24"/>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rgbClr val="FF0000"/>
                </a:solidFill>
              </a:rPr>
              <a:t>(1, B)</a:t>
            </a:r>
            <a:endParaRPr sz="1800">
              <a:solidFill>
                <a:srgbClr val="FF0000"/>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chemeClr val="dk2"/>
                </a:solidFill>
              </a:rPr>
              <a:t>(3, C)</a:t>
            </a:r>
            <a:endParaRPr sz="1800">
              <a:solidFill>
                <a:schemeClr val="dk2"/>
              </a:solidFill>
            </a:endParaRPr>
          </a:p>
          <a:p>
            <a:pPr indent="0" lvl="0" marL="0" rtl="0" algn="ctr">
              <a:spcBef>
                <a:spcPts val="0"/>
              </a:spcBef>
              <a:spcAft>
                <a:spcPts val="0"/>
              </a:spcAft>
              <a:buNone/>
            </a:pPr>
            <a:r>
              <a:rPr lang="en" sz="1800">
                <a:solidFill>
                  <a:srgbClr val="FF0000"/>
                </a:solidFill>
              </a:rPr>
              <a:t>(4, B)</a:t>
            </a:r>
            <a:endParaRPr sz="1800">
              <a:solidFill>
                <a:srgbClr val="FF0000"/>
              </a:solidFill>
            </a:endParaRPr>
          </a:p>
        </p:txBody>
      </p:sp>
      <p:sp>
        <p:nvSpPr>
          <p:cNvPr id="137" name="Google Shape;137;p24"/>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4 propose à B, ce qui cause un autre conflit.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43" name="Google Shape;143;p25"/>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rgbClr val="FF0000"/>
                </a:solidFill>
              </a:rPr>
              <a:t>(1, ?)</a:t>
            </a:r>
            <a:endParaRPr sz="1800">
              <a:solidFill>
                <a:srgbClr val="FF0000"/>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chemeClr val="dk2"/>
                </a:solidFill>
              </a:rPr>
              <a:t>(3, C)</a:t>
            </a:r>
            <a:endParaRPr sz="1800">
              <a:solidFill>
                <a:schemeClr val="dk2"/>
              </a:solidFill>
            </a:endParaRPr>
          </a:p>
          <a:p>
            <a:pPr indent="0" lvl="0" marL="0" rtl="0" algn="ctr">
              <a:spcBef>
                <a:spcPts val="0"/>
              </a:spcBef>
              <a:spcAft>
                <a:spcPts val="0"/>
              </a:spcAft>
              <a:buNone/>
            </a:pPr>
            <a:r>
              <a:rPr lang="en" sz="1800">
                <a:solidFill>
                  <a:srgbClr val="53C422"/>
                </a:solidFill>
              </a:rPr>
              <a:t>(4, B)</a:t>
            </a:r>
            <a:endParaRPr sz="1800">
              <a:solidFill>
                <a:srgbClr val="53C422"/>
              </a:solidFill>
            </a:endParaRPr>
          </a:p>
        </p:txBody>
      </p:sp>
      <p:sp>
        <p:nvSpPr>
          <p:cNvPr id="144" name="Google Shape;144;p25"/>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4 remporte cette fois-ci les faveurs, le couple (1, B) est supprimé et 1 doit faire une nouvelle proposition.</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6"/>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50" name="Google Shape;150;p26"/>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accent1"/>
                </a:solidFill>
              </a:rPr>
              <a:t>(1, A)</a:t>
            </a:r>
            <a:endParaRPr sz="1800">
              <a:solidFill>
                <a:schemeClr val="accent1"/>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chemeClr val="dk2"/>
                </a:solidFill>
              </a:rPr>
              <a:t>(3, C)</a:t>
            </a:r>
            <a:endParaRPr sz="1800">
              <a:solidFill>
                <a:schemeClr val="dk2"/>
              </a:solidFill>
            </a:endParaRPr>
          </a:p>
          <a:p>
            <a:pPr indent="0" lvl="0" marL="0" rtl="0" algn="ctr">
              <a:spcBef>
                <a:spcPts val="0"/>
              </a:spcBef>
              <a:spcAft>
                <a:spcPts val="0"/>
              </a:spcAft>
              <a:buNone/>
            </a:pPr>
            <a:r>
              <a:rPr lang="en" sz="1800">
                <a:solidFill>
                  <a:schemeClr val="dk2"/>
                </a:solidFill>
              </a:rPr>
              <a:t>(4, B)</a:t>
            </a:r>
            <a:endParaRPr sz="1800">
              <a:solidFill>
                <a:schemeClr val="dk2"/>
              </a:solidFill>
            </a:endParaRPr>
          </a:p>
        </p:txBody>
      </p:sp>
      <p:sp>
        <p:nvSpPr>
          <p:cNvPr id="151" name="Google Shape;151;p26"/>
          <p:cNvSpPr txBox="1"/>
          <p:nvPr/>
        </p:nvSpPr>
        <p:spPr>
          <a:xfrm>
            <a:off x="2102050" y="2001950"/>
            <a:ext cx="443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52" name="Google Shape;152;p26"/>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1 propose à A, qui n’a eu aucune proposition avant.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nvSpPr>
        <p:spPr>
          <a:xfrm>
            <a:off x="800775" y="2510150"/>
            <a:ext cx="2037900" cy="14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AA84F"/>
                </a:solidFill>
              </a:rPr>
              <a:t>(1, A)</a:t>
            </a:r>
            <a:endParaRPr sz="1800">
              <a:solidFill>
                <a:srgbClr val="6AA84F"/>
              </a:solidFill>
            </a:endParaRPr>
          </a:p>
          <a:p>
            <a:pPr indent="0" lvl="0" marL="0" rtl="0" algn="l">
              <a:spcBef>
                <a:spcPts val="0"/>
              </a:spcBef>
              <a:spcAft>
                <a:spcPts val="0"/>
              </a:spcAft>
              <a:buNone/>
            </a:pPr>
            <a:r>
              <a:rPr lang="en" sz="1800">
                <a:solidFill>
                  <a:srgbClr val="6AA84F"/>
                </a:solidFill>
              </a:rPr>
              <a:t>(2, D)</a:t>
            </a:r>
            <a:endParaRPr sz="1800">
              <a:solidFill>
                <a:srgbClr val="6AA84F"/>
              </a:solidFill>
            </a:endParaRPr>
          </a:p>
          <a:p>
            <a:pPr indent="0" lvl="0" marL="0" rtl="0" algn="l">
              <a:spcBef>
                <a:spcPts val="0"/>
              </a:spcBef>
              <a:spcAft>
                <a:spcPts val="0"/>
              </a:spcAft>
              <a:buNone/>
            </a:pPr>
            <a:r>
              <a:rPr lang="en" sz="1800">
                <a:solidFill>
                  <a:srgbClr val="6AA84F"/>
                </a:solidFill>
              </a:rPr>
              <a:t>(3, C)</a:t>
            </a:r>
            <a:endParaRPr sz="1800">
              <a:solidFill>
                <a:srgbClr val="6AA84F"/>
              </a:solidFill>
            </a:endParaRPr>
          </a:p>
          <a:p>
            <a:pPr indent="0" lvl="0" marL="0" rtl="0" algn="l">
              <a:spcBef>
                <a:spcPts val="0"/>
              </a:spcBef>
              <a:spcAft>
                <a:spcPts val="0"/>
              </a:spcAft>
              <a:buNone/>
            </a:pPr>
            <a:r>
              <a:rPr lang="en" sz="1800">
                <a:solidFill>
                  <a:srgbClr val="6AA84F"/>
                </a:solidFill>
              </a:rPr>
              <a:t>(4, B)</a:t>
            </a:r>
            <a:endParaRPr sz="1800">
              <a:solidFill>
                <a:srgbClr val="6AA84F"/>
              </a:solidFill>
            </a:endParaRPr>
          </a:p>
        </p:txBody>
      </p:sp>
      <p:pic>
        <p:nvPicPr>
          <p:cNvPr id="158" name="Google Shape;158;p27"/>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59" name="Google Shape;159;p27"/>
          <p:cNvSpPr txBox="1"/>
          <p:nvPr/>
        </p:nvSpPr>
        <p:spPr>
          <a:xfrm>
            <a:off x="123200" y="1047175"/>
            <a:ext cx="2715600" cy="14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Il y a 4 couples et aucun conflit, le couplage est donc stable et l’algorithme prend fin.</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ctrTitle"/>
          </p:nvPr>
        </p:nvSpPr>
        <p:spPr>
          <a:xfrm>
            <a:off x="-30800" y="254100"/>
            <a:ext cx="9174900" cy="864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Courier New"/>
                <a:ea typeface="Courier New"/>
                <a:cs typeface="Courier New"/>
                <a:sym typeface="Courier New"/>
              </a:rPr>
              <a:t>II. Irving</a:t>
            </a:r>
            <a:endParaRPr>
              <a:latin typeface="Courier New"/>
              <a:ea typeface="Courier New"/>
              <a:cs typeface="Courier New"/>
              <a:sym typeface="Courier New"/>
            </a:endParaRPr>
          </a:p>
        </p:txBody>
      </p:sp>
      <p:sp>
        <p:nvSpPr>
          <p:cNvPr id="165" name="Google Shape;165;p28"/>
          <p:cNvSpPr txBox="1"/>
          <p:nvPr>
            <p:ph idx="1" type="subTitle"/>
          </p:nvPr>
        </p:nvSpPr>
        <p:spPr>
          <a:xfrm>
            <a:off x="696700" y="2340750"/>
            <a:ext cx="3642600" cy="2671800"/>
          </a:xfrm>
          <a:prstGeom prst="rect">
            <a:avLst/>
          </a:prstGeom>
        </p:spPr>
        <p:txBody>
          <a:bodyPr anchorCtr="0" anchor="t" bIns="91425" lIns="91425" spcFirstLastPara="1" rIns="91425" wrap="square" tIns="91425">
            <a:normAutofit fontScale="47500" lnSpcReduction="20000"/>
          </a:bodyPr>
          <a:lstStyle/>
          <a:p>
            <a:pPr indent="0" lvl="0" marL="0" rtl="0" algn="just">
              <a:spcBef>
                <a:spcPts val="0"/>
              </a:spcBef>
              <a:spcAft>
                <a:spcPts val="0"/>
              </a:spcAft>
              <a:buNone/>
            </a:pPr>
            <a:r>
              <a:rPr lang="en">
                <a:latin typeface="Trebuchet MS"/>
                <a:ea typeface="Trebuchet MS"/>
                <a:cs typeface="Trebuchet MS"/>
                <a:sym typeface="Trebuchet MS"/>
              </a:rPr>
              <a:t>Le graphe utilisé est un graphe dirigé complet pour représenter un ensemble unique avec 5 possibles candidats de couplage. L’algorithme d’Irving sur un graphe </a:t>
            </a:r>
            <a:r>
              <a:rPr lang="en">
                <a:latin typeface="Trebuchet MS"/>
                <a:ea typeface="Trebuchet MS"/>
                <a:cs typeface="Trebuchet MS"/>
                <a:sym typeface="Trebuchet MS"/>
              </a:rPr>
              <a:t>s'arrête</a:t>
            </a:r>
            <a:r>
              <a:rPr lang="en">
                <a:latin typeface="Trebuchet MS"/>
                <a:ea typeface="Trebuchet MS"/>
                <a:cs typeface="Trebuchet MS"/>
                <a:sym typeface="Trebuchet MS"/>
              </a:rPr>
              <a:t> lorsqu’il y a au moins n/2 (ici 3) composantes connexes dans le graphes, à savoir les couples trouvés, ou les cas isolés si un couplage stable n’existe pas.</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rPr lang="en">
                <a:latin typeface="Trebuchet MS"/>
                <a:ea typeface="Trebuchet MS"/>
                <a:cs typeface="Trebuchet MS"/>
                <a:sym typeface="Trebuchet MS"/>
              </a:rPr>
              <a:t>Les 3 phases de l’algorithme seront présentées normalement mais des libertés ont été prises pour montrer le plus possible les différents conflits que l’algorithme peut rencontrer, ces décisions seront indiquées dans les étapes respectives.</a:t>
            </a:r>
            <a:endParaRPr>
              <a:latin typeface="Trebuchet MS"/>
              <a:ea typeface="Trebuchet MS"/>
              <a:cs typeface="Trebuchet MS"/>
              <a:sym typeface="Trebuchet MS"/>
            </a:endParaRPr>
          </a:p>
        </p:txBody>
      </p:sp>
      <p:sp>
        <p:nvSpPr>
          <p:cNvPr id="166" name="Google Shape;166;p28"/>
          <p:cNvSpPr txBox="1"/>
          <p:nvPr/>
        </p:nvSpPr>
        <p:spPr>
          <a:xfrm>
            <a:off x="0" y="1170375"/>
            <a:ext cx="91440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dans un même ensemble avec un graphe complet.</a:t>
            </a:r>
            <a:endParaRPr sz="1800">
              <a:solidFill>
                <a:schemeClr val="dk2"/>
              </a:solidFill>
            </a:endParaRPr>
          </a:p>
        </p:txBody>
      </p:sp>
      <p:pic>
        <p:nvPicPr>
          <p:cNvPr id="167" name="Google Shape;167;p28"/>
          <p:cNvPicPr preferRelativeResize="0"/>
          <p:nvPr/>
        </p:nvPicPr>
        <p:blipFill>
          <a:blip r:embed="rId3">
            <a:alphaModFix/>
          </a:blip>
          <a:stretch>
            <a:fillRect/>
          </a:stretch>
        </p:blipFill>
        <p:spPr>
          <a:xfrm>
            <a:off x="5300100" y="1875525"/>
            <a:ext cx="3843901" cy="2882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a:t>
            </a:r>
            <a:endParaRPr sz="1800"/>
          </a:p>
          <a:p>
            <a:pPr indent="0" lvl="0" marL="0" rtl="0" algn="l">
              <a:spcBef>
                <a:spcPts val="0"/>
              </a:spcBef>
              <a:spcAft>
                <a:spcPts val="0"/>
              </a:spcAft>
              <a:buNone/>
            </a:pPr>
            <a:r>
              <a:rPr lang="en" sz="1800"/>
              <a:t>(B, ?)</a:t>
            </a:r>
            <a:endParaRPr sz="1800"/>
          </a:p>
          <a:p>
            <a:pPr indent="0" lvl="0" marL="0" rtl="0" algn="l">
              <a:spcBef>
                <a:spcPts val="0"/>
              </a:spcBef>
              <a:spcAft>
                <a:spcPts val="0"/>
              </a:spcAft>
              <a:buNone/>
            </a:pPr>
            <a:r>
              <a:rPr lang="en" sz="1800"/>
              <a:t>(C, ?)</a:t>
            </a:r>
            <a:endParaRPr sz="1800"/>
          </a:p>
          <a:p>
            <a:pPr indent="0" lvl="0" marL="0" rtl="0" algn="l">
              <a:spcBef>
                <a:spcPts val="0"/>
              </a:spcBef>
              <a:spcAft>
                <a:spcPts val="0"/>
              </a:spcAft>
              <a:buNone/>
            </a:pPr>
            <a:r>
              <a:rPr lang="en" sz="1800"/>
              <a:t>(D, ?)</a:t>
            </a:r>
            <a:endParaRPr sz="1800"/>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173" name="Google Shape;173;p29"/>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74" name="Google Shape;174;p29"/>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La phase 1 consiste en une application de l’algorithme de Gale-Shapley qui autorise un cycle.</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Chaque sommet a sa propre couleur d’arête pour faciliter la lecture.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A86E8"/>
                </a:solidFill>
              </a:rPr>
              <a:t>(A, C)</a:t>
            </a:r>
            <a:endParaRPr sz="1800">
              <a:solidFill>
                <a:srgbClr val="4A86E8"/>
              </a:solidFill>
            </a:endParaRPr>
          </a:p>
          <a:p>
            <a:pPr indent="0" lvl="0" marL="0" rtl="0" algn="l">
              <a:spcBef>
                <a:spcPts val="0"/>
              </a:spcBef>
              <a:spcAft>
                <a:spcPts val="0"/>
              </a:spcAft>
              <a:buNone/>
            </a:pPr>
            <a:r>
              <a:rPr lang="en" sz="1800"/>
              <a:t>(B, ?)</a:t>
            </a:r>
            <a:endParaRPr sz="1800"/>
          </a:p>
          <a:p>
            <a:pPr indent="0" lvl="0" marL="0" rtl="0" algn="l">
              <a:spcBef>
                <a:spcPts val="0"/>
              </a:spcBef>
              <a:spcAft>
                <a:spcPts val="0"/>
              </a:spcAft>
              <a:buNone/>
            </a:pPr>
            <a:r>
              <a:rPr lang="en" sz="1800"/>
              <a:t>(C, ?)</a:t>
            </a:r>
            <a:endParaRPr sz="1800"/>
          </a:p>
          <a:p>
            <a:pPr indent="0" lvl="0" marL="0" rtl="0" algn="l">
              <a:spcBef>
                <a:spcPts val="0"/>
              </a:spcBef>
              <a:spcAft>
                <a:spcPts val="0"/>
              </a:spcAft>
              <a:buNone/>
            </a:pPr>
            <a:r>
              <a:rPr lang="en" sz="1800"/>
              <a:t>(D, ?)</a:t>
            </a:r>
            <a:endParaRPr sz="1800"/>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180" name="Google Shape;180;p30"/>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81" name="Google Shape;181;p30"/>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A fait une demande à C, acceptée automatiquement.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(A, C)</a:t>
            </a:r>
            <a:endParaRPr sz="1800">
              <a:solidFill>
                <a:srgbClr val="FF0000"/>
              </a:solidFill>
            </a:endParaRPr>
          </a:p>
          <a:p>
            <a:pPr indent="0" lvl="0" marL="0" rtl="0" algn="l">
              <a:spcBef>
                <a:spcPts val="0"/>
              </a:spcBef>
              <a:spcAft>
                <a:spcPts val="0"/>
              </a:spcAft>
              <a:buNone/>
            </a:pPr>
            <a:r>
              <a:rPr lang="en" sz="1800">
                <a:solidFill>
                  <a:srgbClr val="FF0000"/>
                </a:solidFill>
              </a:rPr>
              <a:t>(B, C)</a:t>
            </a:r>
            <a:endParaRPr sz="1800">
              <a:solidFill>
                <a:srgbClr val="FF0000"/>
              </a:solidFill>
            </a:endParaRPr>
          </a:p>
          <a:p>
            <a:pPr indent="0" lvl="0" marL="0" rtl="0" algn="l">
              <a:spcBef>
                <a:spcPts val="0"/>
              </a:spcBef>
              <a:spcAft>
                <a:spcPts val="0"/>
              </a:spcAft>
              <a:buNone/>
            </a:pPr>
            <a:r>
              <a:rPr lang="en" sz="1800"/>
              <a:t>(C, ?)</a:t>
            </a:r>
            <a:endParaRPr sz="1800"/>
          </a:p>
          <a:p>
            <a:pPr indent="0" lvl="0" marL="0" rtl="0" algn="l">
              <a:spcBef>
                <a:spcPts val="0"/>
              </a:spcBef>
              <a:spcAft>
                <a:spcPts val="0"/>
              </a:spcAft>
              <a:buNone/>
            </a:pPr>
            <a:r>
              <a:rPr lang="en" sz="1800"/>
              <a:t>(D, ?)</a:t>
            </a:r>
            <a:endParaRPr sz="1800"/>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187" name="Google Shape;187;p31"/>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88" name="Google Shape;188;p31"/>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B fait aussi une demande à C, créant alors un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0" y="577500"/>
            <a:ext cx="9144000" cy="60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00">
                <a:latin typeface="Courier New"/>
                <a:ea typeface="Courier New"/>
                <a:cs typeface="Courier New"/>
                <a:sym typeface="Courier New"/>
              </a:rPr>
              <a:t>Introduction</a:t>
            </a:r>
            <a:endParaRPr sz="3600">
              <a:latin typeface="Courier New"/>
              <a:ea typeface="Courier New"/>
              <a:cs typeface="Courier New"/>
              <a:sym typeface="Courier New"/>
            </a:endParaRPr>
          </a:p>
        </p:txBody>
      </p:sp>
      <p:sp>
        <p:nvSpPr>
          <p:cNvPr id="65" name="Google Shape;65;p14"/>
          <p:cNvSpPr txBox="1"/>
          <p:nvPr/>
        </p:nvSpPr>
        <p:spPr>
          <a:xfrm>
            <a:off x="377300" y="1855675"/>
            <a:ext cx="8431200" cy="26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Pour les deux présentations suivantes, on utilise des graphes dirigés et pondérés. Plus le poids d’une arêtes est élevée, plus le sommet d’origine apprécie le sommet de destination. </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rPr lang="en" sz="1500">
                <a:solidFill>
                  <a:schemeClr val="dk2"/>
                </a:solidFill>
              </a:rPr>
              <a:t>Les graphes sont générés à l’aide de la librairie NetworkX de Python et les poids sont choisis à l’aide d’un générateur de nombre aléatoire. Chaque algorithme utilise un type de graphe différent qui sera présenté en détail dans la partie correspondante.</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rPr lang="en" sz="1500">
                <a:solidFill>
                  <a:schemeClr val="dk2"/>
                </a:solidFill>
              </a:rPr>
              <a:t>Les programmes utilisés pour générer les graphes de Gale-Shapley et Irving sont disponibles dans le dépôt aux noms galeshapley.py et irving.py respectivement.</a:t>
            </a:r>
            <a:endParaRPr sz="15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(A, ?)</a:t>
            </a:r>
            <a:endParaRPr sz="1800">
              <a:solidFill>
                <a:srgbClr val="FF0000"/>
              </a:solidFill>
            </a:endParaRPr>
          </a:p>
          <a:p>
            <a:pPr indent="0" lvl="0" marL="0" rtl="0" algn="l">
              <a:spcBef>
                <a:spcPts val="0"/>
              </a:spcBef>
              <a:spcAft>
                <a:spcPts val="0"/>
              </a:spcAft>
              <a:buNone/>
            </a:pPr>
            <a:r>
              <a:rPr lang="en" sz="1800">
                <a:solidFill>
                  <a:srgbClr val="53C422"/>
                </a:solidFill>
              </a:rPr>
              <a:t>(B, C)</a:t>
            </a:r>
            <a:endParaRPr sz="1800">
              <a:solidFill>
                <a:srgbClr val="53C422"/>
              </a:solidFill>
            </a:endParaRPr>
          </a:p>
          <a:p>
            <a:pPr indent="0" lvl="0" marL="0" rtl="0" algn="l">
              <a:spcBef>
                <a:spcPts val="0"/>
              </a:spcBef>
              <a:spcAft>
                <a:spcPts val="0"/>
              </a:spcAft>
              <a:buNone/>
            </a:pPr>
            <a:r>
              <a:rPr lang="en" sz="1800">
                <a:solidFill>
                  <a:srgbClr val="53C422"/>
                </a:solidFill>
              </a:rPr>
              <a:t>(C, B)</a:t>
            </a:r>
            <a:endParaRPr sz="1800">
              <a:solidFill>
                <a:srgbClr val="53C422"/>
              </a:solidFill>
            </a:endParaRPr>
          </a:p>
          <a:p>
            <a:pPr indent="0" lvl="0" marL="0" rtl="0" algn="l">
              <a:spcBef>
                <a:spcPts val="0"/>
              </a:spcBef>
              <a:spcAft>
                <a:spcPts val="0"/>
              </a:spcAft>
              <a:buNone/>
            </a:pPr>
            <a:r>
              <a:rPr lang="en" sz="1800"/>
              <a:t>(D, ?)</a:t>
            </a:r>
            <a:endParaRPr sz="1800"/>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194" name="Google Shape;194;p32"/>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95" name="Google Shape;195;p32"/>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B remporte le conflit, A doit effectuer une nouvelle demande. On constate que C est aussi la préférence de B donc on réciproque la demande.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A86E8"/>
                </a:solidFill>
              </a:rPr>
              <a:t>(A, E)</a:t>
            </a:r>
            <a:endParaRPr sz="1800">
              <a:solidFill>
                <a:srgbClr val="4A86E8"/>
              </a:solidFill>
            </a:endParaRPr>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t>(D, ?)</a:t>
            </a:r>
            <a:endParaRPr sz="1800"/>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01" name="Google Shape;201;p33"/>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02" name="Google Shape;202;p33"/>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A fait sa demande à E qui est acceptée.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solidFill>
                  <a:srgbClr val="FF0000"/>
                </a:solidFill>
              </a:rPr>
              <a:t>(B, C)</a:t>
            </a:r>
            <a:endParaRPr sz="1800">
              <a:solidFill>
                <a:srgbClr val="FF0000"/>
              </a:solidFill>
            </a:endParaRPr>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solidFill>
                  <a:srgbClr val="FF0000"/>
                </a:solidFill>
              </a:rPr>
              <a:t>(D, C)</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08" name="Google Shape;208;p34"/>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09" name="Google Shape;209;p34"/>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fait une nouvelle demande à C, créant un nouveau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solidFill>
                  <a:srgbClr val="53C422"/>
                </a:solidFill>
              </a:rPr>
              <a:t>(B, C)</a:t>
            </a:r>
            <a:endParaRPr sz="1800">
              <a:solidFill>
                <a:srgbClr val="53C422"/>
              </a:solidFill>
            </a:endParaRPr>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solidFill>
                  <a:srgbClr val="FF0000"/>
                </a:solidFill>
              </a:rPr>
              <a:t>(D, ?)</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15" name="Google Shape;215;p35"/>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16" name="Google Shape;216;p35"/>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est naturellement refusé par C et doit donc faire une nouvelle demande.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solidFill>
                  <a:srgbClr val="FF0000"/>
                </a:solidFill>
              </a:rPr>
              <a:t>(C, B)</a:t>
            </a:r>
            <a:endParaRPr sz="1800">
              <a:solidFill>
                <a:srgbClr val="FF0000"/>
              </a:solidFill>
            </a:endParaRPr>
          </a:p>
          <a:p>
            <a:pPr indent="0" lvl="0" marL="0" rtl="0" algn="l">
              <a:spcBef>
                <a:spcPts val="0"/>
              </a:spcBef>
              <a:spcAft>
                <a:spcPts val="0"/>
              </a:spcAft>
              <a:buNone/>
            </a:pPr>
            <a:r>
              <a:rPr lang="en" sz="1800">
                <a:solidFill>
                  <a:srgbClr val="FF0000"/>
                </a:solidFill>
              </a:rPr>
              <a:t>(D, </a:t>
            </a:r>
            <a:r>
              <a:rPr lang="en" sz="1800">
                <a:solidFill>
                  <a:srgbClr val="FF0000"/>
                </a:solidFill>
              </a:rPr>
              <a:t>B</a:t>
            </a:r>
            <a:r>
              <a:rPr lang="en" sz="1800">
                <a:solidFill>
                  <a:srgbClr val="FF0000"/>
                </a:solidFill>
              </a:rPr>
              <a:t>)</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22" name="Google Shape;222;p36"/>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23" name="Google Shape;223;p36"/>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fait sa nouvelle demande à B, qui va également provoquer un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solidFill>
                  <a:srgbClr val="53C422"/>
                </a:solidFill>
              </a:rPr>
              <a:t>(C, B)</a:t>
            </a:r>
            <a:endParaRPr sz="1800">
              <a:solidFill>
                <a:srgbClr val="53C422"/>
              </a:solidFill>
            </a:endParaRPr>
          </a:p>
          <a:p>
            <a:pPr indent="0" lvl="0" marL="0" rtl="0" algn="l">
              <a:spcBef>
                <a:spcPts val="0"/>
              </a:spcBef>
              <a:spcAft>
                <a:spcPts val="0"/>
              </a:spcAft>
              <a:buNone/>
            </a:pPr>
            <a:r>
              <a:rPr lang="en" sz="1800">
                <a:solidFill>
                  <a:srgbClr val="FF0000"/>
                </a:solidFill>
              </a:rPr>
              <a:t>(D, ?)</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29" name="Google Shape;229;p37"/>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30" name="Google Shape;230;p37"/>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perd à nouveau le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(A, E)</a:t>
            </a:r>
            <a:endParaRPr sz="1800">
              <a:solidFill>
                <a:srgbClr val="FF0000"/>
              </a:solidFill>
            </a:endParaRPr>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solidFill>
                  <a:srgbClr val="FF0000"/>
                </a:solidFill>
              </a:rPr>
              <a:t>(D, E)</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36" name="Google Shape;236;p38"/>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37" name="Google Shape;237;p38"/>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fait une troisième proposition à E qui provoque un troisième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3C422"/>
                </a:solidFill>
              </a:rPr>
              <a:t>(A, E)</a:t>
            </a:r>
            <a:endParaRPr sz="1800">
              <a:solidFill>
                <a:srgbClr val="53C422"/>
              </a:solidFill>
            </a:endParaRPr>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solidFill>
                  <a:srgbClr val="FF0000"/>
                </a:solidFill>
              </a:rPr>
              <a:t>(D, ?)</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43" name="Google Shape;243;p39"/>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44" name="Google Shape;244;p39"/>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Et à nouveau, D voit sa demande refusée.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solidFill>
                  <a:srgbClr val="53C422"/>
                </a:solidFill>
              </a:rPr>
              <a:t>(D, A)</a:t>
            </a:r>
            <a:endParaRPr sz="1800">
              <a:solidFill>
                <a:srgbClr val="53C422"/>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50" name="Google Shape;250;p40"/>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51" name="Google Shape;251;p40"/>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fait une dernière demande vers A qui accepte.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solidFill>
                  <a:srgbClr val="FF0000"/>
                </a:solidFill>
              </a:rPr>
              <a:t>(C, B)</a:t>
            </a:r>
            <a:endParaRPr sz="1800">
              <a:solidFill>
                <a:srgbClr val="FF0000"/>
              </a:solidFill>
            </a:endParaRPr>
          </a:p>
          <a:p>
            <a:pPr indent="0" lvl="0" marL="0" rtl="0" algn="l">
              <a:spcBef>
                <a:spcPts val="0"/>
              </a:spcBef>
              <a:spcAft>
                <a:spcPts val="0"/>
              </a:spcAft>
              <a:buNone/>
            </a:pPr>
            <a:r>
              <a:rPr lang="en" sz="1800"/>
              <a:t>(D, A)</a:t>
            </a:r>
            <a:endParaRPr sz="1800"/>
          </a:p>
          <a:p>
            <a:pPr indent="0" lvl="0" marL="0" rtl="0" algn="l">
              <a:spcBef>
                <a:spcPts val="0"/>
              </a:spcBef>
              <a:spcAft>
                <a:spcPts val="0"/>
              </a:spcAft>
              <a:buNone/>
            </a:pPr>
            <a:r>
              <a:rPr lang="en" sz="1800">
                <a:solidFill>
                  <a:srgbClr val="FF0000"/>
                </a:solidFill>
              </a:rPr>
              <a:t>(E, B)</a:t>
            </a:r>
            <a:endParaRPr sz="1800">
              <a:solidFill>
                <a:srgbClr val="FF0000"/>
              </a:solidFill>
            </a:endParaRPr>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57" name="Google Shape;257;p41"/>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58" name="Google Shape;258;p41"/>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E fait sa demande à B, créant encore un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ctrTitle"/>
          </p:nvPr>
        </p:nvSpPr>
        <p:spPr>
          <a:xfrm>
            <a:off x="257800" y="254100"/>
            <a:ext cx="8520600" cy="864600"/>
          </a:xfrm>
          <a:prstGeom prst="rect">
            <a:avLst/>
          </a:prstGeom>
        </p:spPr>
        <p:txBody>
          <a:bodyPr anchorCtr="0" anchor="b" bIns="91425" lIns="91425" spcFirstLastPara="1" rIns="91425" wrap="square" tIns="91425">
            <a:normAutofit fontScale="90000"/>
          </a:bodyPr>
          <a:lstStyle/>
          <a:p>
            <a:pPr indent="-525780" lvl="0" marL="457200" rtl="0" algn="ctr">
              <a:spcBef>
                <a:spcPts val="0"/>
              </a:spcBef>
              <a:spcAft>
                <a:spcPts val="0"/>
              </a:spcAft>
              <a:buSzPct val="100000"/>
              <a:buFont typeface="Courier New"/>
              <a:buAutoNum type="romanUcPeriod"/>
            </a:pPr>
            <a:r>
              <a:rPr lang="en">
                <a:latin typeface="Courier New"/>
                <a:ea typeface="Courier New"/>
                <a:cs typeface="Courier New"/>
                <a:sym typeface="Courier New"/>
              </a:rPr>
              <a:t>Gale-Shapley</a:t>
            </a:r>
            <a:endParaRPr>
              <a:latin typeface="Courier New"/>
              <a:ea typeface="Courier New"/>
              <a:cs typeface="Courier New"/>
              <a:sym typeface="Courier New"/>
            </a:endParaRPr>
          </a:p>
        </p:txBody>
      </p:sp>
      <p:sp>
        <p:nvSpPr>
          <p:cNvPr id="71" name="Google Shape;71;p15"/>
          <p:cNvSpPr txBox="1"/>
          <p:nvPr>
            <p:ph idx="1" type="subTitle"/>
          </p:nvPr>
        </p:nvSpPr>
        <p:spPr>
          <a:xfrm>
            <a:off x="604300" y="2155950"/>
            <a:ext cx="3642600" cy="2602500"/>
          </a:xfrm>
          <a:prstGeom prst="rect">
            <a:avLst/>
          </a:prstGeom>
        </p:spPr>
        <p:txBody>
          <a:bodyPr anchorCtr="0" anchor="t" bIns="91425" lIns="91425" spcFirstLastPara="1" rIns="91425" wrap="square" tIns="91425">
            <a:normAutofit fontScale="47500"/>
          </a:bodyPr>
          <a:lstStyle/>
          <a:p>
            <a:pPr indent="0" lvl="0" marL="0" rtl="0" algn="just">
              <a:spcBef>
                <a:spcPts val="0"/>
              </a:spcBef>
              <a:spcAft>
                <a:spcPts val="0"/>
              </a:spcAft>
              <a:buNone/>
            </a:pPr>
            <a:r>
              <a:rPr lang="en">
                <a:latin typeface="Trebuchet MS"/>
                <a:ea typeface="Trebuchet MS"/>
                <a:cs typeface="Trebuchet MS"/>
                <a:sym typeface="Trebuchet MS"/>
              </a:rPr>
              <a:t>Le graphe utilisé est un graphe dirigé biparti pour représenter les ensembles des deux genres utilisés dans cet algorithme. Chaque ensemble a 4 sommets et chaque sommet a une </a:t>
            </a:r>
            <a:r>
              <a:rPr lang="en">
                <a:latin typeface="Trebuchet MS"/>
                <a:ea typeface="Trebuchet MS"/>
                <a:cs typeface="Trebuchet MS"/>
                <a:sym typeface="Trebuchet MS"/>
              </a:rPr>
              <a:t>arête</a:t>
            </a:r>
            <a:r>
              <a:rPr lang="en">
                <a:latin typeface="Trebuchet MS"/>
                <a:ea typeface="Trebuchet MS"/>
                <a:cs typeface="Trebuchet MS"/>
                <a:sym typeface="Trebuchet MS"/>
              </a:rPr>
              <a:t> vers chaque sommet de l’autre ensemble.</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rPr lang="en">
                <a:latin typeface="Trebuchet MS"/>
                <a:ea typeface="Trebuchet MS"/>
                <a:cs typeface="Trebuchet MS"/>
                <a:sym typeface="Trebuchet MS"/>
              </a:rPr>
              <a:t>La forme du graphe a été choisie pour réduire la densité des arêtes de la représentation classique d’un graphe biparti et faciliter la lecture de l’algorithme.</a:t>
            </a:r>
            <a:endParaRPr>
              <a:latin typeface="Trebuchet MS"/>
              <a:ea typeface="Trebuchet MS"/>
              <a:cs typeface="Trebuchet MS"/>
              <a:sym typeface="Trebuchet MS"/>
            </a:endParaRPr>
          </a:p>
        </p:txBody>
      </p:sp>
      <p:pic>
        <p:nvPicPr>
          <p:cNvPr id="72" name="Google Shape;72;p15"/>
          <p:cNvPicPr preferRelativeResize="0"/>
          <p:nvPr/>
        </p:nvPicPr>
        <p:blipFill>
          <a:blip r:embed="rId3">
            <a:alphaModFix/>
          </a:blip>
          <a:stretch>
            <a:fillRect/>
          </a:stretch>
        </p:blipFill>
        <p:spPr>
          <a:xfrm>
            <a:off x="4431825" y="1702300"/>
            <a:ext cx="4267200" cy="3200400"/>
          </a:xfrm>
          <a:prstGeom prst="rect">
            <a:avLst/>
          </a:prstGeom>
          <a:noFill/>
          <a:ln>
            <a:noFill/>
          </a:ln>
        </p:spPr>
      </p:pic>
      <p:sp>
        <p:nvSpPr>
          <p:cNvPr id="73" name="Google Shape;73;p15"/>
          <p:cNvSpPr txBox="1"/>
          <p:nvPr/>
        </p:nvSpPr>
        <p:spPr>
          <a:xfrm>
            <a:off x="0" y="1170375"/>
            <a:ext cx="91440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entre deux ensembles distincts avec un graphe biparti.</a:t>
            </a: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solidFill>
                  <a:srgbClr val="53C422"/>
                </a:solidFill>
              </a:rPr>
              <a:t>(C, B)</a:t>
            </a:r>
            <a:endParaRPr sz="1800">
              <a:solidFill>
                <a:srgbClr val="53C422"/>
              </a:solidFill>
            </a:endParaRPr>
          </a:p>
          <a:p>
            <a:pPr indent="0" lvl="0" marL="0" rtl="0" algn="l">
              <a:spcBef>
                <a:spcPts val="0"/>
              </a:spcBef>
              <a:spcAft>
                <a:spcPts val="0"/>
              </a:spcAft>
              <a:buNone/>
            </a:pPr>
            <a:r>
              <a:rPr lang="en" sz="1800"/>
              <a:t>(D, A)</a:t>
            </a:r>
            <a:endParaRPr sz="1800"/>
          </a:p>
          <a:p>
            <a:pPr indent="0" lvl="0" marL="0" rtl="0" algn="l">
              <a:spcBef>
                <a:spcPts val="0"/>
              </a:spcBef>
              <a:spcAft>
                <a:spcPts val="0"/>
              </a:spcAft>
              <a:buNone/>
            </a:pPr>
            <a:r>
              <a:rPr lang="en" sz="1800">
                <a:solidFill>
                  <a:srgbClr val="FF0000"/>
                </a:solidFill>
              </a:rPr>
              <a:t>(E, ?)</a:t>
            </a:r>
            <a:endParaRPr sz="1800">
              <a:solidFill>
                <a:srgbClr val="FF0000"/>
              </a:solidFill>
            </a:endParaRPr>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64" name="Google Shape;264;p42"/>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65" name="Google Shape;265;p42"/>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B préfère C à 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t>(D, A)</a:t>
            </a:r>
            <a:endParaRPr sz="1800"/>
          </a:p>
          <a:p>
            <a:pPr indent="0" lvl="0" marL="0" rtl="0" algn="l">
              <a:spcBef>
                <a:spcPts val="0"/>
              </a:spcBef>
              <a:spcAft>
                <a:spcPts val="0"/>
              </a:spcAft>
              <a:buNone/>
            </a:pPr>
            <a:r>
              <a:rPr lang="en" sz="1800">
                <a:solidFill>
                  <a:srgbClr val="4A86E8"/>
                </a:solidFill>
              </a:rPr>
              <a:t>(E, F)</a:t>
            </a:r>
            <a:endParaRPr sz="1800">
              <a:solidFill>
                <a:srgbClr val="4A86E8"/>
              </a:solidFill>
            </a:endParaRPr>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71" name="Google Shape;271;p43"/>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72" name="Google Shape;272;p43"/>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E fait sa proposition à F, qui l’accepte.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900"/>
                </a:solidFill>
              </a:rPr>
              <a:t>(A, E)</a:t>
            </a:r>
            <a:endParaRPr sz="1800">
              <a:solidFill>
                <a:srgbClr val="FF9900"/>
              </a:solidFill>
            </a:endParaRPr>
          </a:p>
          <a:p>
            <a:pPr indent="0" lvl="0" marL="0" rtl="0" algn="l">
              <a:spcBef>
                <a:spcPts val="0"/>
              </a:spcBef>
              <a:spcAft>
                <a:spcPts val="0"/>
              </a:spcAft>
              <a:buNone/>
            </a:pPr>
            <a:r>
              <a:rPr lang="en" sz="1800">
                <a:solidFill>
                  <a:srgbClr val="FF9900"/>
                </a:solidFill>
              </a:rPr>
              <a:t>(B, C)</a:t>
            </a:r>
            <a:endParaRPr sz="1800">
              <a:solidFill>
                <a:srgbClr val="FF9900"/>
              </a:solidFill>
            </a:endParaRPr>
          </a:p>
          <a:p>
            <a:pPr indent="0" lvl="0" marL="0" rtl="0" algn="l">
              <a:spcBef>
                <a:spcPts val="0"/>
              </a:spcBef>
              <a:spcAft>
                <a:spcPts val="0"/>
              </a:spcAft>
              <a:buNone/>
            </a:pPr>
            <a:r>
              <a:rPr lang="en" sz="1800">
                <a:solidFill>
                  <a:srgbClr val="FF9900"/>
                </a:solidFill>
              </a:rPr>
              <a:t>(C, B)</a:t>
            </a:r>
            <a:endParaRPr sz="1800">
              <a:solidFill>
                <a:srgbClr val="FF9900"/>
              </a:solidFill>
            </a:endParaRPr>
          </a:p>
          <a:p>
            <a:pPr indent="0" lvl="0" marL="0" rtl="0" algn="l">
              <a:spcBef>
                <a:spcPts val="0"/>
              </a:spcBef>
              <a:spcAft>
                <a:spcPts val="0"/>
              </a:spcAft>
              <a:buNone/>
            </a:pPr>
            <a:r>
              <a:rPr lang="en" sz="1800">
                <a:solidFill>
                  <a:srgbClr val="FF9900"/>
                </a:solidFill>
              </a:rPr>
              <a:t>(D, A)</a:t>
            </a:r>
            <a:endParaRPr sz="1800">
              <a:solidFill>
                <a:srgbClr val="FF9900"/>
              </a:solidFill>
            </a:endParaRPr>
          </a:p>
          <a:p>
            <a:pPr indent="0" lvl="0" marL="0" rtl="0" algn="l">
              <a:spcBef>
                <a:spcPts val="0"/>
              </a:spcBef>
              <a:spcAft>
                <a:spcPts val="0"/>
              </a:spcAft>
              <a:buNone/>
            </a:pPr>
            <a:r>
              <a:rPr lang="en" sz="1800">
                <a:solidFill>
                  <a:srgbClr val="FF9900"/>
                </a:solidFill>
              </a:rPr>
              <a:t>(E, F)</a:t>
            </a:r>
            <a:endParaRPr sz="1800">
              <a:solidFill>
                <a:srgbClr val="FF9900"/>
              </a:solidFill>
            </a:endParaRPr>
          </a:p>
          <a:p>
            <a:pPr indent="0" lvl="0" marL="0" rtl="0" algn="l">
              <a:spcBef>
                <a:spcPts val="0"/>
              </a:spcBef>
              <a:spcAft>
                <a:spcPts val="0"/>
              </a:spcAft>
              <a:buNone/>
            </a:pPr>
            <a:r>
              <a:rPr lang="en" sz="1800">
                <a:solidFill>
                  <a:srgbClr val="FF9900"/>
                </a:solidFill>
              </a:rPr>
              <a:t>(F, D)</a:t>
            </a:r>
            <a:endParaRPr sz="1800">
              <a:solidFill>
                <a:srgbClr val="FF9900"/>
              </a:solidFill>
            </a:endParaRPr>
          </a:p>
          <a:p>
            <a:pPr indent="0" lvl="0" marL="0" rtl="0" algn="l">
              <a:spcBef>
                <a:spcPts val="0"/>
              </a:spcBef>
              <a:spcAft>
                <a:spcPts val="0"/>
              </a:spcAft>
              <a:buNone/>
            </a:pPr>
            <a:r>
              <a:t/>
            </a:r>
            <a:endParaRPr sz="1800"/>
          </a:p>
        </p:txBody>
      </p:sp>
      <p:pic>
        <p:nvPicPr>
          <p:cNvPr id="278" name="Google Shape;278;p44"/>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79" name="Google Shape;279;p44"/>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La phase 1 s’achève avec un couplage temporaire.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5"/>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85" name="Google Shape;285;p45"/>
          <p:cNvSpPr txBox="1"/>
          <p:nvPr/>
        </p:nvSpPr>
        <p:spPr>
          <a:xfrm>
            <a:off x="392700" y="177100"/>
            <a:ext cx="3688200" cy="36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La phase 2 élimine les couples indésirables, soit tous les couples moins </a:t>
            </a:r>
            <a:r>
              <a:rPr lang="en" sz="1700">
                <a:solidFill>
                  <a:schemeClr val="dk1"/>
                </a:solidFill>
              </a:rPr>
              <a:t>intéressants</a:t>
            </a:r>
            <a:r>
              <a:rPr lang="en" sz="1700">
                <a:solidFill>
                  <a:schemeClr val="dk1"/>
                </a:solidFill>
              </a:rPr>
              <a:t> que ceux déjà reçus par chaque sommets.</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Afin de mieux montrer le fonctionnement de cette étape, les sommets B et C seront ignorés jusqu’à la fin de la phase pour éviter de retirer toutes les options des autres sommets.</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Pour représenter les couplages, on utilisera une liste alphabétique, qui ignore les poids des arcs.</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(A: BDEF)</a:t>
            </a:r>
            <a:endParaRPr b="1"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ACF)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ABCDE)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None/>
            </a:pPr>
            <a:r>
              <a:t/>
            </a:r>
            <a:endParaRPr sz="1800"/>
          </a:p>
        </p:txBody>
      </p:sp>
      <p:pic>
        <p:nvPicPr>
          <p:cNvPr id="291" name="Google Shape;291;p46"/>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92" name="Google Shape;292;p46"/>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regarde d’abord le cas de A qui est demandé par D.</a:t>
            </a:r>
            <a:endParaRPr sz="18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(A: DEF)</a:t>
            </a:r>
            <a:endParaRPr b="1"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ACF)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ABCDE)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b="1" sz="1800">
              <a:solidFill>
                <a:schemeClr val="dk1"/>
              </a:solidFill>
            </a:endParaRPr>
          </a:p>
        </p:txBody>
      </p:sp>
      <p:pic>
        <p:nvPicPr>
          <p:cNvPr id="298" name="Google Shape;298;p47"/>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299" name="Google Shape;299;p47"/>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Il existe un seul couplage pire que (A, D) pour A, le couple (A, B) qui est retiré du graphe.</a:t>
            </a:r>
            <a:endParaRPr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chemeClr val="dk1"/>
                </a:solidFill>
              </a:rPr>
              <a:t>(D: AF)</a:t>
            </a:r>
            <a:endParaRPr b="1"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ACF)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ABCDE)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305" name="Google Shape;305;p48"/>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06" name="Google Shape;306;p48"/>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regarde maintenant les options de D. Sa seule demande étant son pire choix, il n’y a rien à faire.</a:t>
            </a:r>
            <a:endParaRPr sz="18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(E: ACF)</a:t>
            </a:r>
            <a:endParaRPr b="1"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ABCDE)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312" name="Google Shape;312;p49"/>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13" name="Google Shape;313;p49"/>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passe directement à E.</a:t>
            </a:r>
            <a:endParaRPr sz="18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(E: AF)</a:t>
            </a:r>
            <a:endParaRPr b="1"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ABCDE)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319" name="Google Shape;319;p50"/>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20" name="Google Shape;320;p50"/>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Sa demande vient de son deuxième choix, (E, C) est retiré.</a:t>
            </a:r>
            <a:endParaRPr sz="18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AF)</a:t>
            </a:r>
            <a:endParaRPr sz="1800"/>
          </a:p>
          <a:p>
            <a:pPr indent="0" lvl="0" marL="0" rtl="0" algn="l">
              <a:spcBef>
                <a:spcPts val="0"/>
              </a:spcBef>
              <a:spcAft>
                <a:spcPts val="0"/>
              </a:spcAft>
              <a:buNone/>
            </a:pPr>
            <a:r>
              <a:rPr b="1" lang="en" sz="1800"/>
              <a:t>(F: ABCDE)</a:t>
            </a:r>
            <a:endParaRPr b="1"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None/>
            </a:pPr>
            <a:r>
              <a:t/>
            </a:r>
            <a:endParaRPr sz="1800"/>
          </a:p>
        </p:txBody>
      </p:sp>
      <p:pic>
        <p:nvPicPr>
          <p:cNvPr id="326" name="Google Shape;326;p51"/>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27" name="Google Shape;327;p51"/>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fini avec le cas de F. Qui est demandé par son deuxième pire choix.</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a:t>
            </a:r>
            <a:endParaRPr sz="1800">
              <a:solidFill>
                <a:schemeClr val="dk2"/>
              </a:solidFill>
            </a:endParaRPr>
          </a:p>
          <a:p>
            <a:pPr indent="0" lvl="0" marL="0" rtl="0" algn="ctr">
              <a:spcBef>
                <a:spcPts val="0"/>
              </a:spcBef>
              <a:spcAft>
                <a:spcPts val="0"/>
              </a:spcAft>
              <a:buNone/>
            </a:pPr>
            <a:r>
              <a:rPr lang="en" sz="1800">
                <a:solidFill>
                  <a:schemeClr val="dk2"/>
                </a:solidFill>
              </a:rPr>
              <a:t>(2, ?)</a:t>
            </a:r>
            <a:endParaRPr sz="1800">
              <a:solidFill>
                <a:schemeClr val="dk2"/>
              </a:solidFill>
            </a:endParaRPr>
          </a:p>
          <a:p>
            <a:pPr indent="0" lvl="0" marL="0" rtl="0" algn="ctr">
              <a:spcBef>
                <a:spcPts val="0"/>
              </a:spcBef>
              <a:spcAft>
                <a:spcPts val="0"/>
              </a:spcAft>
              <a:buNone/>
            </a:pPr>
            <a:r>
              <a:rPr lang="en" sz="1800">
                <a:solidFill>
                  <a:schemeClr val="dk2"/>
                </a:solidFill>
              </a:rPr>
              <a:t>(3, ?)</a:t>
            </a:r>
            <a:endParaRPr sz="1800">
              <a:solidFill>
                <a:schemeClr val="dk2"/>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pic>
        <p:nvPicPr>
          <p:cNvPr id="79" name="Google Shape;79;p16"/>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80" name="Google Shape;80;p16"/>
          <p:cNvSpPr txBox="1"/>
          <p:nvPr/>
        </p:nvSpPr>
        <p:spPr>
          <a:xfrm>
            <a:off x="377300" y="723775"/>
            <a:ext cx="2202300" cy="11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Chaque sommet a sa propre couleur de graphe pour faciliter la lecture.</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L’algorithme se termine lorsque 4 couples sont créés.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AF)</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(F: ACDE)</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333" name="Google Shape;333;p52"/>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34" name="Google Shape;334;p52"/>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supprime alors (B, C), la pire option de F.</a:t>
            </a:r>
            <a:endParaRPr sz="18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3"/>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340" name="Google Shape;340;p53"/>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41" name="Google Shape;341;p53"/>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supprime le dernier couple de C qui n’a pas été retiré pour pouvoir procéder à la troisième et dernière phase.</a:t>
            </a:r>
            <a:endParaRPr sz="18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4"/>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(A: DEF)</a:t>
            </a:r>
            <a:endParaRPr b="1"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ADE)</a:t>
            </a:r>
            <a:endParaRPr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47" name="Google Shape;347;p54"/>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48" name="Google Shape;348;p54"/>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cherche la deuxième préférence de A, ici il s’agit de F.</a:t>
            </a:r>
            <a:endParaRPr sz="18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 DEF)</a:t>
            </a:r>
            <a:endParaRPr sz="1800">
              <a:solidFill>
                <a:srgbClr val="6AA84F"/>
              </a:solidFill>
            </a:endParaRPr>
          </a:p>
          <a:p>
            <a:pPr indent="0" lvl="0" marL="0" rtl="0" algn="l">
              <a:spcBef>
                <a:spcPts val="0"/>
              </a:spcBef>
              <a:spcAft>
                <a:spcPts val="0"/>
              </a:spcAft>
              <a:buNone/>
            </a:pPr>
            <a:r>
              <a:rPr lang="en" sz="1800">
                <a:solidFill>
                  <a:schemeClr val="dk1"/>
                </a:solidFill>
              </a:rPr>
              <a:t>(D: AF)</a:t>
            </a:r>
            <a:endParaRPr sz="1800">
              <a:solidFill>
                <a:schemeClr val="dk1"/>
              </a:solidFill>
            </a:endParaRPr>
          </a:p>
          <a:p>
            <a:pPr indent="0" lvl="0" marL="0" rtl="0" algn="l">
              <a:spcBef>
                <a:spcPts val="0"/>
              </a:spcBef>
              <a:spcAft>
                <a:spcPts val="0"/>
              </a:spcAft>
              <a:buNone/>
            </a:pPr>
            <a:r>
              <a:rPr lang="en" sz="1800">
                <a:solidFill>
                  <a:schemeClr val="dk1"/>
                </a:solidFill>
              </a:rPr>
              <a:t>(E: AF)</a:t>
            </a:r>
            <a:endParaRPr sz="1800">
              <a:solidFill>
                <a:schemeClr val="dk1"/>
              </a:solidFill>
            </a:endParaRPr>
          </a:p>
          <a:p>
            <a:pPr indent="0" lvl="0" marL="0" rtl="0" algn="l">
              <a:spcBef>
                <a:spcPts val="0"/>
              </a:spcBef>
              <a:spcAft>
                <a:spcPts val="0"/>
              </a:spcAft>
              <a:buNone/>
            </a:pPr>
            <a:r>
              <a:rPr b="1" lang="en" sz="1800">
                <a:solidFill>
                  <a:schemeClr val="dk1"/>
                </a:solidFill>
              </a:rPr>
              <a:t>(F: ADE)</a:t>
            </a:r>
            <a:endParaRPr b="1"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54" name="Google Shape;354;p55"/>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55" name="Google Shape;355;p55"/>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veut maintenant supprimer le pire choix de F.</a:t>
            </a:r>
            <a:endParaRPr sz="18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6"/>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 DEF)</a:t>
            </a:r>
            <a:endParaRPr sz="1800">
              <a:solidFill>
                <a:srgbClr val="6AA84F"/>
              </a:solidFill>
            </a:endParaRPr>
          </a:p>
          <a:p>
            <a:pPr indent="0" lvl="0" marL="0" rtl="0" algn="l">
              <a:spcBef>
                <a:spcPts val="0"/>
              </a:spcBef>
              <a:spcAft>
                <a:spcPts val="0"/>
              </a:spcAft>
              <a:buNone/>
            </a:pPr>
            <a:r>
              <a:rPr lang="en" sz="1800">
                <a:solidFill>
                  <a:schemeClr val="dk1"/>
                </a:solidFill>
              </a:rPr>
              <a:t>(D: AF)</a:t>
            </a:r>
            <a:endParaRPr sz="1800">
              <a:solidFill>
                <a:schemeClr val="dk1"/>
              </a:solidFill>
            </a:endParaRPr>
          </a:p>
          <a:p>
            <a:pPr indent="0" lvl="0" marL="0" rtl="0" algn="l">
              <a:spcBef>
                <a:spcPts val="0"/>
              </a:spcBef>
              <a:spcAft>
                <a:spcPts val="0"/>
              </a:spcAft>
              <a:buNone/>
            </a:pPr>
            <a:r>
              <a:rPr lang="en" sz="1800">
                <a:solidFill>
                  <a:schemeClr val="dk1"/>
                </a:solidFill>
              </a:rPr>
              <a:t>(E: A)</a:t>
            </a:r>
            <a:endParaRPr sz="1800">
              <a:solidFill>
                <a:schemeClr val="dk1"/>
              </a:solidFill>
            </a:endParaRPr>
          </a:p>
          <a:p>
            <a:pPr indent="0" lvl="0" marL="0" rtl="0" algn="l">
              <a:spcBef>
                <a:spcPts val="0"/>
              </a:spcBef>
              <a:spcAft>
                <a:spcPts val="0"/>
              </a:spcAft>
              <a:buNone/>
            </a:pPr>
            <a:r>
              <a:rPr b="1" lang="en" sz="1800">
                <a:solidFill>
                  <a:schemeClr val="dk1"/>
                </a:solidFill>
              </a:rPr>
              <a:t>(F: AD)</a:t>
            </a:r>
            <a:endParaRPr b="1"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61" name="Google Shape;361;p56"/>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62" name="Google Shape;362;p56"/>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Le couple (E, F) est retiré du graphe et on va vers le deuxième meilleur, et seul, choix de E, qui est ici A.</a:t>
            </a:r>
            <a:endParaRPr sz="18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7"/>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(A: DEF)</a:t>
            </a:r>
            <a:endParaRPr b="1" sz="1800">
              <a:solidFill>
                <a:srgbClr val="6AA84F"/>
              </a:solidFill>
            </a:endParaRPr>
          </a:p>
          <a:p>
            <a:pPr indent="0" lvl="0" marL="0" rtl="0" algn="l">
              <a:spcBef>
                <a:spcPts val="0"/>
              </a:spcBef>
              <a:spcAft>
                <a:spcPts val="0"/>
              </a:spcAft>
              <a:buNone/>
            </a:pPr>
            <a:r>
              <a:rPr lang="en" sz="1800">
                <a:solidFill>
                  <a:schemeClr val="dk1"/>
                </a:solidFill>
              </a:rPr>
              <a:t>(D: AF)</a:t>
            </a:r>
            <a:endParaRPr sz="1800">
              <a:solidFill>
                <a:schemeClr val="dk1"/>
              </a:solidFill>
            </a:endParaRPr>
          </a:p>
          <a:p>
            <a:pPr indent="0" lvl="0" marL="0" rtl="0" algn="l">
              <a:spcBef>
                <a:spcPts val="0"/>
              </a:spcBef>
              <a:spcAft>
                <a:spcPts val="0"/>
              </a:spcAft>
              <a:buNone/>
            </a:pPr>
            <a:r>
              <a:rPr lang="en" sz="1800">
                <a:solidFill>
                  <a:schemeClr val="dk1"/>
                </a:solidFill>
              </a:rPr>
              <a:t>(E: A)</a:t>
            </a:r>
            <a:endParaRPr sz="1800">
              <a:solidFill>
                <a:schemeClr val="dk1"/>
              </a:solidFill>
            </a:endParaRPr>
          </a:p>
          <a:p>
            <a:pPr indent="0" lvl="0" marL="0" rtl="0" algn="l">
              <a:spcBef>
                <a:spcPts val="0"/>
              </a:spcBef>
              <a:spcAft>
                <a:spcPts val="0"/>
              </a:spcAft>
              <a:buNone/>
            </a:pPr>
            <a:r>
              <a:rPr lang="en" sz="1800">
                <a:solidFill>
                  <a:schemeClr val="dk1"/>
                </a:solidFill>
              </a:rPr>
              <a:t>(F: AD)</a:t>
            </a:r>
            <a:endParaRPr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68" name="Google Shape;368;p57"/>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69" name="Google Shape;369;p57"/>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répète le processus avec A, en supprimant son pire choix.</a:t>
            </a:r>
            <a:endParaRPr sz="18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8"/>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(A: EF)</a:t>
            </a:r>
            <a:endParaRPr b="1" sz="1800">
              <a:solidFill>
                <a:srgbClr val="6AA84F"/>
              </a:solidFill>
            </a:endParaRPr>
          </a:p>
          <a:p>
            <a:pPr indent="0" lvl="0" marL="0" rtl="0" algn="l">
              <a:spcBef>
                <a:spcPts val="0"/>
              </a:spcBef>
              <a:spcAft>
                <a:spcPts val="0"/>
              </a:spcAft>
              <a:buNone/>
            </a:pPr>
            <a:r>
              <a:rPr lang="en" sz="1800">
                <a:solidFill>
                  <a:schemeClr val="dk1"/>
                </a:solidFill>
              </a:rPr>
              <a:t>(D: F)</a:t>
            </a:r>
            <a:endParaRPr sz="1800">
              <a:solidFill>
                <a:schemeClr val="dk1"/>
              </a:solidFill>
            </a:endParaRPr>
          </a:p>
          <a:p>
            <a:pPr indent="0" lvl="0" marL="0" rtl="0" algn="l">
              <a:spcBef>
                <a:spcPts val="0"/>
              </a:spcBef>
              <a:spcAft>
                <a:spcPts val="0"/>
              </a:spcAft>
              <a:buNone/>
            </a:pPr>
            <a:r>
              <a:rPr lang="en" sz="1800">
                <a:solidFill>
                  <a:schemeClr val="dk1"/>
                </a:solidFill>
              </a:rPr>
              <a:t>(E: A)</a:t>
            </a:r>
            <a:endParaRPr sz="1800">
              <a:solidFill>
                <a:schemeClr val="dk1"/>
              </a:solidFill>
            </a:endParaRPr>
          </a:p>
          <a:p>
            <a:pPr indent="0" lvl="0" marL="0" rtl="0" algn="l">
              <a:spcBef>
                <a:spcPts val="0"/>
              </a:spcBef>
              <a:spcAft>
                <a:spcPts val="0"/>
              </a:spcAft>
              <a:buNone/>
            </a:pPr>
            <a:r>
              <a:rPr lang="en" sz="1800">
                <a:solidFill>
                  <a:schemeClr val="dk1"/>
                </a:solidFill>
              </a:rPr>
              <a:t>(F: AD)</a:t>
            </a:r>
            <a:endParaRPr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75" name="Google Shape;375;p58"/>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76" name="Google Shape;376;p58"/>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On supprime ici le couple (A, D), et allons sur le dernier choix de D, qui est F.</a:t>
            </a:r>
            <a:endParaRPr sz="18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9"/>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 EF)</a:t>
            </a:r>
            <a:endParaRPr sz="1800">
              <a:solidFill>
                <a:srgbClr val="6AA84F"/>
              </a:solidFill>
            </a:endParaRPr>
          </a:p>
          <a:p>
            <a:pPr indent="0" lvl="0" marL="0" rtl="0" algn="l">
              <a:spcBef>
                <a:spcPts val="0"/>
              </a:spcBef>
              <a:spcAft>
                <a:spcPts val="0"/>
              </a:spcAft>
              <a:buNone/>
            </a:pPr>
            <a:r>
              <a:rPr lang="en" sz="1800">
                <a:solidFill>
                  <a:schemeClr val="dk1"/>
                </a:solidFill>
              </a:rPr>
              <a:t>(D: F)</a:t>
            </a:r>
            <a:endParaRPr sz="1800">
              <a:solidFill>
                <a:schemeClr val="dk1"/>
              </a:solidFill>
            </a:endParaRPr>
          </a:p>
          <a:p>
            <a:pPr indent="0" lvl="0" marL="0" rtl="0" algn="l">
              <a:spcBef>
                <a:spcPts val="0"/>
              </a:spcBef>
              <a:spcAft>
                <a:spcPts val="0"/>
              </a:spcAft>
              <a:buNone/>
            </a:pPr>
            <a:r>
              <a:rPr lang="en" sz="1800">
                <a:solidFill>
                  <a:schemeClr val="dk1"/>
                </a:solidFill>
              </a:rPr>
              <a:t>(E: A)</a:t>
            </a:r>
            <a:endParaRPr sz="1800">
              <a:solidFill>
                <a:schemeClr val="dk1"/>
              </a:solidFill>
            </a:endParaRPr>
          </a:p>
          <a:p>
            <a:pPr indent="0" lvl="0" marL="0" rtl="0" algn="l">
              <a:spcBef>
                <a:spcPts val="0"/>
              </a:spcBef>
              <a:spcAft>
                <a:spcPts val="0"/>
              </a:spcAft>
              <a:buNone/>
            </a:pPr>
            <a:r>
              <a:rPr b="1" lang="en" sz="1800">
                <a:solidFill>
                  <a:schemeClr val="dk1"/>
                </a:solidFill>
              </a:rPr>
              <a:t>(F: AD)</a:t>
            </a:r>
            <a:endParaRPr b="1"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82" name="Google Shape;382;p59"/>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83" name="Google Shape;383;p59"/>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F cherche alors son dernier pire choix.</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0"/>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 E)</a:t>
            </a:r>
            <a:endParaRPr sz="1800">
              <a:solidFill>
                <a:srgbClr val="6AA84F"/>
              </a:solidFill>
            </a:endParaRPr>
          </a:p>
          <a:p>
            <a:pPr indent="0" lvl="0" marL="0" rtl="0" algn="l">
              <a:spcBef>
                <a:spcPts val="0"/>
              </a:spcBef>
              <a:spcAft>
                <a:spcPts val="0"/>
              </a:spcAft>
              <a:buNone/>
            </a:pPr>
            <a:r>
              <a:rPr lang="en" sz="1800">
                <a:solidFill>
                  <a:schemeClr val="dk1"/>
                </a:solidFill>
              </a:rPr>
              <a:t>(D: F)</a:t>
            </a:r>
            <a:endParaRPr sz="1800">
              <a:solidFill>
                <a:schemeClr val="dk1"/>
              </a:solidFill>
            </a:endParaRPr>
          </a:p>
          <a:p>
            <a:pPr indent="0" lvl="0" marL="0" rtl="0" algn="l">
              <a:spcBef>
                <a:spcPts val="0"/>
              </a:spcBef>
              <a:spcAft>
                <a:spcPts val="0"/>
              </a:spcAft>
              <a:buNone/>
            </a:pPr>
            <a:r>
              <a:rPr lang="en" sz="1800">
                <a:solidFill>
                  <a:schemeClr val="dk1"/>
                </a:solidFill>
              </a:rPr>
              <a:t>(E: A)</a:t>
            </a:r>
            <a:endParaRPr sz="1800">
              <a:solidFill>
                <a:schemeClr val="dk1"/>
              </a:solidFill>
            </a:endParaRPr>
          </a:p>
          <a:p>
            <a:pPr indent="0" lvl="0" marL="0" rtl="0" algn="l">
              <a:spcBef>
                <a:spcPts val="0"/>
              </a:spcBef>
              <a:spcAft>
                <a:spcPts val="0"/>
              </a:spcAft>
              <a:buNone/>
            </a:pPr>
            <a:r>
              <a:rPr b="1" lang="en" sz="1800">
                <a:solidFill>
                  <a:schemeClr val="dk1"/>
                </a:solidFill>
              </a:rPr>
              <a:t>(F: D)</a:t>
            </a:r>
            <a:endParaRPr b="1"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89" name="Google Shape;389;p60"/>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90" name="Google Shape;390;p60"/>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A étant le pire choix restants pour F, le couple (A, F) est retiré.</a:t>
            </a:r>
            <a:endParaRPr sz="18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1"/>
          <p:cNvSpPr txBox="1"/>
          <p:nvPr/>
        </p:nvSpPr>
        <p:spPr>
          <a:xfrm>
            <a:off x="1486075" y="1947900"/>
            <a:ext cx="1016400" cy="10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6AA84F"/>
                </a:solidFill>
              </a:rPr>
              <a:t>(A, E)</a:t>
            </a:r>
            <a:endParaRPr b="1" sz="1800">
              <a:solidFill>
                <a:srgbClr val="6AA84F"/>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(D, F)</a:t>
            </a:r>
            <a:endParaRPr b="1" sz="1800">
              <a:solidFill>
                <a:srgbClr val="6AA84F"/>
              </a:solidFill>
            </a:endParaRPr>
          </a:p>
          <a:p>
            <a:pPr indent="0" lvl="0" marL="0" rtl="0" algn="l">
              <a:spcBef>
                <a:spcPts val="0"/>
              </a:spcBef>
              <a:spcAft>
                <a:spcPts val="0"/>
              </a:spcAft>
              <a:buNone/>
            </a:pPr>
            <a:r>
              <a:t/>
            </a:r>
            <a:endParaRPr sz="1800">
              <a:solidFill>
                <a:schemeClr val="dk1"/>
              </a:solidFill>
            </a:endParaRPr>
          </a:p>
        </p:txBody>
      </p:sp>
      <p:pic>
        <p:nvPicPr>
          <p:cNvPr id="396" name="Google Shape;396;p61"/>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97" name="Google Shape;397;p61"/>
          <p:cNvSpPr txBox="1"/>
          <p:nvPr/>
        </p:nvSpPr>
        <p:spPr>
          <a:xfrm>
            <a:off x="392700" y="177100"/>
            <a:ext cx="3688200" cy="15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Conclusion</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On a alors 3 composantes connexes, représentant les 3 couples stables du graphe fourni/</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86" name="Google Shape;86;p17"/>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rgbClr val="4A86E8"/>
                </a:solidFill>
              </a:rPr>
              <a:t>(1, B)</a:t>
            </a:r>
            <a:endParaRPr sz="1800">
              <a:solidFill>
                <a:srgbClr val="4A86E8"/>
              </a:solidFill>
            </a:endParaRPr>
          </a:p>
          <a:p>
            <a:pPr indent="0" lvl="0" marL="0" rtl="0" algn="ctr">
              <a:spcBef>
                <a:spcPts val="0"/>
              </a:spcBef>
              <a:spcAft>
                <a:spcPts val="0"/>
              </a:spcAft>
              <a:buNone/>
            </a:pPr>
            <a:r>
              <a:rPr lang="en" sz="1800">
                <a:solidFill>
                  <a:schemeClr val="dk2"/>
                </a:solidFill>
              </a:rPr>
              <a:t>(2, ?)</a:t>
            </a:r>
            <a:endParaRPr sz="1800">
              <a:solidFill>
                <a:schemeClr val="dk2"/>
              </a:solidFill>
            </a:endParaRPr>
          </a:p>
          <a:p>
            <a:pPr indent="0" lvl="0" marL="0" rtl="0" algn="ctr">
              <a:spcBef>
                <a:spcPts val="0"/>
              </a:spcBef>
              <a:spcAft>
                <a:spcPts val="0"/>
              </a:spcAft>
              <a:buNone/>
            </a:pPr>
            <a:r>
              <a:rPr lang="en" sz="1800">
                <a:solidFill>
                  <a:schemeClr val="dk2"/>
                </a:solidFill>
              </a:rPr>
              <a:t>(3, ?)</a:t>
            </a:r>
            <a:endParaRPr sz="1800">
              <a:solidFill>
                <a:schemeClr val="dk2"/>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sp>
        <p:nvSpPr>
          <p:cNvPr id="87" name="Google Shape;87;p17"/>
          <p:cNvSpPr txBox="1"/>
          <p:nvPr/>
        </p:nvSpPr>
        <p:spPr>
          <a:xfrm>
            <a:off x="462000" y="300300"/>
            <a:ext cx="1563000" cy="13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8" name="Google Shape;88;p17"/>
          <p:cNvSpPr txBox="1"/>
          <p:nvPr/>
        </p:nvSpPr>
        <p:spPr>
          <a:xfrm>
            <a:off x="415800" y="346500"/>
            <a:ext cx="27411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1 propose à B, qui n’a reçu aucune autre demande et donc accepte.</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94" name="Google Shape;94;p18"/>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chemeClr val="accent1"/>
                </a:solidFill>
              </a:rPr>
              <a:t>(2, D)</a:t>
            </a:r>
            <a:endParaRPr sz="1800">
              <a:solidFill>
                <a:schemeClr val="accent1"/>
              </a:solidFill>
            </a:endParaRPr>
          </a:p>
          <a:p>
            <a:pPr indent="0" lvl="0" marL="0" rtl="0" algn="ctr">
              <a:spcBef>
                <a:spcPts val="0"/>
              </a:spcBef>
              <a:spcAft>
                <a:spcPts val="0"/>
              </a:spcAft>
              <a:buNone/>
            </a:pPr>
            <a:r>
              <a:rPr lang="en" sz="1800">
                <a:solidFill>
                  <a:schemeClr val="dk2"/>
                </a:solidFill>
              </a:rPr>
              <a:t>(3, ?)</a:t>
            </a:r>
            <a:endParaRPr sz="1800">
              <a:solidFill>
                <a:schemeClr val="dk2"/>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sp>
        <p:nvSpPr>
          <p:cNvPr id="95" name="Google Shape;95;p18"/>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Pareillement, D accepte la proposition de 2.</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01" name="Google Shape;101;p19"/>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rgbClr val="E06666"/>
                </a:solidFill>
              </a:rPr>
              <a:t>(2, D)</a:t>
            </a:r>
            <a:endParaRPr sz="1800">
              <a:solidFill>
                <a:srgbClr val="E06666"/>
              </a:solidFill>
            </a:endParaRPr>
          </a:p>
          <a:p>
            <a:pPr indent="0" lvl="0" marL="0" rtl="0" algn="ctr">
              <a:spcBef>
                <a:spcPts val="0"/>
              </a:spcBef>
              <a:spcAft>
                <a:spcPts val="0"/>
              </a:spcAft>
              <a:buNone/>
            </a:pPr>
            <a:r>
              <a:rPr lang="en" sz="1800">
                <a:solidFill>
                  <a:srgbClr val="E06666"/>
                </a:solidFill>
              </a:rPr>
              <a:t>(3, D)</a:t>
            </a:r>
            <a:endParaRPr sz="1800">
              <a:solidFill>
                <a:srgbClr val="E06666"/>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sp>
        <p:nvSpPr>
          <p:cNvPr id="102" name="Google Shape;102;p19"/>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3 propose aussi à D, il y à ici un conflit.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08" name="Google Shape;108;p20"/>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rgbClr val="53C422"/>
                </a:solidFill>
              </a:rPr>
              <a:t>(2, D)</a:t>
            </a:r>
            <a:endParaRPr sz="1800">
              <a:solidFill>
                <a:srgbClr val="53C422"/>
              </a:solidFill>
            </a:endParaRPr>
          </a:p>
          <a:p>
            <a:pPr indent="0" lvl="0" marL="0" rtl="0" algn="ctr">
              <a:spcBef>
                <a:spcPts val="0"/>
              </a:spcBef>
              <a:spcAft>
                <a:spcPts val="0"/>
              </a:spcAft>
              <a:buNone/>
            </a:pPr>
            <a:r>
              <a:rPr lang="en" sz="1800">
                <a:solidFill>
                  <a:srgbClr val="E06666"/>
                </a:solidFill>
              </a:rPr>
              <a:t>(3, ?)</a:t>
            </a:r>
            <a:endParaRPr sz="1800">
              <a:solidFill>
                <a:srgbClr val="E06666"/>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sp>
        <p:nvSpPr>
          <p:cNvPr id="109" name="Google Shape;109;p20"/>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D préfère 2 à 3, donc le couple (2,D) est conservé et le couple (3, D) est supprimé.</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15" name="Google Shape;115;p21"/>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rgbClr val="4A86E8"/>
                </a:solidFill>
              </a:rPr>
              <a:t>(3, C)</a:t>
            </a:r>
            <a:endParaRPr sz="1800">
              <a:solidFill>
                <a:srgbClr val="4A86E8"/>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sp>
        <p:nvSpPr>
          <p:cNvPr id="116" name="Google Shape;116;p21"/>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Les </a:t>
            </a:r>
            <a:r>
              <a:rPr lang="en" sz="1800">
                <a:solidFill>
                  <a:schemeClr val="dk1"/>
                </a:solidFill>
                <a:latin typeface="Trebuchet MS"/>
                <a:ea typeface="Trebuchet MS"/>
                <a:cs typeface="Trebuchet MS"/>
                <a:sym typeface="Trebuchet MS"/>
              </a:rPr>
              <a:t>arêtes</a:t>
            </a:r>
            <a:r>
              <a:rPr lang="en" sz="1800">
                <a:solidFill>
                  <a:schemeClr val="dk1"/>
                </a:solidFill>
                <a:latin typeface="Trebuchet MS"/>
                <a:ea typeface="Trebuchet MS"/>
                <a:cs typeface="Trebuchet MS"/>
                <a:sym typeface="Trebuchet MS"/>
              </a:rPr>
              <a:t> D3 et 3D sont retirés du graphe et 3 propose à sa deuxième </a:t>
            </a:r>
            <a:r>
              <a:rPr lang="en" sz="1800">
                <a:solidFill>
                  <a:schemeClr val="dk1"/>
                </a:solidFill>
                <a:latin typeface="Trebuchet MS"/>
                <a:ea typeface="Trebuchet MS"/>
                <a:cs typeface="Trebuchet MS"/>
                <a:sym typeface="Trebuchet MS"/>
              </a:rPr>
              <a:t>préférence</a:t>
            </a:r>
            <a:r>
              <a:rPr lang="en" sz="1800">
                <a:solidFill>
                  <a:schemeClr val="dk1"/>
                </a:solidFill>
                <a:latin typeface="Trebuchet MS"/>
                <a:ea typeface="Trebuchet MS"/>
                <a:cs typeface="Trebuchet MS"/>
                <a:sym typeface="Trebuchet MS"/>
              </a:rPr>
              <a:t> : C.</a:t>
            </a: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