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9" r:id="rId4"/>
    <p:sldId id="263" r:id="rId5"/>
    <p:sldId id="262" r:id="rId6"/>
    <p:sldId id="270" r:id="rId7"/>
    <p:sldId id="269" r:id="rId8"/>
    <p:sldId id="264" r:id="rId9"/>
    <p:sldId id="265" r:id="rId10"/>
    <p:sldId id="266" r:id="rId11"/>
    <p:sldId id="267" r:id="rId12"/>
    <p:sldId id="27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94654"/>
  </p:normalViewPr>
  <p:slideViewPr>
    <p:cSldViewPr snapToGrid="0">
      <p:cViewPr varScale="1">
        <p:scale>
          <a:sx n="108" d="100"/>
          <a:sy n="108" d="100"/>
        </p:scale>
        <p:origin x="8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4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4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97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9178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94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24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21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45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8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7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6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6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5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0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5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24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CARAVAN INSURANCE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Preseented</a:t>
            </a:r>
            <a:r>
              <a:rPr lang="en-US" dirty="0"/>
              <a:t> by</a:t>
            </a:r>
          </a:p>
          <a:p>
            <a:pPr algn="r"/>
            <a:r>
              <a:rPr lang="en-US" dirty="0"/>
              <a:t> </a:t>
            </a:r>
            <a:r>
              <a:rPr lang="en-US" dirty="0" err="1"/>
              <a:t>karim</a:t>
            </a:r>
            <a:r>
              <a:rPr lang="en-US" dirty="0"/>
              <a:t> &amp;</a:t>
            </a:r>
          </a:p>
          <a:p>
            <a:pPr algn="r"/>
            <a:r>
              <a:rPr lang="en-US" dirty="0"/>
              <a:t>mustafa</a:t>
            </a:r>
          </a:p>
        </p:txBody>
      </p:sp>
    </p:spTree>
    <p:extLst>
      <p:ext uri="{BB962C8B-B14F-4D97-AF65-F5344CB8AC3E}">
        <p14:creationId xmlns:p14="http://schemas.microsoft.com/office/powerpoint/2010/main" val="2708018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65E6-146E-2ABB-9F8B-6E74DD02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B1EF0-E2A9-23B9-16C4-0984DA0F6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Max and Min correlation 1 and -0.99</a:t>
            </a:r>
          </a:p>
          <a:p>
            <a:r>
              <a:rPr lang="en-US" dirty="0"/>
              <a:t>Exclude correlated predictors at 0.75 cutoff (33)</a:t>
            </a:r>
          </a:p>
          <a:p>
            <a:r>
              <a:rPr lang="en-US" dirty="0"/>
              <a:t>Exclude variables included in model 1.</a:t>
            </a:r>
          </a:p>
          <a:p>
            <a:r>
              <a:rPr lang="en-US" dirty="0"/>
              <a:t>Assessing correlation with response variable.</a:t>
            </a:r>
          </a:p>
          <a:p>
            <a:r>
              <a:rPr lang="en-US" dirty="0"/>
              <a:t>Perform GLM on 53 variables</a:t>
            </a:r>
          </a:p>
          <a:p>
            <a:r>
              <a:rPr lang="en-US" dirty="0"/>
              <a:t>Perform forward stepwise on GLM model. Why not backwards?</a:t>
            </a:r>
          </a:p>
          <a:p>
            <a:r>
              <a:rPr lang="en-US" dirty="0"/>
              <a:t>Accuracy 60% Sensitivity 43% Specificity 60%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0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1573-152D-CA44-50EA-E138C852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2DA6B-3EF8-C62F-7DA9-8542BEAA6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Contribution fire policies, Customer subtype, Contribution car policies, Purchasing power class, Home owners</a:t>
            </a:r>
          </a:p>
          <a:p>
            <a:r>
              <a:rPr lang="en-US" dirty="0"/>
              <a:t>Hit/try and domain knowledge approach</a:t>
            </a:r>
          </a:p>
          <a:p>
            <a:r>
              <a:rPr lang="en-US" dirty="0"/>
              <a:t> Accuracy 61% Sensitivity 70% Specificity 60%</a:t>
            </a:r>
          </a:p>
        </p:txBody>
      </p:sp>
    </p:spTree>
    <p:extLst>
      <p:ext uri="{BB962C8B-B14F-4D97-AF65-F5344CB8AC3E}">
        <p14:creationId xmlns:p14="http://schemas.microsoft.com/office/powerpoint/2010/main" val="2457385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84C6-9B52-B207-F581-379DCF90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21AA-6ACA-68B2-D5AF-FCC3396DE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87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E85F-2A63-15D8-A7A6-EF24D53E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E0877-CAEB-0104-72ED-4E72E805F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3 is recommended over model 1 if we need to consider accuracy.</a:t>
            </a:r>
          </a:p>
          <a:p>
            <a:r>
              <a:rPr lang="en-US" dirty="0"/>
              <a:t>Model 1 is recommended over model 3 if we don’t care about accuracy</a:t>
            </a:r>
          </a:p>
          <a:p>
            <a:r>
              <a:rPr lang="en-US" dirty="0"/>
              <a:t>Model 2 is recommended if we want to predict not buyers </a:t>
            </a:r>
          </a:p>
        </p:txBody>
      </p:sp>
    </p:spTree>
    <p:extLst>
      <p:ext uri="{BB962C8B-B14F-4D97-AF65-F5344CB8AC3E}">
        <p14:creationId xmlns:p14="http://schemas.microsoft.com/office/powerpoint/2010/main" val="220255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916236"/>
            <a:ext cx="9905999" cy="3598863"/>
          </a:xfrm>
        </p:spPr>
        <p:txBody>
          <a:bodyPr/>
          <a:lstStyle/>
          <a:p>
            <a:r>
              <a:rPr lang="en-US" dirty="0"/>
              <a:t>Question 1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Who is more likely to buy caravan insurance?</a:t>
            </a:r>
          </a:p>
          <a:p>
            <a:r>
              <a:rPr lang="en-US" dirty="0"/>
              <a:t>Question 2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What are the characteristics of those groups?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Question for you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What are the factors you consider when buying an insurance?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1811"/>
            <a:ext cx="9905999" cy="50561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Categorical data 99.99%</a:t>
            </a:r>
          </a:p>
          <a:p>
            <a:r>
              <a:rPr lang="en-US" dirty="0"/>
              <a:t>86 variables</a:t>
            </a:r>
          </a:p>
          <a:p>
            <a:r>
              <a:rPr lang="en-US" dirty="0"/>
              <a:t>Only 2 numeric, 84 categorical</a:t>
            </a:r>
          </a:p>
          <a:p>
            <a:r>
              <a:rPr lang="en-US" dirty="0"/>
              <a:t>Categorical data is a representation of a range of a group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For example income marked by 2 means income range is between $30k - $45k</a:t>
            </a:r>
          </a:p>
          <a:p>
            <a:r>
              <a:rPr lang="en-US" dirty="0"/>
              <a:t>Creating dummies and converting a few categorical variables to numeric [as we shall see]</a:t>
            </a:r>
          </a:p>
          <a:p>
            <a:r>
              <a:rPr lang="en-US" dirty="0"/>
              <a:t>No missing data</a:t>
            </a:r>
          </a:p>
          <a:p>
            <a:r>
              <a:rPr lang="en-US" dirty="0"/>
              <a:t>Duplicates inapplicable</a:t>
            </a:r>
          </a:p>
          <a:p>
            <a:r>
              <a:rPr lang="en-US" dirty="0"/>
              <a:t>Outliers did not make much sense moving up the ranks just pushed the previous one into mild and then an </a:t>
            </a:r>
            <a:r>
              <a:rPr lang="en-US"/>
              <a:t>extreme outlier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8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CAFD-132D-8B9E-4731-19F517E2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FCDDA-ABA0-F4B3-0B90-C85039C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Our goal wasn’t to get 100% accurate model but more to determine how feature selection plays an important role in regression.</a:t>
            </a:r>
          </a:p>
        </p:txBody>
      </p:sp>
    </p:spTree>
    <p:extLst>
      <p:ext uri="{BB962C8B-B14F-4D97-AF65-F5344CB8AC3E}">
        <p14:creationId xmlns:p14="http://schemas.microsoft.com/office/powerpoint/2010/main" val="380679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86 Categorical variables</a:t>
            </a:r>
          </a:p>
          <a:p>
            <a:r>
              <a:rPr lang="en-US" dirty="0"/>
              <a:t>Class </a:t>
            </a:r>
            <a:r>
              <a:rPr lang="en-US" dirty="0" err="1"/>
              <a:t>Im</a:t>
            </a:r>
            <a:r>
              <a:rPr lang="en-US" dirty="0"/>
              <a:t> balance problem (Oversampling)</a:t>
            </a:r>
          </a:p>
          <a:p>
            <a:r>
              <a:rPr lang="en-US" dirty="0"/>
              <a:t>Levels of factors different in testing and training data</a:t>
            </a:r>
          </a:p>
          <a:p>
            <a:r>
              <a:rPr lang="en-US" dirty="0"/>
              <a:t>Dimension reduction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Cost of stepwise regression</a:t>
            </a:r>
          </a:p>
          <a:p>
            <a:r>
              <a:rPr lang="en-US" dirty="0"/>
              <a:t>Data Categorization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0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4F0B-5C2C-36C3-7D84-E561FE41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B133-D378-A818-8F95-B769D6429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PCA?</a:t>
            </a:r>
          </a:p>
          <a:p>
            <a:r>
              <a:rPr lang="en-US" dirty="0"/>
              <a:t>Why Dimension Reduction?</a:t>
            </a:r>
          </a:p>
          <a:p>
            <a:r>
              <a:rPr lang="en-US" dirty="0"/>
              <a:t>Why not linear regression?</a:t>
            </a:r>
          </a:p>
          <a:p>
            <a:r>
              <a:rPr lang="en-US" dirty="0"/>
              <a:t>Why we choose logistic regression not multi nominal regression?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12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269E-3A83-2FA9-430B-C8BEDB5E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DDB5-65F0-FFE4-9B0F-42D99933C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Division of data based on customer main type and customer sub-type(pivot table)</a:t>
            </a:r>
          </a:p>
          <a:p>
            <a:r>
              <a:rPr lang="en-US" dirty="0"/>
              <a:t>Following are the initial observations we made: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Age of customer is between 40 to 50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Customer are Driven Growers [Main customer type]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Customer belongs to Lower class large families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Customer having 3 household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Customer have one house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1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596A-9D6B-9609-2CA3-295D61B4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374C1-F273-306E-013D-EE0DB4C98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Mixture of categorical and numerical variables ( </a:t>
            </a:r>
            <a:r>
              <a:rPr lang="en-US" dirty="0" err="1"/>
              <a:t>charactertics</a:t>
            </a:r>
            <a:r>
              <a:rPr lang="en-US" dirty="0"/>
              <a:t> )</a:t>
            </a:r>
          </a:p>
          <a:p>
            <a:r>
              <a:rPr lang="en-US" dirty="0"/>
              <a:t>Dimension reduction using correlation analysis and stepwise forward regression. Why </a:t>
            </a:r>
            <a:r>
              <a:rPr lang="en-US"/>
              <a:t>not backwards?</a:t>
            </a:r>
            <a:endParaRPr lang="en-US" dirty="0"/>
          </a:p>
          <a:p>
            <a:r>
              <a:rPr lang="en-US" dirty="0"/>
              <a:t>Domain knowledge.</a:t>
            </a:r>
          </a:p>
          <a:p>
            <a:r>
              <a:rPr lang="en-US" dirty="0"/>
              <a:t>Classification tree</a:t>
            </a:r>
          </a:p>
        </p:txBody>
      </p:sp>
    </p:spTree>
    <p:extLst>
      <p:ext uri="{BB962C8B-B14F-4D97-AF65-F5344CB8AC3E}">
        <p14:creationId xmlns:p14="http://schemas.microsoft.com/office/powerpoint/2010/main" val="1362923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C84A-C703-4464-3211-F31D555D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CE43-3229-4A13-9880-2851E0830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Sub type, Average house hold size, one house, Average income (numerical), Average Age (numerical)</a:t>
            </a:r>
          </a:p>
          <a:p>
            <a:r>
              <a:rPr lang="en-US" dirty="0"/>
              <a:t>Accuracy 21%, Sensitivity 92% and Specificity16% at Cutoff level 0.5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24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228</TotalTime>
  <Words>471</Words>
  <Application>Microsoft Macintosh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Tw Cen MT</vt:lpstr>
      <vt:lpstr>Wingdings</vt:lpstr>
      <vt:lpstr>Circuit</vt:lpstr>
      <vt:lpstr>CARAVAN INSURANCE</vt:lpstr>
      <vt:lpstr>RESEARCH QUESTIONS</vt:lpstr>
      <vt:lpstr>Understanding the data</vt:lpstr>
      <vt:lpstr>GOAL</vt:lpstr>
      <vt:lpstr>Challenges</vt:lpstr>
      <vt:lpstr>Technique selection</vt:lpstr>
      <vt:lpstr>Initial exploration</vt:lpstr>
      <vt:lpstr>Models</vt:lpstr>
      <vt:lpstr>Model 1</vt:lpstr>
      <vt:lpstr>Model 2</vt:lpstr>
      <vt:lpstr>Model 3</vt:lpstr>
      <vt:lpstr>Goodness of fit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CARAVAN INSURANCE</dc:title>
  <dc:creator>mustafa shahid</dc:creator>
  <cp:lastModifiedBy>Karim Liaquat</cp:lastModifiedBy>
  <cp:revision>73</cp:revision>
  <dcterms:created xsi:type="dcterms:W3CDTF">2022-12-04T18:00:38Z</dcterms:created>
  <dcterms:modified xsi:type="dcterms:W3CDTF">2022-12-08T15:57:14Z</dcterms:modified>
</cp:coreProperties>
</file>