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9" r:id="rId4"/>
    <p:sldId id="263" r:id="rId5"/>
    <p:sldId id="262" r:id="rId6"/>
    <p:sldId id="269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8"/>
  </p:normalViewPr>
  <p:slideViewPr>
    <p:cSldViewPr snapToGrid="0">
      <p:cViewPr varScale="1">
        <p:scale>
          <a:sx n="140" d="100"/>
          <a:sy n="140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178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94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21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45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8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6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5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7CA91-2BE7-4231-A290-C311F451C0C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7C8B3-50D2-43D0-B9B8-A6C28DC32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2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CARAVAN INSURANCE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Preseented</a:t>
            </a:r>
            <a:r>
              <a:rPr lang="en-US" dirty="0"/>
              <a:t> by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karim</a:t>
            </a:r>
            <a:r>
              <a:rPr lang="en-US" dirty="0"/>
              <a:t> &amp;</a:t>
            </a:r>
          </a:p>
          <a:p>
            <a:pPr algn="r"/>
            <a:r>
              <a:rPr lang="en-US" dirty="0"/>
              <a:t>mustafa</a:t>
            </a:r>
          </a:p>
        </p:txBody>
      </p:sp>
    </p:spTree>
    <p:extLst>
      <p:ext uri="{BB962C8B-B14F-4D97-AF65-F5344CB8AC3E}">
        <p14:creationId xmlns:p14="http://schemas.microsoft.com/office/powerpoint/2010/main" val="270801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1573-152D-CA44-50EA-E138C852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DA6B-3EF8-C62F-7DA9-8542BEAA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Contribution fire policies, Customer subtype, Contribution car policies, Purchasing power class, Home owners</a:t>
            </a:r>
          </a:p>
          <a:p>
            <a:r>
              <a:rPr lang="en-US" dirty="0"/>
              <a:t>Hit/try and domain knowledge approach</a:t>
            </a:r>
          </a:p>
          <a:p>
            <a:r>
              <a:rPr lang="en-US" dirty="0"/>
              <a:t> Accuracy 61% Sensitivity 70% Specificity 60%</a:t>
            </a:r>
          </a:p>
        </p:txBody>
      </p:sp>
    </p:spTree>
    <p:extLst>
      <p:ext uri="{BB962C8B-B14F-4D97-AF65-F5344CB8AC3E}">
        <p14:creationId xmlns:p14="http://schemas.microsoft.com/office/powerpoint/2010/main" val="245738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E85F-2A63-15D8-A7A6-EF24D53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0877-CAEB-0104-72ED-4E72E805F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3 is recommended over model 1 if we need to consider accuracy.</a:t>
            </a:r>
          </a:p>
          <a:p>
            <a:r>
              <a:rPr lang="en-US" dirty="0"/>
              <a:t>Model 1 is recommended over model 3 if we don’t care about accuracy</a:t>
            </a:r>
          </a:p>
          <a:p>
            <a:r>
              <a:rPr lang="en-US" dirty="0"/>
              <a:t>Model 2 is recommended if we want to predict not buyers </a:t>
            </a:r>
          </a:p>
        </p:txBody>
      </p:sp>
    </p:spTree>
    <p:extLst>
      <p:ext uri="{BB962C8B-B14F-4D97-AF65-F5344CB8AC3E}">
        <p14:creationId xmlns:p14="http://schemas.microsoft.com/office/powerpoint/2010/main" val="22025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916236"/>
            <a:ext cx="9905999" cy="3598863"/>
          </a:xfrm>
        </p:spPr>
        <p:txBody>
          <a:bodyPr/>
          <a:lstStyle/>
          <a:p>
            <a:r>
              <a:rPr lang="en-US" dirty="0"/>
              <a:t>Question 1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Who is more likely to buy caravan insurance?</a:t>
            </a:r>
          </a:p>
          <a:p>
            <a:r>
              <a:rPr lang="en-US" dirty="0"/>
              <a:t>Question 2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What are the characteristics of those groups?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Question for you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What are the factors you consider when buying an insurance?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01811"/>
            <a:ext cx="9905999" cy="50561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Categorical data 99.99%</a:t>
            </a:r>
          </a:p>
          <a:p>
            <a:r>
              <a:rPr lang="en-US" dirty="0"/>
              <a:t>86 variables</a:t>
            </a:r>
          </a:p>
          <a:p>
            <a:r>
              <a:rPr lang="en-US" dirty="0"/>
              <a:t>Only 2 numeric, 84 categorical</a:t>
            </a:r>
          </a:p>
          <a:p>
            <a:r>
              <a:rPr lang="en-US" dirty="0"/>
              <a:t>Categorical data is a representation of a range of a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For example income marked by 2 means income range is between $30k - $45k</a:t>
            </a:r>
          </a:p>
          <a:p>
            <a:r>
              <a:rPr lang="en-US" dirty="0"/>
              <a:t>Creating dummies and converting a few categorical variables to numeric [as we shall see]</a:t>
            </a:r>
          </a:p>
          <a:p>
            <a:r>
              <a:rPr lang="en-US" dirty="0"/>
              <a:t>No missing data</a:t>
            </a:r>
          </a:p>
          <a:p>
            <a:r>
              <a:rPr lang="en-US" dirty="0"/>
              <a:t>Duplicates inapplicable</a:t>
            </a:r>
          </a:p>
          <a:p>
            <a:r>
              <a:rPr lang="en-US" dirty="0"/>
              <a:t>Outliers did not make much sense moving up the ranks just pushed the previous one into mild and then an </a:t>
            </a:r>
            <a:r>
              <a:rPr lang="en-US"/>
              <a:t>extreme outlier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BCAFD-132D-8B9E-4731-19F517E26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CDDA-ABA0-F4B3-0B90-C85039C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Our goal wasn’t to get 100% accurate model but more to determine how feature selection plays an important role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380679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86 Categorical variables</a:t>
            </a:r>
          </a:p>
          <a:p>
            <a:r>
              <a:rPr lang="en-US" dirty="0"/>
              <a:t>Class </a:t>
            </a:r>
            <a:r>
              <a:rPr lang="en-US" dirty="0" err="1"/>
              <a:t>Im</a:t>
            </a:r>
            <a:r>
              <a:rPr lang="en-US" dirty="0"/>
              <a:t> balance problem (Oversampling)</a:t>
            </a:r>
          </a:p>
          <a:p>
            <a:r>
              <a:rPr lang="en-US" dirty="0"/>
              <a:t>Levels of factors different in testing and training data</a:t>
            </a:r>
          </a:p>
          <a:p>
            <a:r>
              <a:rPr lang="en-US" dirty="0"/>
              <a:t>Dimension reduction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Cost of stepwise regression</a:t>
            </a:r>
          </a:p>
          <a:p>
            <a:r>
              <a:rPr lang="en-US" dirty="0"/>
              <a:t>Data Categorization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69E-3A83-2FA9-430B-C8BEDB5E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Charactertics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DDB5-65F0-FFE4-9B0F-42D99933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having 3 house hold</a:t>
            </a:r>
          </a:p>
          <a:p>
            <a:r>
              <a:rPr lang="en-US" dirty="0"/>
              <a:t> Customer have one house</a:t>
            </a:r>
          </a:p>
          <a:p>
            <a:r>
              <a:rPr lang="en-US" dirty="0"/>
              <a:t> Age of customer is between 40 to 50</a:t>
            </a:r>
          </a:p>
          <a:p>
            <a:r>
              <a:rPr lang="en-US" dirty="0"/>
              <a:t> Customer are Driven Growers</a:t>
            </a:r>
          </a:p>
          <a:p>
            <a:r>
              <a:rPr lang="en-US" dirty="0"/>
              <a:t> Customer belongs to Lower class large families</a:t>
            </a:r>
          </a:p>
        </p:txBody>
      </p:sp>
    </p:spTree>
    <p:extLst>
      <p:ext uri="{BB962C8B-B14F-4D97-AF65-F5344CB8AC3E}">
        <p14:creationId xmlns:p14="http://schemas.microsoft.com/office/powerpoint/2010/main" val="30318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96A-9D6B-9609-2CA3-295D61B4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74C1-F273-306E-013D-EE0DB4C9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categorical and numerical variables</a:t>
            </a:r>
          </a:p>
          <a:p>
            <a:r>
              <a:rPr lang="en-US" dirty="0"/>
              <a:t>Dimension reduction using correlation analysis and stepwise forward regression</a:t>
            </a:r>
          </a:p>
          <a:p>
            <a:r>
              <a:rPr lang="en-US" dirty="0"/>
              <a:t>Domain knowledge.</a:t>
            </a:r>
          </a:p>
        </p:txBody>
      </p:sp>
    </p:spTree>
    <p:extLst>
      <p:ext uri="{BB962C8B-B14F-4D97-AF65-F5344CB8AC3E}">
        <p14:creationId xmlns:p14="http://schemas.microsoft.com/office/powerpoint/2010/main" val="136292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C84A-C703-4464-3211-F31D555D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CE43-3229-4A13-9880-2851E083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Sub type, Average house hold size, one house, Average income (numerical), Average Age (numerical)</a:t>
            </a:r>
          </a:p>
          <a:p>
            <a:r>
              <a:rPr lang="en-US" dirty="0"/>
              <a:t>Accuracy 21%, Sensitivity 92% and Specificity16% at Cutoff level 0.5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65E6-146E-2ABB-9F8B-6E74DD02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B1EF0-E2A9-23B9-16C4-0984DA0F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 and Min correlation 1 and -0.99</a:t>
            </a:r>
          </a:p>
          <a:p>
            <a:r>
              <a:rPr lang="en-US" dirty="0"/>
              <a:t>Exclude correlated independent variables at 0.75 cutoff (33)</a:t>
            </a:r>
          </a:p>
          <a:p>
            <a:r>
              <a:rPr lang="en-US" dirty="0"/>
              <a:t>Exclude variables included in model 1.</a:t>
            </a:r>
          </a:p>
          <a:p>
            <a:r>
              <a:rPr lang="en-US" dirty="0"/>
              <a:t>Assessing correlation with response variable.</a:t>
            </a:r>
          </a:p>
          <a:p>
            <a:r>
              <a:rPr lang="en-US" dirty="0"/>
              <a:t>Perform GLM on 53 variables</a:t>
            </a:r>
          </a:p>
          <a:p>
            <a:r>
              <a:rPr lang="en-US" dirty="0"/>
              <a:t>Perform forward stepwise on GLM model. Why not backwards?</a:t>
            </a:r>
          </a:p>
          <a:p>
            <a:r>
              <a:rPr lang="en-US" dirty="0"/>
              <a:t>Accuracy 60% Sensitivity 43% Specificity 60%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04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191</TotalTime>
  <Words>408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Tw Cen MT</vt:lpstr>
      <vt:lpstr>Wingdings</vt:lpstr>
      <vt:lpstr>Circuit</vt:lpstr>
      <vt:lpstr>CARAVAN INSURANCE</vt:lpstr>
      <vt:lpstr>RESEARCH QUESTIONS</vt:lpstr>
      <vt:lpstr>Understanding the data</vt:lpstr>
      <vt:lpstr>GOAL</vt:lpstr>
      <vt:lpstr>Challenges</vt:lpstr>
      <vt:lpstr>Charactertics</vt:lpstr>
      <vt:lpstr>Models</vt:lpstr>
      <vt:lpstr>Model 1</vt:lpstr>
      <vt:lpstr>Model 2</vt:lpstr>
      <vt:lpstr>Model 3</vt:lpstr>
      <vt:lpstr>Recomendations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CARAVAN INSURANCE</dc:title>
  <dc:creator>mustafa shahid</dc:creator>
  <cp:lastModifiedBy>Karim Liaquat</cp:lastModifiedBy>
  <cp:revision>58</cp:revision>
  <dcterms:created xsi:type="dcterms:W3CDTF">2022-12-04T18:00:38Z</dcterms:created>
  <dcterms:modified xsi:type="dcterms:W3CDTF">2022-12-06T07:45:29Z</dcterms:modified>
</cp:coreProperties>
</file>