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70" r:id="rId3"/>
    <p:sldId id="274" r:id="rId4"/>
    <p:sldId id="257" r:id="rId5"/>
    <p:sldId id="259" r:id="rId6"/>
    <p:sldId id="263" r:id="rId7"/>
    <p:sldId id="271" r:id="rId8"/>
    <p:sldId id="269" r:id="rId9"/>
    <p:sldId id="262" r:id="rId10"/>
    <p:sldId id="264" r:id="rId11"/>
    <p:sldId id="265" r:id="rId12"/>
    <p:sldId id="266" r:id="rId13"/>
    <p:sldId id="267" r:id="rId14"/>
    <p:sldId id="275" r:id="rId15"/>
    <p:sldId id="272" r:id="rId16"/>
    <p:sldId id="277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729"/>
  </p:normalViewPr>
  <p:slideViewPr>
    <p:cSldViewPr snapToGrid="0">
      <p:cViewPr varScale="1">
        <p:scale>
          <a:sx n="80" d="100"/>
          <a:sy n="80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1804F-DA3F-3341-8571-B910F34A5FF1}" type="pres">
      <dgm:prSet presAssocID="{313349ED-2BD7-4687-8964-404DBADFA55F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5B0E0A8-321E-E244-9DDE-862F36C9E8C9}" type="pres">
      <dgm:prSet presAssocID="{313349ED-2BD7-4687-8964-404DBADFA55F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4088D-6A28-C04B-8673-4473218E7AA0}" type="pres">
      <dgm:prSet presAssocID="{D8235A10-0AFB-4B9D-8939-F39EDE2B9B20}" presName="sibTrans" presStyleLbl="sibTrans1D1" presStyleIdx="1" presStyleCnt="7"/>
      <dgm:spPr/>
      <dgm:t>
        <a:bodyPr/>
        <a:lstStyle/>
        <a:p>
          <a:endParaRPr lang="en-US"/>
        </a:p>
      </dgm:t>
    </dgm:pt>
    <dgm:pt modelId="{A7303CF2-44DE-F444-A19A-AF7FBADCE8EE}" type="pres">
      <dgm:prSet presAssocID="{D8235A10-0AFB-4B9D-8939-F39EDE2B9B20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EE766-1058-5244-BDF4-5C13B7E2E3E0}" type="pres">
      <dgm:prSet presAssocID="{35BA2B75-BAEC-4DC2-8960-41E7BF383B11}" presName="sibTrans" presStyleLbl="sibTrans1D1" presStyleIdx="2" presStyleCnt="7"/>
      <dgm:spPr/>
      <dgm:t>
        <a:bodyPr/>
        <a:lstStyle/>
        <a:p>
          <a:endParaRPr lang="en-US"/>
        </a:p>
      </dgm:t>
    </dgm:pt>
    <dgm:pt modelId="{B14E0F6A-39A3-1942-812F-A8131A65C710}" type="pres">
      <dgm:prSet presAssocID="{35BA2B75-BAEC-4DC2-8960-41E7BF383B11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85D29-FD23-8C4C-B552-C02522FF5CCE}" type="pres">
      <dgm:prSet presAssocID="{1E1386AA-AAC5-4438-B338-877C66B4135A}" presName="sibTrans" presStyleLbl="sibTrans1D1" presStyleIdx="3" presStyleCnt="7"/>
      <dgm:spPr/>
      <dgm:t>
        <a:bodyPr/>
        <a:lstStyle/>
        <a:p>
          <a:endParaRPr lang="en-US"/>
        </a:p>
      </dgm:t>
    </dgm:pt>
    <dgm:pt modelId="{BA80997E-9089-5E4F-9E90-30FAAC53EC58}" type="pres">
      <dgm:prSet presAssocID="{1E1386AA-AAC5-4438-B338-877C66B4135A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48684-582B-8A4A-B6B2-949DCAECCC99}" type="pres">
      <dgm:prSet presAssocID="{3CE230C7-670E-402A-818E-2B57C4AD2991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13CEE94-ED01-B040-8918-A45D4EC68476}" type="pres">
      <dgm:prSet presAssocID="{3CE230C7-670E-402A-818E-2B57C4AD2991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80CF4-F85E-B048-9C22-51FE80CEEC30}" type="pres">
      <dgm:prSet presAssocID="{BB72EECA-6918-4D4E-9BDD-309B35205281}" presName="sibTrans" presStyleLbl="sibTrans1D1" presStyleIdx="5" presStyleCnt="7"/>
      <dgm:spPr/>
      <dgm:t>
        <a:bodyPr/>
        <a:lstStyle/>
        <a:p>
          <a:endParaRPr lang="en-US"/>
        </a:p>
      </dgm:t>
    </dgm:pt>
    <dgm:pt modelId="{6227359A-0EBC-A748-9155-E00B3ED0F971}" type="pres">
      <dgm:prSet presAssocID="{BB72EECA-6918-4D4E-9BDD-309B35205281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C7689-8308-8E44-BE37-BB31B64CCCAD}" type="pres">
      <dgm:prSet presAssocID="{87DBDE0C-D49A-4C85-8302-4BD4E45C9BA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7C7158A0-7D67-9542-A20A-3E1002F182E6}" type="pres">
      <dgm:prSet presAssocID="{87DBDE0C-D49A-4C85-8302-4BD4E45C9BA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 b="1" dirty="0" smtClean="0"/>
            <a:t>Visualization Based</a:t>
          </a:r>
          <a:endParaRPr lang="en-US" b="1" dirty="0"/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 b="1" dirty="0"/>
            <a:t>Dimension reduction using correlation analysis and stepwise </a:t>
          </a:r>
          <a:r>
            <a:rPr lang="en-US" b="1" dirty="0" smtClean="0"/>
            <a:t>backward regression</a:t>
          </a:r>
          <a:endParaRPr lang="en-US" b="1" dirty="0"/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 b="1" dirty="0"/>
            <a:t>Domain</a:t>
          </a:r>
          <a:r>
            <a:rPr lang="en-US" dirty="0"/>
            <a:t> </a:t>
          </a:r>
          <a:r>
            <a:rPr lang="en-US" b="1" dirty="0" smtClean="0"/>
            <a:t>knowledge</a:t>
          </a:r>
          <a:endParaRPr lang="en-US" b="1" dirty="0"/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7AD0BBE3-993A-4335-AC31-4A9B48F2708A}">
      <dgm:prSet/>
      <dgm:spPr/>
      <dgm:t>
        <a:bodyPr/>
        <a:lstStyle/>
        <a:p>
          <a:endParaRPr lang="en-US"/>
        </a:p>
      </dgm:t>
    </dgm:pt>
    <dgm:pt modelId="{F4D636AF-6CD6-4C0C-8540-57F167672295}" type="parTrans" cxnId="{F8418DC0-837C-4717-B5B3-6E8263069C44}">
      <dgm:prSet/>
      <dgm:spPr/>
      <dgm:t>
        <a:bodyPr/>
        <a:lstStyle/>
        <a:p>
          <a:endParaRPr lang="en-US"/>
        </a:p>
      </dgm:t>
    </dgm:pt>
    <dgm:pt modelId="{5FCEF259-D8FC-46C2-847D-CAD5C468AECA}" type="sibTrans" cxnId="{F8418DC0-837C-4717-B5B3-6E8263069C44}">
      <dgm:prSet phldrT="03"/>
      <dgm:spPr/>
      <dgm:t>
        <a:bodyPr/>
        <a:lstStyle/>
        <a:p>
          <a:r>
            <a:rPr lang="en-US" dirty="0" smtClean="0"/>
            <a:t>04</a:t>
          </a:r>
          <a:endParaRPr lang="en-US" dirty="0"/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F917C-C8A6-C84D-9FCC-8F6B662DB1EC}" type="pres">
      <dgm:prSet presAssocID="{98B3A648-EE31-4297-8559-A70F146ABBB9}" presName="bgRect" presStyleLbl="alignNode1" presStyleIdx="0" presStyleCnt="4"/>
      <dgm:spPr/>
      <dgm:t>
        <a:bodyPr/>
        <a:lstStyle/>
        <a:p>
          <a:endParaRPr lang="en-US"/>
        </a:p>
      </dgm:t>
    </dgm:pt>
    <dgm:pt modelId="{E8814275-D991-D04C-A825-4F7C4717125F}" type="pres">
      <dgm:prSet presAssocID="{9C407C28-DB79-409B-BB21-E45E756B1E3F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220CA-1D46-6047-90DE-3257F6700AF1}" type="pres">
      <dgm:prSet presAssocID="{98B3A648-EE31-4297-8559-A70F146ABBB9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99A24-47FD-2841-933E-2587A415E139}" type="pres">
      <dgm:prSet presAssocID="{9C407C28-DB79-409B-BB21-E45E756B1E3F}" presName="sibTrans" presStyleCnt="0"/>
      <dgm:spPr/>
      <dgm:t>
        <a:bodyPr/>
        <a:lstStyle/>
        <a:p>
          <a:endParaRPr lang="en-US"/>
        </a:p>
      </dgm:t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1CBD2-197B-2443-A894-ECF6777768EA}" type="pres">
      <dgm:prSet presAssocID="{BF66358B-9477-43D0-9F66-9ADB8C58FA80}" presName="bgRect" presStyleLbl="alignNode1" presStyleIdx="1" presStyleCnt="4"/>
      <dgm:spPr/>
      <dgm:t>
        <a:bodyPr/>
        <a:lstStyle/>
        <a:p>
          <a:endParaRPr lang="en-US"/>
        </a:p>
      </dgm:t>
    </dgm:pt>
    <dgm:pt modelId="{B68820C1-A9FC-A343-82D6-B2FE883BD375}" type="pres">
      <dgm:prSet presAssocID="{DB12412F-E45B-4D7E-A2D4-54FB908F7B01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55D7A-B1DB-4B40-BA16-EE4F280B6FE6}" type="pres">
      <dgm:prSet presAssocID="{BF66358B-9477-43D0-9F66-9ADB8C58FA80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F4EE9-AB9A-CF4F-B329-296D70CFEB32}" type="pres">
      <dgm:prSet presAssocID="{DB12412F-E45B-4D7E-A2D4-54FB908F7B01}" presName="sibTrans" presStyleCnt="0"/>
      <dgm:spPr/>
      <dgm:t>
        <a:bodyPr/>
        <a:lstStyle/>
        <a:p>
          <a:endParaRPr lang="en-US"/>
        </a:p>
      </dgm:t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FD526-642C-8047-8C38-CA84EE51C923}" type="pres">
      <dgm:prSet presAssocID="{8BAD11A6-C1D4-432A-AF78-D8822D141BD9}" presName="bgRect" presStyleLbl="alignNode1" presStyleIdx="2" presStyleCnt="4"/>
      <dgm:spPr/>
      <dgm:t>
        <a:bodyPr/>
        <a:lstStyle/>
        <a:p>
          <a:endParaRPr lang="en-US"/>
        </a:p>
      </dgm:t>
    </dgm:pt>
    <dgm:pt modelId="{8C510DB9-5647-154B-B8E7-E3B9CC0F1AFD}" type="pres">
      <dgm:prSet presAssocID="{2069BDC3-CAB6-4A26-B9F6-F81222094A3D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A8110-84B2-7141-865E-404F4F006C62}" type="pres">
      <dgm:prSet presAssocID="{8BAD11A6-C1D4-432A-AF78-D8822D141BD9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DC1F-5C5A-4342-8818-173BDF31F1BE}" type="pres">
      <dgm:prSet presAssocID="{2069BDC3-CAB6-4A26-B9F6-F81222094A3D}" presName="sibTrans" presStyleCnt="0"/>
      <dgm:spPr/>
      <dgm:t>
        <a:bodyPr/>
        <a:lstStyle/>
        <a:p>
          <a:endParaRPr lang="en-US"/>
        </a:p>
      </dgm:t>
    </dgm:pt>
    <dgm:pt modelId="{B383E55A-9E41-4229-9A85-9D4DDC63B782}" type="pres">
      <dgm:prSet presAssocID="{7AD0BBE3-993A-4335-AC31-4A9B48F2708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6F65B-840C-4E2C-8CD3-681C6D20CC96}" type="pres">
      <dgm:prSet presAssocID="{7AD0BBE3-993A-4335-AC31-4A9B48F2708A}" presName="bgRect" presStyleLbl="alignNode1" presStyleIdx="3" presStyleCnt="4"/>
      <dgm:spPr/>
      <dgm:t>
        <a:bodyPr/>
        <a:lstStyle/>
        <a:p>
          <a:endParaRPr lang="en-US"/>
        </a:p>
      </dgm:t>
    </dgm:pt>
    <dgm:pt modelId="{013F7C7B-BC54-4A0C-AD23-DD286C54E6A0}" type="pres">
      <dgm:prSet presAssocID="{5FCEF259-D8FC-46C2-847D-CAD5C468AECA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DBA1-842E-427B-97CE-41F8319AFE5C}" type="pres">
      <dgm:prSet presAssocID="{7AD0BBE3-993A-4335-AC31-4A9B48F2708A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C2BFD4CF-B50A-41E0-B277-4132CA0BE129}" type="presOf" srcId="{7AD0BBE3-993A-4335-AC31-4A9B48F2708A}" destId="{59D6F65B-840C-4E2C-8CD3-681C6D20CC96}" srcOrd="0" destOrd="0" presId="urn:microsoft.com/office/officeart/2016/7/layout/LinearBlockProcessNumbered"/>
    <dgm:cxn modelId="{F367158D-5DA2-4128-8520-1D6E4477844B}" type="presOf" srcId="{5FCEF259-D8FC-46C2-847D-CAD5C468AECA}" destId="{013F7C7B-BC54-4A0C-AD23-DD286C54E6A0}" srcOrd="0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F8418DC0-837C-4717-B5B3-6E8263069C44}" srcId="{C646506B-DDE4-4E85-835E-2DAFB2385654}" destId="{7AD0BBE3-993A-4335-AC31-4A9B48F2708A}" srcOrd="3" destOrd="0" parTransId="{F4D636AF-6CD6-4C0C-8540-57F167672295}" sibTransId="{5FCEF259-D8FC-46C2-847D-CAD5C468AECA}"/>
    <dgm:cxn modelId="{D01DAD7B-C670-4AD8-9968-37F49C04DFFE}" type="presOf" srcId="{7AD0BBE3-993A-4335-AC31-4A9B48F2708A}" destId="{E9E4DBA1-842E-427B-97CE-41F8319AFE5C}" srcOrd="1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  <dgm:cxn modelId="{8F844058-B9AE-42B1-B545-6807D7B0801B}" type="presParOf" srcId="{6821176E-4502-3044-8BC7-E6BB3B5F99CD}" destId="{0E34DC1F-5C5A-4342-8818-173BDF31F1BE}" srcOrd="5" destOrd="0" presId="urn:microsoft.com/office/officeart/2016/7/layout/LinearBlockProcessNumbered"/>
    <dgm:cxn modelId="{C01FA74D-3001-45A0-82BB-02BAAFE455A9}" type="presParOf" srcId="{6821176E-4502-3044-8BC7-E6BB3B5F99CD}" destId="{B383E55A-9E41-4229-9A85-9D4DDC63B782}" srcOrd="6" destOrd="0" presId="urn:microsoft.com/office/officeart/2016/7/layout/LinearBlockProcessNumbered"/>
    <dgm:cxn modelId="{81383812-0C05-429F-9771-24799FD9CAA8}" type="presParOf" srcId="{B383E55A-9E41-4229-9A85-9D4DDC63B782}" destId="{59D6F65B-840C-4E2C-8CD3-681C6D20CC96}" srcOrd="0" destOrd="0" presId="urn:microsoft.com/office/officeart/2016/7/layout/LinearBlockProcessNumbered"/>
    <dgm:cxn modelId="{A3B76002-0CD5-4C74-AA1A-F83EAEFFDE4E}" type="presParOf" srcId="{B383E55A-9E41-4229-9A85-9D4DDC63B782}" destId="{013F7C7B-BC54-4A0C-AD23-DD286C54E6A0}" srcOrd="1" destOrd="0" presId="urn:microsoft.com/office/officeart/2016/7/layout/LinearBlockProcessNumbered"/>
    <dgm:cxn modelId="{57B7C1D7-12F3-4B84-B090-D6B524D62088}" type="presParOf" srcId="{B383E55A-9E41-4229-9A85-9D4DDC63B782}" destId="{E9E4DBA1-842E-427B-97CE-41F8319AFE5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 dirty="0"/>
            <a:t>Exclude correlated independent variables at 0.75 cutoff </a:t>
          </a:r>
          <a:r>
            <a:rPr lang="en-US" dirty="0" smtClean="0"/>
            <a:t>(29)</a:t>
          </a:r>
          <a:endParaRPr lang="en-US" dirty="0"/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 dirty="0"/>
            <a:t>Perform GLM on </a:t>
          </a:r>
          <a:r>
            <a:rPr lang="en-US" dirty="0" smtClean="0"/>
            <a:t>57 </a:t>
          </a:r>
          <a:r>
            <a:rPr lang="en-US" dirty="0"/>
            <a:t>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 dirty="0"/>
            <a:t>Perform </a:t>
          </a:r>
          <a:r>
            <a:rPr lang="en-US" dirty="0" smtClean="0"/>
            <a:t>backward stepwise </a:t>
          </a:r>
          <a:r>
            <a:rPr lang="en-US" dirty="0"/>
            <a:t>on GLM model. 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54% </a:t>
          </a:r>
          <a:r>
            <a:rPr lang="en-US" dirty="0"/>
            <a:t>Sensitivity </a:t>
          </a:r>
          <a:r>
            <a:rPr lang="en-US" dirty="0" smtClean="0"/>
            <a:t>59% </a:t>
          </a:r>
          <a:r>
            <a:rPr lang="en-US" dirty="0"/>
            <a:t>Specificity </a:t>
          </a:r>
          <a:r>
            <a:rPr lang="en-US" dirty="0" smtClean="0"/>
            <a:t>54%</a:t>
          </a:r>
          <a:endParaRPr lang="en-US" dirty="0"/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D6EC1629-6767-46E7-B961-0B69337098B3}">
      <dgm:prSet/>
      <dgm:spPr/>
      <dgm:t>
        <a:bodyPr/>
        <a:lstStyle/>
        <a:p>
          <a:r>
            <a:rPr lang="en-US" dirty="0" smtClean="0"/>
            <a:t>Left with 41 variables</a:t>
          </a:r>
          <a:endParaRPr lang="en-US" dirty="0"/>
        </a:p>
      </dgm:t>
    </dgm:pt>
    <dgm:pt modelId="{6EBAE415-1D66-4E13-B002-78DA96ECFAE0}" type="parTrans" cxnId="{A691BC24-0FAC-4F78-962B-2AD4A325E301}">
      <dgm:prSet/>
      <dgm:spPr/>
      <dgm:t>
        <a:bodyPr/>
        <a:lstStyle/>
        <a:p>
          <a:endParaRPr lang="en-US"/>
        </a:p>
      </dgm:t>
    </dgm:pt>
    <dgm:pt modelId="{F8B76BF3-3A14-4A0A-AB6B-691DB7D8EF36}" type="sibTrans" cxnId="{A691BC24-0FAC-4F78-962B-2AD4A325E301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898FB-6A4B-6249-9AC0-A1E0AFFC240F}" type="pres">
      <dgm:prSet presAssocID="{485B5F4D-4A1D-44F1-B2BE-1C68C1C3167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8DD38-2D32-D54E-A0A0-A36182643AD6}" type="pres">
      <dgm:prSet presAssocID="{F64EE37C-32FF-4D17-91FB-43152975AA24}" presName="sibTrans" presStyleCnt="0"/>
      <dgm:spPr/>
    </dgm:pt>
    <dgm:pt modelId="{C0112122-204B-4530-9EFA-FDF2285FC352}" type="pres">
      <dgm:prSet presAssocID="{D6EC1629-6767-46E7-B961-0B69337098B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EA675-350D-44F4-A5F5-A0069E1F5358}" type="pres">
      <dgm:prSet presAssocID="{F8B76BF3-3A14-4A0A-AB6B-691DB7D8EF36}" presName="sibTrans" presStyleCnt="0"/>
      <dgm:spPr/>
    </dgm:pt>
    <dgm:pt modelId="{095870D8-4BD0-E145-8579-2E22115C3F24}" type="pres">
      <dgm:prSet presAssocID="{23DFDC36-3B16-4F9B-BDA0-EF4E8D06B3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E26121F4-F9B8-4D29-A181-EB64C0959036}" type="presOf" srcId="{D6EC1629-6767-46E7-B961-0B69337098B3}" destId="{C0112122-204B-4530-9EFA-FDF2285FC352}" srcOrd="0" destOrd="0" presId="urn:microsoft.com/office/officeart/2005/8/layout/default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3A1E4D23-B094-41C7-AAF3-E2B3603DBC46}" srcId="{DA6A0257-3F1D-4E60-9D1E-ADB4EB0A2797}" destId="{23DFDC36-3B16-4F9B-BDA0-EF4E8D06B31F}" srcOrd="7" destOrd="0" parTransId="{063851EC-08FA-4163-A8B1-C7C7F99DE1F4}" sibTransId="{B8A6AEEC-F24E-4FA0-9744-EBB811385177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A691BC24-0FAC-4F78-962B-2AD4A325E301}" srcId="{DA6A0257-3F1D-4E60-9D1E-ADB4EB0A2797}" destId="{D6EC1629-6767-46E7-B961-0B69337098B3}" srcOrd="6" destOrd="0" parTransId="{6EBAE415-1D66-4E13-B002-78DA96ECFAE0}" sibTransId="{F8B76BF3-3A14-4A0A-AB6B-691DB7D8EF36}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76368E4D-7664-4C31-942E-CA1697E38ED1}" type="presParOf" srcId="{82EAFBDC-6DC5-224E-8EF5-2C1749684C6D}" destId="{C0112122-204B-4530-9EFA-FDF2285FC352}" srcOrd="12" destOrd="0" presId="urn:microsoft.com/office/officeart/2005/8/layout/default"/>
    <dgm:cxn modelId="{72340D2A-6DB5-455D-8E96-A9F96DCFAECD}" type="presParOf" srcId="{82EAFBDC-6DC5-224E-8EF5-2C1749684C6D}" destId="{96CEA675-350D-44F4-A5F5-A0069E1F5358}" srcOrd="13" destOrd="0" presId="urn:microsoft.com/office/officeart/2005/8/layout/default"/>
    <dgm:cxn modelId="{69B9E4A5-4CA9-6440-8DD8-C116F87DFC3B}" type="presParOf" srcId="{82EAFBDC-6DC5-224E-8EF5-2C1749684C6D}" destId="{095870D8-4BD0-E145-8579-2E22115C3F2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60% </a:t>
          </a:r>
          <a:r>
            <a:rPr lang="en-US" dirty="0"/>
            <a:t>Sensitivity </a:t>
          </a:r>
          <a:r>
            <a:rPr lang="en-US" dirty="0" smtClean="0"/>
            <a:t>59% </a:t>
          </a:r>
          <a:r>
            <a:rPr lang="en-US" dirty="0"/>
            <a:t>Specificity </a:t>
          </a:r>
          <a:r>
            <a:rPr lang="en-US" dirty="0" smtClean="0"/>
            <a:t>59% </a:t>
          </a:r>
          <a:r>
            <a:rPr lang="en-US" dirty="0"/>
            <a:t>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 smtClean="0"/>
            <a:t>Variables – Contribution Car Policies, Fire Policies, Moped policies, Customer Sub-Type, Income &lt; 30k, High Status, Protestant, Home-owners, </a:t>
          </a:r>
          <a:r>
            <a:rPr lang="en-US" dirty="0" err="1" smtClean="0"/>
            <a:t>Avg</a:t>
          </a:r>
          <a:r>
            <a:rPr lang="en-US" dirty="0" smtClean="0"/>
            <a:t> Income</a:t>
          </a:r>
          <a:endParaRPr lang="en-US" dirty="0"/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 dirty="0" smtClean="0"/>
            <a:t>Classification Tree</a:t>
          </a:r>
          <a:endParaRPr lang="en-US" dirty="0"/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</a:t>
          </a:r>
          <a:r>
            <a:rPr lang="en-US" dirty="0" smtClean="0"/>
            <a:t>65% </a:t>
          </a:r>
          <a:r>
            <a:rPr lang="en-US" dirty="0"/>
            <a:t>Sensitivity </a:t>
          </a:r>
          <a:r>
            <a:rPr lang="en-US" dirty="0" smtClean="0"/>
            <a:t>55% </a:t>
          </a:r>
          <a:r>
            <a:rPr lang="en-US" dirty="0"/>
            <a:t>Specificity </a:t>
          </a:r>
          <a:r>
            <a:rPr lang="en-US" dirty="0" smtClean="0"/>
            <a:t>65% </a:t>
          </a:r>
          <a:r>
            <a:rPr lang="en-US" dirty="0"/>
            <a:t>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34ED-6D07-9E45-B7CD-E657DBDA06A2}" type="pres">
      <dgm:prSet presAssocID="{B6EAEB8F-60B1-4C18-B272-56AD0C642621}" presName="ThreeNodes_2" presStyleLbl="node1" presStyleIdx="1" presStyleCnt="3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187" y="502556"/>
          <a:ext cx="2265094" cy="2718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Visualization Based</a:t>
          </a:r>
          <a:endParaRPr lang="en-US" sz="1600" b="1" kern="1200" dirty="0"/>
        </a:p>
      </dsp:txBody>
      <dsp:txXfrm>
        <a:off x="187" y="1589802"/>
        <a:ext cx="2265094" cy="1630867"/>
      </dsp:txXfrm>
    </dsp:sp>
    <dsp:sp modelId="{E8814275-D991-D04C-A825-4F7C4717125F}">
      <dsp:nvSpPr>
        <dsp:cNvPr id="0" name=""/>
        <dsp:cNvSpPr/>
      </dsp:nvSpPr>
      <dsp:spPr>
        <a:xfrm>
          <a:off x="187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01</a:t>
          </a:r>
        </a:p>
      </dsp:txBody>
      <dsp:txXfrm>
        <a:off x="187" y="502556"/>
        <a:ext cx="2265094" cy="1087245"/>
      </dsp:txXfrm>
    </dsp:sp>
    <dsp:sp modelId="{0E61CBD2-197B-2443-A894-ECF6777768EA}">
      <dsp:nvSpPr>
        <dsp:cNvPr id="0" name=""/>
        <dsp:cNvSpPr/>
      </dsp:nvSpPr>
      <dsp:spPr>
        <a:xfrm>
          <a:off x="2446489" y="502556"/>
          <a:ext cx="2265094" cy="2718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Dimension reduction using correlation analysis and stepwise </a:t>
          </a:r>
          <a:r>
            <a:rPr lang="en-US" sz="1600" b="1" kern="1200" dirty="0" smtClean="0"/>
            <a:t>backward regression</a:t>
          </a:r>
          <a:endParaRPr lang="en-US" sz="1600" b="1" kern="1200" dirty="0"/>
        </a:p>
      </dsp:txBody>
      <dsp:txXfrm>
        <a:off x="2446489" y="1589802"/>
        <a:ext cx="2265094" cy="1630867"/>
      </dsp:txXfrm>
    </dsp:sp>
    <dsp:sp modelId="{B68820C1-A9FC-A343-82D6-B2FE883BD375}">
      <dsp:nvSpPr>
        <dsp:cNvPr id="0" name=""/>
        <dsp:cNvSpPr/>
      </dsp:nvSpPr>
      <dsp:spPr>
        <a:xfrm>
          <a:off x="2446489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02</a:t>
          </a:r>
        </a:p>
      </dsp:txBody>
      <dsp:txXfrm>
        <a:off x="2446489" y="502556"/>
        <a:ext cx="2265094" cy="1087245"/>
      </dsp:txXfrm>
    </dsp:sp>
    <dsp:sp modelId="{FBFFD526-642C-8047-8C38-CA84EE51C923}">
      <dsp:nvSpPr>
        <dsp:cNvPr id="0" name=""/>
        <dsp:cNvSpPr/>
      </dsp:nvSpPr>
      <dsp:spPr>
        <a:xfrm>
          <a:off x="4892791" y="502556"/>
          <a:ext cx="2265094" cy="2718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Domain</a:t>
          </a:r>
          <a:r>
            <a:rPr lang="en-US" sz="1600" kern="1200" dirty="0"/>
            <a:t> </a:t>
          </a:r>
          <a:r>
            <a:rPr lang="en-US" sz="1600" b="1" kern="1200" dirty="0" smtClean="0"/>
            <a:t>knowledge</a:t>
          </a:r>
          <a:endParaRPr lang="en-US" sz="1600" b="1" kern="1200" dirty="0"/>
        </a:p>
      </dsp:txBody>
      <dsp:txXfrm>
        <a:off x="4892791" y="1589802"/>
        <a:ext cx="2265094" cy="1630867"/>
      </dsp:txXfrm>
    </dsp:sp>
    <dsp:sp modelId="{8C510DB9-5647-154B-B8E7-E3B9CC0F1AFD}">
      <dsp:nvSpPr>
        <dsp:cNvPr id="0" name=""/>
        <dsp:cNvSpPr/>
      </dsp:nvSpPr>
      <dsp:spPr>
        <a:xfrm>
          <a:off x="4892791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03</a:t>
          </a:r>
        </a:p>
      </dsp:txBody>
      <dsp:txXfrm>
        <a:off x="4892791" y="502556"/>
        <a:ext cx="2265094" cy="1087245"/>
      </dsp:txXfrm>
    </dsp:sp>
    <dsp:sp modelId="{59D6F65B-840C-4E2C-8CD3-681C6D20CC96}">
      <dsp:nvSpPr>
        <dsp:cNvPr id="0" name=""/>
        <dsp:cNvSpPr/>
      </dsp:nvSpPr>
      <dsp:spPr>
        <a:xfrm>
          <a:off x="7339093" y="502556"/>
          <a:ext cx="2265094" cy="2718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339093" y="1589802"/>
        <a:ext cx="2265094" cy="1630867"/>
      </dsp:txXfrm>
    </dsp:sp>
    <dsp:sp modelId="{013F7C7B-BC54-4A0C-AD23-DD286C54E6A0}">
      <dsp:nvSpPr>
        <dsp:cNvPr id="0" name=""/>
        <dsp:cNvSpPr/>
      </dsp:nvSpPr>
      <dsp:spPr>
        <a:xfrm>
          <a:off x="7339093" y="502556"/>
          <a:ext cx="2265094" cy="108724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04</a:t>
          </a:r>
          <a:endParaRPr lang="en-US" sz="5700" kern="1200" dirty="0"/>
        </a:p>
      </dsp:txBody>
      <dsp:txXfrm>
        <a:off x="7339093" y="502556"/>
        <a:ext cx="2265094" cy="1087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Exclude correlated independent variables at 0.75 cutoff </a:t>
          </a:r>
          <a:r>
            <a:rPr lang="en-US" sz="2000" kern="1200" dirty="0" smtClean="0"/>
            <a:t>(29)</a:t>
          </a:r>
          <a:endParaRPr lang="en-US" sz="2000" kern="1200" dirty="0"/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2813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Perform GLM on </a:t>
          </a:r>
          <a:r>
            <a:rPr lang="en-US" sz="2000" kern="1200" dirty="0" smtClean="0"/>
            <a:t>57 </a:t>
          </a:r>
          <a:r>
            <a:rPr lang="en-US" sz="2000" kern="1200" dirty="0"/>
            <a:t>variables</a:t>
          </a:r>
        </a:p>
      </dsp:txBody>
      <dsp:txXfrm>
        <a:off x="2813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245830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Perform </a:t>
          </a:r>
          <a:r>
            <a:rPr lang="en-US" sz="2000" kern="1200" dirty="0" smtClean="0"/>
            <a:t>backward stepwise </a:t>
          </a:r>
          <a:r>
            <a:rPr lang="en-US" sz="2000" kern="1200" dirty="0"/>
            <a:t>on GLM model. </a:t>
          </a:r>
        </a:p>
      </dsp:txBody>
      <dsp:txXfrm>
        <a:off x="2458307" y="1773860"/>
        <a:ext cx="2232266" cy="1339360"/>
      </dsp:txXfrm>
    </dsp:sp>
    <dsp:sp modelId="{C0112122-204B-4530-9EFA-FDF2285FC352}">
      <dsp:nvSpPr>
        <dsp:cNvPr id="0" name=""/>
        <dsp:cNvSpPr/>
      </dsp:nvSpPr>
      <dsp:spPr>
        <a:xfrm>
          <a:off x="491380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Left with 41 variables</a:t>
          </a:r>
          <a:endParaRPr lang="en-US" sz="2000" kern="1200" dirty="0"/>
        </a:p>
      </dsp:txBody>
      <dsp:txXfrm>
        <a:off x="4913800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736929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Accuracy </a:t>
          </a:r>
          <a:r>
            <a:rPr lang="en-US" sz="2000" kern="1200" dirty="0" smtClean="0"/>
            <a:t>54% </a:t>
          </a:r>
          <a:r>
            <a:rPr lang="en-US" sz="2000" kern="1200" dirty="0"/>
            <a:t>Sensitivity </a:t>
          </a:r>
          <a:r>
            <a:rPr lang="en-US" sz="2000" kern="1200" dirty="0" smtClean="0"/>
            <a:t>59% </a:t>
          </a:r>
          <a:r>
            <a:rPr lang="en-US" sz="2000" kern="1200" dirty="0"/>
            <a:t>Specificity </a:t>
          </a:r>
          <a:r>
            <a:rPr lang="en-US" sz="2000" kern="1200" dirty="0" smtClean="0"/>
            <a:t>54%</a:t>
          </a:r>
          <a:endParaRPr lang="en-US" sz="20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Cutoff 0.5</a:t>
          </a:r>
        </a:p>
      </dsp:txBody>
      <dsp:txXfrm>
        <a:off x="7369294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Accuracy </a:t>
          </a:r>
          <a:r>
            <a:rPr lang="en-US" sz="2200" kern="1200" dirty="0" smtClean="0"/>
            <a:t>60% </a:t>
          </a:r>
          <a:r>
            <a:rPr lang="en-US" sz="2200" kern="1200" dirty="0"/>
            <a:t>Sensitivity </a:t>
          </a:r>
          <a:r>
            <a:rPr lang="en-US" sz="2200" kern="1200" dirty="0" smtClean="0"/>
            <a:t>59% </a:t>
          </a:r>
          <a:r>
            <a:rPr lang="en-US" sz="2200" kern="1200" dirty="0"/>
            <a:t>Specificity </a:t>
          </a:r>
          <a:r>
            <a:rPr lang="en-US" sz="2200" kern="1200" dirty="0" smtClean="0"/>
            <a:t>59% </a:t>
          </a:r>
          <a:r>
            <a:rPr lang="en-US" sz="2200" kern="1200" dirty="0"/>
            <a:t>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Variables – Contribution Car Policies, Fire Policies, Moped policies, Customer Sub-Type, Income &lt; 30k, High Status, Protestant, Home-owners, </a:t>
          </a:r>
          <a:r>
            <a:rPr lang="en-US" sz="2200" kern="1200" dirty="0" err="1" smtClean="0"/>
            <a:t>Avg</a:t>
          </a:r>
          <a:r>
            <a:rPr lang="en-US" sz="2200" kern="1200" dirty="0" smtClean="0"/>
            <a:t> Income</a:t>
          </a:r>
          <a:endParaRPr lang="en-US" sz="2200" kern="1200" dirty="0"/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409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Classification Tree</a:t>
          </a:r>
          <a:endParaRPr lang="en-US" sz="2200" kern="1200" dirty="0"/>
        </a:p>
      </dsp:txBody>
      <dsp:txXfrm>
        <a:off x="753124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Accuracy </a:t>
          </a:r>
          <a:r>
            <a:rPr lang="en-US" sz="2200" kern="1200" dirty="0" smtClean="0"/>
            <a:t>65% </a:t>
          </a:r>
          <a:r>
            <a:rPr lang="en-US" sz="2200" kern="1200" dirty="0"/>
            <a:t>Sensitivity </a:t>
          </a:r>
          <a:r>
            <a:rPr lang="en-US" sz="2200" kern="1200" dirty="0" smtClean="0"/>
            <a:t>55% </a:t>
          </a:r>
          <a:r>
            <a:rPr lang="en-US" sz="2200" kern="1200" dirty="0"/>
            <a:t>Specificity </a:t>
          </a:r>
          <a:r>
            <a:rPr lang="en-US" sz="2200" kern="1200" dirty="0" smtClean="0"/>
            <a:t>65% </a:t>
          </a:r>
          <a:r>
            <a:rPr lang="en-US" sz="2200" kern="1200" dirty="0"/>
            <a:t>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B387C-00C4-41FE-BC4B-783DD42A796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8ECE-4129-4FD6-AC19-D2D19F832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Saw</a:t>
            </a:r>
            <a:r>
              <a:rPr lang="en-US" baseline="0" dirty="0" smtClean="0"/>
              <a:t> those characteristics that were buying caravan insurance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8ECE-4129-4FD6-AC19-D2D19F832C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4742" y="4123113"/>
            <a:ext cx="221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4 is recommend if we care about accuracy and not buyers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6800" cy="685822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01837" y="3219690"/>
            <a:ext cx="2389138" cy="1026125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b="1" dirty="0" smtClean="0">
                <a:solidFill>
                  <a:schemeClr val="bg1"/>
                </a:solidFill>
              </a:rPr>
              <a:t>Presented by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karim</a:t>
            </a:r>
            <a:r>
              <a:rPr lang="en-US" sz="2000" dirty="0" smtClean="0">
                <a:solidFill>
                  <a:schemeClr val="bg1"/>
                </a:solidFill>
              </a:rPr>
              <a:t> &amp; mustafa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4585" y="-374231"/>
            <a:ext cx="8195212" cy="254143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CARAVAN insurance</a:t>
            </a: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7170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10625" y="3810000"/>
            <a:ext cx="224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1</a:t>
            </a:r>
            <a:r>
              <a:rPr lang="en-US" dirty="0" smtClean="0"/>
              <a:t>1</a:t>
            </a:r>
            <a:r>
              <a:rPr lang="en-US" dirty="0"/>
              <a:t>%, Sensitivity </a:t>
            </a:r>
            <a:r>
              <a:rPr lang="en-US" dirty="0" smtClean="0"/>
              <a:t>95% </a:t>
            </a:r>
            <a:r>
              <a:rPr lang="en-US" dirty="0"/>
              <a:t>and </a:t>
            </a:r>
            <a:r>
              <a:rPr lang="en-US" dirty="0" smtClean="0"/>
              <a:t>Specificity 6</a:t>
            </a:r>
            <a:r>
              <a:rPr lang="en-US" dirty="0"/>
              <a:t>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3729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3215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5429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45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7453-083F-F798-6E77-B042058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52615"/>
              </p:ext>
            </p:extLst>
          </p:nvPr>
        </p:nvGraphicFramePr>
        <p:xfrm>
          <a:off x="1450975" y="2016125"/>
          <a:ext cx="960437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46370694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130252346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4963550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9296519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4773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2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Null-Residual</a:t>
                      </a:r>
                      <a:r>
                        <a:rPr lang="en-US" baseline="0" dirty="0" smtClean="0"/>
                        <a:t> Difference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68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AIC-Score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4995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0975" y="4143375"/>
            <a:ext cx="960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above Model 1 is a good but because the residual difference is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55452"/>
              </p:ext>
            </p:extLst>
          </p:nvPr>
        </p:nvGraphicFramePr>
        <p:xfrm>
          <a:off x="89502" y="2007530"/>
          <a:ext cx="4001570" cy="3591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314">
                  <a:extLst>
                    <a:ext uri="{9D8B030D-6E8A-4147-A177-3AD203B41FA5}">
                      <a16:colId xmlns:a16="http://schemas.microsoft.com/office/drawing/2014/main" val="313148218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318648613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26576474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3520474273"/>
                    </a:ext>
                  </a:extLst>
                </a:gridCol>
                <a:gridCol w="800314">
                  <a:extLst>
                    <a:ext uri="{9D8B030D-6E8A-4147-A177-3AD203B41FA5}">
                      <a16:colId xmlns:a16="http://schemas.microsoft.com/office/drawing/2014/main" val="2651439361"/>
                    </a:ext>
                  </a:extLst>
                </a:gridCol>
              </a:tblGrid>
              <a:tr h="91609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Model1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Model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Model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80449"/>
                  </a:ext>
                </a:extLst>
              </a:tr>
              <a:tr h="87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8330594"/>
                  </a:ext>
                </a:extLst>
              </a:tr>
              <a:tr h="879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Sensitivity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237519"/>
                  </a:ext>
                </a:extLst>
              </a:tr>
              <a:tr h="916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Specificity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23902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42722"/>
            <a:ext cx="8100927" cy="432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953" y="3688779"/>
            <a:ext cx="1527801" cy="131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7225" y="3688779"/>
            <a:ext cx="1809750" cy="157854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7225" y="3688779"/>
            <a:ext cx="1809750" cy="157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263497" y="3688779"/>
            <a:ext cx="1809750" cy="1578546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II is recommended over Model 1 because of high accuracy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0290953" y="3688779"/>
            <a:ext cx="1901046" cy="148329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IV is recommend overall because of high accuracy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4224698" y="3688779"/>
            <a:ext cx="1809750" cy="1578546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1 is recommended because of high sensitivity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8351086" y="3688779"/>
            <a:ext cx="1733550" cy="1578546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III is recommended over I &amp; II because of high accuracy and sensitivity from II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Identifying attributes/characteristics could help in market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create a relational database to assign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Explore potential customer life-time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identify target based marketing by cluster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perform K-NN should a new customer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Connecting with insurance companies offering Caravan Insurance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Yasir</a:t>
            </a:r>
            <a:r>
              <a:rPr lang="en-US" dirty="0" smtClean="0"/>
              <a:t> Muhammad [Data Scientist @ </a:t>
            </a:r>
            <a:r>
              <a:rPr lang="en-US" dirty="0" err="1" smtClean="0"/>
              <a:t>Gieco</a:t>
            </a:r>
            <a:r>
              <a:rPr lang="en-US" dirty="0" smtClean="0"/>
              <a:t>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748-0EF4-9632-C0CC-1B6CBE4B2E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6025" y="1806575"/>
            <a:ext cx="9604375" cy="34496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dirty="0"/>
              <a:t>THANK </a:t>
            </a:r>
            <a:r>
              <a:rPr lang="en-US" sz="11500" dirty="0" smtClean="0"/>
              <a:t>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1044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600" b="1" cap="all" dirty="0" smtClean="0"/>
              <a:t>Hel</a:t>
            </a:r>
            <a:r>
              <a:rPr lang="en-US" sz="1600" b="1" cap="all" dirty="0" smtClean="0"/>
              <a:t>ping caravan insurance to increase sales </a:t>
            </a:r>
            <a:r>
              <a:rPr lang="en-US" sz="1600" b="1" cap="all" smtClean="0"/>
              <a:t>by selecting the best model</a:t>
            </a:r>
            <a:endParaRPr lang="en-US" sz="1600" b="1" cap="all" dirty="0"/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5AC-3789-41A6-0F46-31733C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6FA-C63D-03BD-7922-6204E7D4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data analysis on a real world dataset to understand the following: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Problems Encountered and how to handle them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How to report results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How to interpret them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Help business to make informed/better decisions </a:t>
            </a:r>
          </a:p>
        </p:txBody>
      </p:sp>
    </p:spTree>
    <p:extLst>
      <p:ext uri="{BB962C8B-B14F-4D97-AF65-F5344CB8AC3E}">
        <p14:creationId xmlns:p14="http://schemas.microsoft.com/office/powerpoint/2010/main" val="6266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</a:t>
            </a:r>
            <a:r>
              <a:rPr lang="en-US" dirty="0" smtClean="0"/>
              <a:t>regression not multi nominal regression?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1773</TotalTime>
  <Words>673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CARAVAN insurance </vt:lpstr>
      <vt:lpstr>BUSINESS PROBLEM</vt:lpstr>
      <vt:lpstr>Motivation</vt:lpstr>
      <vt:lpstr>RESEARCH QUESTIONS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Model 4</vt:lpstr>
      <vt:lpstr>Goodness of fit</vt:lpstr>
      <vt:lpstr>DATA MINING Recommendations</vt:lpstr>
      <vt:lpstr>Marketing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mustafa shahid</cp:lastModifiedBy>
  <cp:revision>166</cp:revision>
  <dcterms:created xsi:type="dcterms:W3CDTF">2022-12-04T18:00:38Z</dcterms:created>
  <dcterms:modified xsi:type="dcterms:W3CDTF">2022-12-15T00:21:48Z</dcterms:modified>
</cp:coreProperties>
</file>