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3" r:id="rId5"/>
    <p:sldId id="262" r:id="rId6"/>
    <p:sldId id="270" r:id="rId7"/>
    <p:sldId id="26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54"/>
  </p:normalViewPr>
  <p:slideViewPr>
    <p:cSldViewPr snapToGrid="0">
      <p:cViewPr varScale="1">
        <p:scale>
          <a:sx n="108" d="100"/>
          <a:sy n="108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7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Preseented</a:t>
            </a:r>
            <a:r>
              <a:rPr lang="en-US" dirty="0"/>
              <a:t> by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karim</a:t>
            </a:r>
            <a:r>
              <a:rPr lang="en-US" dirty="0"/>
              <a:t> &amp;</a:t>
            </a:r>
          </a:p>
          <a:p>
            <a:pPr algn="r"/>
            <a:r>
              <a:rPr lang="en-US" dirty="0"/>
              <a:t>mustafa</a:t>
            </a:r>
          </a:p>
        </p:txBody>
      </p:sp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1EF0-E2A9-23B9-16C4-0984DA0F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Max and Min correlation 1 and -0.99</a:t>
            </a:r>
          </a:p>
          <a:p>
            <a:r>
              <a:rPr lang="en-US" dirty="0"/>
              <a:t>Exclude correlated predictors at 0.75 cutoff (33)</a:t>
            </a:r>
          </a:p>
          <a:p>
            <a:r>
              <a:rPr lang="en-US" dirty="0"/>
              <a:t>Exclude variables included in model 1.</a:t>
            </a:r>
          </a:p>
          <a:p>
            <a:r>
              <a:rPr lang="en-US" dirty="0"/>
              <a:t>Assessing correlation with response variable.</a:t>
            </a:r>
          </a:p>
          <a:p>
            <a:r>
              <a:rPr lang="en-US" dirty="0"/>
              <a:t>Perform GLM on 53 variables</a:t>
            </a:r>
          </a:p>
          <a:p>
            <a:r>
              <a:rPr lang="en-US" dirty="0"/>
              <a:t>Perform forward stepwise on GLM model. Why not backwards?</a:t>
            </a:r>
          </a:p>
          <a:p>
            <a:r>
              <a:rPr lang="en-US" dirty="0"/>
              <a:t>Accuracy 60% Sensitivity 43% Specificity 60%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DA6B-3EF8-C62F-7DA9-8542BEAA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Contribution fire policies, Customer subtype, Contribution car policies, Purchasing power class, Home owners</a:t>
            </a:r>
          </a:p>
          <a:p>
            <a:r>
              <a:rPr lang="en-US" dirty="0"/>
              <a:t>Hit/try and domain knowledge approach</a:t>
            </a:r>
          </a:p>
          <a:p>
            <a:r>
              <a:rPr lang="en-US" dirty="0"/>
              <a:t> Accuracy 61% Sensitivity 70% Specificity 60%</a:t>
            </a:r>
          </a:p>
        </p:txBody>
      </p:sp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0877-CAEB-0104-72ED-4E72E805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 is recommended over model 1 if we need to consider accuracy.</a:t>
            </a:r>
          </a:p>
          <a:p>
            <a:r>
              <a:rPr lang="en-US" dirty="0"/>
              <a:t>Model 1 is recommended over model 3 if we don’t care about accuracy</a:t>
            </a:r>
          </a:p>
          <a:p>
            <a:r>
              <a:rPr lang="en-US" dirty="0"/>
              <a:t>Model 2 is recommended if we want to predict not buyers </a:t>
            </a:r>
          </a:p>
        </p:txBody>
      </p:sp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916236"/>
            <a:ext cx="9905999" cy="3598863"/>
          </a:xfrm>
        </p:spPr>
        <p:txBody>
          <a:bodyPr/>
          <a:lstStyle/>
          <a:p>
            <a:r>
              <a:rPr lang="en-US" dirty="0"/>
              <a:t>Question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Who is more likely to buy caravan insurance?</a:t>
            </a:r>
          </a:p>
          <a:p>
            <a:r>
              <a:rPr lang="en-US" dirty="0"/>
              <a:t>Question 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What are the characteristics of those groups?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Question for you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are the factors you consider when buying an insurance?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811"/>
            <a:ext cx="9905999" cy="5056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Categorical data 99.99%</a:t>
            </a:r>
          </a:p>
          <a:p>
            <a:r>
              <a:rPr lang="en-US" dirty="0"/>
              <a:t>86 variables</a:t>
            </a:r>
          </a:p>
          <a:p>
            <a:r>
              <a:rPr lang="en-US" dirty="0"/>
              <a:t>Only 2 numeric, 84 categorical</a:t>
            </a:r>
          </a:p>
          <a:p>
            <a:r>
              <a:rPr lang="en-US" dirty="0"/>
              <a:t>Categorical data is a representation of a range of a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example income marked by 2 means income range is between $30k - $45k</a:t>
            </a:r>
          </a:p>
          <a:p>
            <a:r>
              <a:rPr lang="en-US" dirty="0"/>
              <a:t>Creating dummies and converting a few categorical variables to numeric [as we shall see]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Duplicates inapplicable</a:t>
            </a:r>
          </a:p>
          <a:p>
            <a:r>
              <a:rPr lang="en-US" dirty="0"/>
              <a:t>Outliers did not make much sense moving up the ranks just pushed the previous one into mild and then an </a:t>
            </a:r>
            <a:r>
              <a:rPr lang="en-US"/>
              <a:t>extreme outlier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Our goal wasn’t to get 100% accurate model but more to determine how feature selection plays an important role in regression.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86 Categorical variables</a:t>
            </a:r>
          </a:p>
          <a:p>
            <a:r>
              <a:rPr lang="en-US" dirty="0"/>
              <a:t>Class </a:t>
            </a:r>
            <a:r>
              <a:rPr lang="en-US" dirty="0" err="1"/>
              <a:t>Im</a:t>
            </a:r>
            <a:r>
              <a:rPr lang="en-US" dirty="0"/>
              <a:t> balance problem (Oversampling)</a:t>
            </a:r>
          </a:p>
          <a:p>
            <a:r>
              <a:rPr lang="en-US" dirty="0"/>
              <a:t>Levels of factors different in testing and training data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Cost of stepwise regression</a:t>
            </a:r>
          </a:p>
          <a:p>
            <a:r>
              <a:rPr lang="en-US" dirty="0"/>
              <a:t>Data Categorization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4F0B-5C2C-36C3-7D84-E561FE4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coming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B133-D378-A818-8F95-B769D642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variables that matter (Why </a:t>
            </a:r>
            <a:r>
              <a:rPr lang="en-US"/>
              <a:t>dimension reduction &amp; not PCA?)</a:t>
            </a:r>
            <a:endParaRPr lang="en-US" dirty="0"/>
          </a:p>
          <a:p>
            <a:r>
              <a:rPr lang="en-US" dirty="0"/>
              <a:t>Partitioning data using ROSE library to resolve unbalanced distribution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2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DDB5-65F0-FFE4-9B0F-42D99933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Division of data based on customer main type and customer sub-type(pivot table)</a:t>
            </a:r>
          </a:p>
          <a:p>
            <a:r>
              <a:rPr lang="en-US" dirty="0"/>
              <a:t>Following are the initial observations we made: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Age of customer is between 40 to 50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Customer are Driven Growers [Main customer type]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Customer belongs to Lower class large families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Customer having 3 household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Customer have one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74C1-F273-306E-013D-EE0DB4C9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categorical and numerical variables ( </a:t>
            </a:r>
            <a:r>
              <a:rPr lang="en-US" dirty="0" err="1"/>
              <a:t>charactertics</a:t>
            </a:r>
            <a:r>
              <a:rPr lang="en-US" dirty="0"/>
              <a:t> </a:t>
            </a:r>
          </a:p>
          <a:p>
            <a:r>
              <a:rPr lang="en-US" dirty="0"/>
              <a:t>Dimension reduction using correlation analysis and stepwise forward regression</a:t>
            </a:r>
          </a:p>
          <a:p>
            <a:r>
              <a:rPr lang="en-US" dirty="0"/>
              <a:t>Domain knowledge.</a:t>
            </a:r>
          </a:p>
        </p:txBody>
      </p:sp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Sub type, Average house hold size, one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461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Tw Cen MT</vt:lpstr>
      <vt:lpstr>Wingdings</vt:lpstr>
      <vt:lpstr>Circuit</vt:lpstr>
      <vt:lpstr>CARAVAN INSURANCE</vt:lpstr>
      <vt:lpstr>RESEARCH QUESTIONS</vt:lpstr>
      <vt:lpstr>Understanding the data</vt:lpstr>
      <vt:lpstr>GOAL</vt:lpstr>
      <vt:lpstr>Challenges</vt:lpstr>
      <vt:lpstr>over coming challenges</vt:lpstr>
      <vt:lpstr>Initial exploration</vt:lpstr>
      <vt:lpstr>Models</vt:lpstr>
      <vt:lpstr>Model 1</vt:lpstr>
      <vt:lpstr>Model 2</vt:lpstr>
      <vt:lpstr>Model 3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65</cp:revision>
  <dcterms:created xsi:type="dcterms:W3CDTF">2022-12-04T18:00:38Z</dcterms:created>
  <dcterms:modified xsi:type="dcterms:W3CDTF">2022-12-06T15:20:05Z</dcterms:modified>
</cp:coreProperties>
</file>