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319" r:id="rId3"/>
    <p:sldId id="318" r:id="rId4"/>
    <p:sldId id="323" r:id="rId5"/>
    <p:sldId id="316" r:id="rId6"/>
    <p:sldId id="325" r:id="rId7"/>
    <p:sldId id="324" r:id="rId8"/>
    <p:sldId id="321" r:id="rId9"/>
    <p:sldId id="303" r:id="rId10"/>
    <p:sldId id="320"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9"/>
    <p:restoredTop sz="94558"/>
  </p:normalViewPr>
  <p:slideViewPr>
    <p:cSldViewPr snapToGrid="0">
      <p:cViewPr varScale="1">
        <p:scale>
          <a:sx n="121" d="100"/>
          <a:sy n="121" d="100"/>
        </p:scale>
        <p:origin x="7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2091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026" name="Picture 2" descr="Mercer University Logo Download Vector">
            <a:extLst>
              <a:ext uri="{FF2B5EF4-FFF2-40B4-BE49-F238E27FC236}">
                <a16:creationId xmlns:a16="http://schemas.microsoft.com/office/drawing/2014/main" id="{92AB46AF-1121-F042-B18F-715B432A2AF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18C9BFAD-C840-6943-994A-8577AE847D2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FC6F9FDF-9432-C44B-A8D2-2E334F2D586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0" name="Picture 2" descr="Mercer University Logo Download Vector">
            <a:extLst>
              <a:ext uri="{FF2B5EF4-FFF2-40B4-BE49-F238E27FC236}">
                <a16:creationId xmlns:a16="http://schemas.microsoft.com/office/drawing/2014/main" id="{86A93358-4D3E-5140-B41A-7751346017D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B4C2A816-85DC-BB4D-A8BB-E71C5C2A1EF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702CBE1B-7BDB-224E-8F82-0F35689069B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05F7B86E-A9B0-9F41-97A4-9CD244AF334B}"/>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7" r:id="rId5"/>
    <p:sldLayoutId id="214748365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543337" y="834892"/>
            <a:ext cx="11474491" cy="249783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3F3F3F"/>
              </a:buClr>
              <a:buSzPts val="2400"/>
              <a:buFont typeface="Arial"/>
              <a:buNone/>
            </a:pPr>
            <a:r>
              <a:rPr lang="en-US" sz="2000" b="1" dirty="0">
                <a:solidFill>
                  <a:srgbClr val="3F3F3F"/>
                </a:solidFill>
                <a:latin typeface="Amasis MT Pro Medium" panose="020B0604020202020204" pitchFamily="18" charset="0"/>
                <a:ea typeface="Arial"/>
                <a:cs typeface="Arial"/>
                <a:sym typeface="Arial"/>
              </a:rPr>
              <a:t>Foundations of Programming – Spring 1 2022</a:t>
            </a:r>
            <a:br>
              <a:rPr lang="en-US" sz="3300" b="1" dirty="0">
                <a:solidFill>
                  <a:srgbClr val="3F3F3F"/>
                </a:solidFill>
                <a:latin typeface="Amasis MT Pro Medium" panose="020B0604020202020204" pitchFamily="18" charset="0"/>
                <a:ea typeface="Arial"/>
                <a:cs typeface="Arial"/>
                <a:sym typeface="Arial"/>
              </a:rPr>
            </a:br>
            <a:r>
              <a:rPr lang="en-US" sz="2000" b="1" dirty="0">
                <a:solidFill>
                  <a:srgbClr val="3F3F3F"/>
                </a:solidFill>
                <a:latin typeface="Amasis MT Pro Medium" panose="020B0604020202020204" pitchFamily="18" charset="0"/>
                <a:ea typeface="Arial"/>
                <a:cs typeface="Arial"/>
                <a:sym typeface="Arial"/>
              </a:rPr>
              <a:t>March 1</a:t>
            </a:r>
            <a:r>
              <a:rPr lang="en-US" sz="1600" b="1" dirty="0">
                <a:solidFill>
                  <a:srgbClr val="3F3F3F"/>
                </a:solidFill>
                <a:latin typeface="Amasis MT Pro Medium" panose="020B0604020202020204" pitchFamily="18" charset="0"/>
                <a:ea typeface="Arial"/>
                <a:cs typeface="Arial"/>
                <a:sym typeface="Arial"/>
              </a:rPr>
              <a:t> , 2021</a:t>
            </a:r>
            <a:br>
              <a:rPr lang="en-US" sz="2000" b="1" dirty="0">
                <a:solidFill>
                  <a:srgbClr val="3F3F3F"/>
                </a:solidFill>
                <a:latin typeface="Amasis MT Pro Medium" panose="020B0604020202020204" pitchFamily="18" charset="0"/>
                <a:ea typeface="Arial"/>
                <a:cs typeface="Arial"/>
                <a:sym typeface="Arial"/>
              </a:rPr>
            </a:br>
            <a:br>
              <a:rPr lang="en-US" sz="2000" b="1" dirty="0">
                <a:solidFill>
                  <a:srgbClr val="3F3F3F"/>
                </a:solidFill>
                <a:latin typeface="Amasis MT Pro Medium" panose="020B0604020202020204" pitchFamily="18" charset="0"/>
                <a:ea typeface="Arial"/>
                <a:cs typeface="Arial"/>
                <a:sym typeface="Arial"/>
              </a:rPr>
            </a:br>
            <a:r>
              <a:rPr lang="en-US" sz="2000" b="1" dirty="0">
                <a:solidFill>
                  <a:srgbClr val="3F3F3F"/>
                </a:solidFill>
                <a:latin typeface="Amasis MT Pro Medium" panose="020B0604020202020204" pitchFamily="18" charset="0"/>
                <a:ea typeface="Arial"/>
                <a:cs typeface="Arial"/>
                <a:sym typeface="Arial"/>
              </a:rPr>
              <a:t>Capstone Project Presentation</a:t>
            </a:r>
            <a:endParaRPr lang="en-US" b="1" dirty="0">
              <a:latin typeface="Amasis MT Pro Medium" panose="020B0604020202020204" pitchFamily="18" charset="0"/>
            </a:endParaRPr>
          </a:p>
        </p:txBody>
      </p:sp>
      <p:sp>
        <p:nvSpPr>
          <p:cNvPr id="89" name="Google Shape;89;p13"/>
          <p:cNvSpPr txBox="1">
            <a:spLocks noGrp="1"/>
          </p:cNvSpPr>
          <p:nvPr>
            <p:ph type="subTitle" idx="1"/>
          </p:nvPr>
        </p:nvSpPr>
        <p:spPr>
          <a:xfrm>
            <a:off x="156754" y="3892741"/>
            <a:ext cx="10241280" cy="2932170"/>
          </a:xfrm>
          <a:prstGeom prst="rect">
            <a:avLst/>
          </a:prstGeom>
          <a:noFill/>
          <a:ln>
            <a:noFill/>
          </a:ln>
        </p:spPr>
        <p:txBody>
          <a:bodyPr spcFirstLastPara="1" wrap="square" lIns="0" tIns="45700" rIns="0" bIns="45700" anchor="t" anchorCtr="0">
            <a:noAutofit/>
          </a:bodyPr>
          <a:lstStyle/>
          <a:p>
            <a:pPr marL="0" lvl="0" indent="0" algn="l" rtl="0">
              <a:lnSpc>
                <a:spcPct val="80000"/>
              </a:lnSpc>
              <a:spcBef>
                <a:spcPts val="0"/>
              </a:spcBef>
              <a:spcAft>
                <a:spcPts val="0"/>
              </a:spcAft>
              <a:buClr>
                <a:srgbClr val="3F3F3F"/>
              </a:buClr>
              <a:buSzPts val="1400"/>
              <a:buNone/>
            </a:pPr>
            <a:r>
              <a:rPr lang="en-US" sz="1400" b="1" i="1" dirty="0">
                <a:solidFill>
                  <a:srgbClr val="3F3F3F"/>
                </a:solidFill>
                <a:latin typeface="Amasis MT Pro Black" panose="02040A04050005020304" pitchFamily="18" charset="0"/>
                <a:ea typeface="Arial"/>
                <a:cs typeface="Arial"/>
                <a:sym typeface="Arial"/>
              </a:rPr>
              <a:t>By</a:t>
            </a:r>
            <a:r>
              <a:rPr lang="en-US" sz="1400" i="1" cap="none" dirty="0">
                <a:solidFill>
                  <a:srgbClr val="3F3F3F"/>
                </a:solidFill>
                <a:latin typeface="Amasis MT Pro Black" panose="02040A04050005020304" pitchFamily="18" charset="0"/>
                <a:ea typeface="Arial"/>
                <a:cs typeface="Arial"/>
                <a:sym typeface="Arial"/>
              </a:rPr>
              <a:t> </a:t>
            </a:r>
            <a:r>
              <a:rPr lang="en-US" sz="1600" b="1" i="1" dirty="0">
                <a:solidFill>
                  <a:srgbClr val="3F3F3F"/>
                </a:solidFill>
                <a:latin typeface="Amasis MT Pro Black" panose="02040A04050005020304" pitchFamily="18" charset="0"/>
                <a:ea typeface="Arial"/>
                <a:cs typeface="Arial"/>
                <a:sym typeface="Arial"/>
              </a:rPr>
              <a:t>Group 1</a:t>
            </a:r>
            <a:r>
              <a:rPr lang="en-US" sz="1600" b="1" i="1" cap="none" dirty="0">
                <a:solidFill>
                  <a:srgbClr val="3F3F3F"/>
                </a:solidFill>
                <a:latin typeface="Amasis MT Pro Black" panose="02040A04050005020304" pitchFamily="18" charset="0"/>
                <a:ea typeface="Arial"/>
                <a:cs typeface="Arial"/>
                <a:sym typeface="Arial"/>
              </a:rPr>
              <a:t>:</a:t>
            </a:r>
          </a:p>
          <a:p>
            <a:pPr marL="0" lvl="0" indent="0" algn="l" rtl="0">
              <a:lnSpc>
                <a:spcPct val="80000"/>
              </a:lnSpc>
              <a:spcBef>
                <a:spcPts val="0"/>
              </a:spcBef>
              <a:spcAft>
                <a:spcPts val="0"/>
              </a:spcAft>
              <a:buClr>
                <a:srgbClr val="3F3F3F"/>
              </a:buClr>
              <a:buSzPts val="1400"/>
              <a:buNone/>
            </a:pPr>
            <a:endParaRPr lang="en-US" sz="1600" b="1" i="1" dirty="0">
              <a:solidFill>
                <a:srgbClr val="3F3F3F"/>
              </a:solidFill>
              <a:latin typeface="Amasis MT Pro Black" panose="02040A04050005020304" pitchFamily="18" charset="0"/>
              <a:ea typeface="Arial"/>
              <a:cs typeface="Arial"/>
              <a:sym typeface="Arial"/>
            </a:endParaRP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a:solidFill>
                  <a:srgbClr val="3F3F3F"/>
                </a:solidFill>
                <a:latin typeface="Amasis MT Pro Black" panose="02040A04050005020304" pitchFamily="18" charset="0"/>
                <a:cs typeface="Arial"/>
                <a:sym typeface="Arial"/>
              </a:rPr>
              <a:t>Zaiba </a:t>
            </a:r>
            <a:r>
              <a:rPr lang="en-US" sz="1600" dirty="0" err="1">
                <a:solidFill>
                  <a:srgbClr val="3F3F3F"/>
                </a:solidFill>
                <a:latin typeface="Amasis MT Pro Black" panose="02040A04050005020304" pitchFamily="18" charset="0"/>
                <a:cs typeface="Arial"/>
                <a:sym typeface="Arial"/>
              </a:rPr>
              <a:t>Bhaidani</a:t>
            </a:r>
            <a:r>
              <a:rPr lang="en-US" sz="1600" dirty="0">
                <a:solidFill>
                  <a:srgbClr val="3F3F3F"/>
                </a:solidFill>
                <a:latin typeface="Amasis MT Pro Black" panose="02040A04050005020304" pitchFamily="18" charset="0"/>
                <a:cs typeface="Arial"/>
                <a:sym typeface="Arial"/>
              </a:rPr>
              <a:t> </a:t>
            </a: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err="1">
                <a:solidFill>
                  <a:srgbClr val="3F3F3F"/>
                </a:solidFill>
                <a:latin typeface="Amasis MT Pro Black" panose="02040A04050005020304" pitchFamily="18" charset="0"/>
                <a:cs typeface="Arial"/>
                <a:sym typeface="Arial"/>
              </a:rPr>
              <a:t>Abdoul</a:t>
            </a:r>
            <a:r>
              <a:rPr lang="en-US" sz="1600" dirty="0">
                <a:solidFill>
                  <a:srgbClr val="3F3F3F"/>
                </a:solidFill>
                <a:latin typeface="Amasis MT Pro Black" panose="02040A04050005020304" pitchFamily="18" charset="0"/>
                <a:cs typeface="Arial"/>
                <a:sym typeface="Arial"/>
              </a:rPr>
              <a:t>-Salam </a:t>
            </a:r>
            <a:r>
              <a:rPr lang="en-US" sz="1600" dirty="0" err="1">
                <a:solidFill>
                  <a:srgbClr val="3F3F3F"/>
                </a:solidFill>
                <a:latin typeface="Amasis MT Pro Black" panose="02040A04050005020304" pitchFamily="18" charset="0"/>
                <a:cs typeface="Arial"/>
                <a:sym typeface="Arial"/>
              </a:rPr>
              <a:t>Boundaogo</a:t>
            </a:r>
            <a:endParaRPr lang="en-US" sz="1600" dirty="0">
              <a:solidFill>
                <a:srgbClr val="3F3F3F"/>
              </a:solidFill>
              <a:latin typeface="Amasis MT Pro Black" panose="02040A04050005020304" pitchFamily="18" charset="0"/>
              <a:cs typeface="Arial"/>
              <a:sym typeface="Arial"/>
            </a:endParaRP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err="1">
                <a:solidFill>
                  <a:srgbClr val="3F3F3F"/>
                </a:solidFill>
                <a:latin typeface="Amasis MT Pro Black" panose="02040A04050005020304" pitchFamily="18" charset="0"/>
                <a:cs typeface="Arial"/>
                <a:sym typeface="Arial"/>
              </a:rPr>
              <a:t>Vy</a:t>
            </a:r>
            <a:r>
              <a:rPr lang="en-US" sz="1600" dirty="0">
                <a:solidFill>
                  <a:srgbClr val="3F3F3F"/>
                </a:solidFill>
                <a:latin typeface="Amasis MT Pro Black" panose="02040A04050005020304" pitchFamily="18" charset="0"/>
                <a:cs typeface="Arial"/>
                <a:sym typeface="Arial"/>
              </a:rPr>
              <a:t> Ngan </a:t>
            </a:r>
            <a:r>
              <a:rPr lang="en-US" sz="1600" dirty="0" err="1">
                <a:solidFill>
                  <a:srgbClr val="3F3F3F"/>
                </a:solidFill>
                <a:latin typeface="Amasis MT Pro Black" panose="02040A04050005020304" pitchFamily="18" charset="0"/>
                <a:cs typeface="Arial"/>
                <a:sym typeface="Arial"/>
              </a:rPr>
              <a:t>Dinh</a:t>
            </a:r>
            <a:endParaRPr lang="en-US" sz="1600" dirty="0">
              <a:solidFill>
                <a:srgbClr val="3F3F3F"/>
              </a:solidFill>
              <a:latin typeface="Amasis MT Pro Black" panose="02040A04050005020304" pitchFamily="18" charset="0"/>
              <a:cs typeface="Arial"/>
              <a:sym typeface="Arial"/>
            </a:endParaRP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err="1">
                <a:solidFill>
                  <a:srgbClr val="3F3F3F"/>
                </a:solidFill>
                <a:latin typeface="Amasis MT Pro Black" panose="02040A04050005020304" pitchFamily="18" charset="0"/>
                <a:cs typeface="Arial"/>
                <a:sym typeface="Arial"/>
              </a:rPr>
              <a:t>Seojeong</a:t>
            </a:r>
            <a:r>
              <a:rPr lang="en-US" sz="1600" dirty="0">
                <a:solidFill>
                  <a:srgbClr val="3F3F3F"/>
                </a:solidFill>
                <a:latin typeface="Amasis MT Pro Black" panose="02040A04050005020304" pitchFamily="18" charset="0"/>
                <a:cs typeface="Arial"/>
                <a:sym typeface="Arial"/>
              </a:rPr>
              <a:t> Ko</a:t>
            </a: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a:solidFill>
                  <a:srgbClr val="3F3F3F"/>
                </a:solidFill>
                <a:latin typeface="Amasis MT Pro Black" panose="02040A04050005020304" pitchFamily="18" charset="0"/>
                <a:cs typeface="Arial"/>
                <a:sym typeface="Arial"/>
              </a:rPr>
              <a:t>Karim Liaquat</a:t>
            </a: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a:solidFill>
                  <a:srgbClr val="3F3F3F"/>
                </a:solidFill>
                <a:latin typeface="Amasis MT Pro Black" panose="02040A04050005020304" pitchFamily="18" charset="0"/>
                <a:cs typeface="Arial"/>
                <a:sym typeface="Arial"/>
              </a:rPr>
              <a:t>Muhammad </a:t>
            </a:r>
            <a:r>
              <a:rPr lang="en-US" sz="1600" dirty="0" err="1">
                <a:solidFill>
                  <a:srgbClr val="3F3F3F"/>
                </a:solidFill>
                <a:latin typeface="Amasis MT Pro Black" panose="02040A04050005020304" pitchFamily="18" charset="0"/>
                <a:cs typeface="Arial"/>
                <a:sym typeface="Arial"/>
              </a:rPr>
              <a:t>Maarij</a:t>
            </a:r>
            <a:r>
              <a:rPr lang="en-US" sz="1600" dirty="0">
                <a:solidFill>
                  <a:srgbClr val="3F3F3F"/>
                </a:solidFill>
                <a:latin typeface="Amasis MT Pro Black" panose="02040A04050005020304" pitchFamily="18" charset="0"/>
                <a:cs typeface="Arial"/>
                <a:sym typeface="Arial"/>
              </a:rPr>
              <a:t> Mufti</a:t>
            </a:r>
          </a:p>
          <a:p>
            <a:pPr marL="0" lvl="0" indent="0" algn="l" rtl="0">
              <a:lnSpc>
                <a:spcPct val="80000"/>
              </a:lnSpc>
              <a:spcBef>
                <a:spcPts val="0"/>
              </a:spcBef>
              <a:spcAft>
                <a:spcPts val="0"/>
              </a:spcAft>
              <a:buClr>
                <a:srgbClr val="3F3F3F"/>
              </a:buClr>
              <a:buSzPts val="1400"/>
              <a:buNone/>
            </a:pPr>
            <a:endParaRPr lang="en-US" sz="1600" b="1" i="1" cap="none" dirty="0">
              <a:solidFill>
                <a:srgbClr val="3F3F3F"/>
              </a:solidFill>
              <a:latin typeface="Arial"/>
              <a:ea typeface="Arial"/>
              <a:cs typeface="Arial"/>
              <a:sym typeface="Arial"/>
            </a:endParaRPr>
          </a:p>
          <a:p>
            <a:pPr marL="0" lvl="0" indent="0" algn="l" rtl="0">
              <a:lnSpc>
                <a:spcPct val="80000"/>
              </a:lnSpc>
              <a:spcBef>
                <a:spcPts val="1000"/>
              </a:spcBef>
              <a:spcAft>
                <a:spcPts val="0"/>
              </a:spcAft>
              <a:buClr>
                <a:srgbClr val="3F3F3F"/>
              </a:buClr>
              <a:buSzPts val="1400"/>
            </a:pPr>
            <a:endParaRPr lang="en-US" sz="1400" dirty="0">
              <a:solidFill>
                <a:srgbClr val="3F3F3F"/>
              </a:solidFill>
              <a:latin typeface="Arial"/>
              <a:cs typeface="Arial"/>
              <a:sym typeface="Arial"/>
            </a:endParaRPr>
          </a:p>
        </p:txBody>
      </p:sp>
      <p:sp>
        <p:nvSpPr>
          <p:cNvPr id="90" name="Google Shape;90;p13"/>
          <p:cNvSpPr txBox="1">
            <a:spLocks noGrp="1"/>
          </p:cNvSpPr>
          <p:nvPr>
            <p:ph type="sldNum" idx="12"/>
          </p:nvPr>
        </p:nvSpPr>
        <p:spPr>
          <a:xfrm>
            <a:off x="10609742" y="6459785"/>
            <a:ext cx="60274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cxnSp>
        <p:nvCxnSpPr>
          <p:cNvPr id="8" name="Google Shape;92;p13">
            <a:extLst>
              <a:ext uri="{FF2B5EF4-FFF2-40B4-BE49-F238E27FC236}">
                <a16:creationId xmlns:a16="http://schemas.microsoft.com/office/drawing/2014/main" id="{CE248F68-E8B5-4512-85C0-453FF1A67E65}"/>
              </a:ext>
            </a:extLst>
          </p:cNvPr>
          <p:cNvCxnSpPr>
            <a:cxnSpLocks/>
          </p:cNvCxnSpPr>
          <p:nvPr/>
        </p:nvCxnSpPr>
        <p:spPr>
          <a:xfrm>
            <a:off x="841833" y="3692803"/>
            <a:ext cx="0" cy="0"/>
          </a:xfrm>
          <a:prstGeom prst="straightConnector1">
            <a:avLst/>
          </a:prstGeom>
          <a:noFill/>
          <a:ln w="28575" cap="flat" cmpd="sng">
            <a:solidFill>
              <a:schemeClr val="accent2"/>
            </a:solidFill>
            <a:prstDash val="solid"/>
            <a:miter lim="800000"/>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494CDC-BBE1-4F65-B218-5484DBF33B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8" name="Picture 7" descr="Logo, company name&#10;&#10;Description automatically generated">
            <a:extLst>
              <a:ext uri="{FF2B5EF4-FFF2-40B4-BE49-F238E27FC236}">
                <a16:creationId xmlns:a16="http://schemas.microsoft.com/office/drawing/2014/main" id="{D6DDC53F-E4E2-411B-A186-5D4FA2AAE5EA}"/>
              </a:ext>
            </a:extLst>
          </p:cNvPr>
          <p:cNvPicPr>
            <a:picLocks noChangeAspect="1"/>
          </p:cNvPicPr>
          <p:nvPr/>
        </p:nvPicPr>
        <p:blipFill>
          <a:blip r:embed="rId2"/>
          <a:stretch>
            <a:fillRect/>
          </a:stretch>
        </p:blipFill>
        <p:spPr>
          <a:xfrm>
            <a:off x="1763486" y="136525"/>
            <a:ext cx="8725988" cy="6584949"/>
          </a:xfrm>
          <a:prstGeom prst="rect">
            <a:avLst/>
          </a:prstGeom>
        </p:spPr>
      </p:pic>
    </p:spTree>
    <p:extLst>
      <p:ext uri="{BB962C8B-B14F-4D97-AF65-F5344CB8AC3E}">
        <p14:creationId xmlns:p14="http://schemas.microsoft.com/office/powerpoint/2010/main" val="297532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8F573-3F00-4ED3-9238-386861594F1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a:t>
            </a:r>
          </a:p>
        </p:txBody>
      </p:sp>
      <p:sp>
        <p:nvSpPr>
          <p:cNvPr id="3" name="Text Placeholder 2">
            <a:extLst>
              <a:ext uri="{FF2B5EF4-FFF2-40B4-BE49-F238E27FC236}">
                <a16:creationId xmlns:a16="http://schemas.microsoft.com/office/drawing/2014/main" id="{66628407-E450-401E-93C9-B87BF3392D79}"/>
              </a:ext>
            </a:extLst>
          </p:cNvPr>
          <p:cNvSpPr>
            <a:spLocks noGrp="1"/>
          </p:cNvSpPr>
          <p:nvPr>
            <p:ph type="body" idx="1"/>
          </p:nvPr>
        </p:nvSpPr>
        <p:spPr/>
        <p:txBody>
          <a:bodyPr/>
          <a:lstStyle/>
          <a:p>
            <a:r>
              <a:rPr lang="en-US" sz="2000" dirty="0">
                <a:latin typeface="Times New Roman" panose="02020603050405020304" pitchFamily="18" charset="0"/>
                <a:cs typeface="Times New Roman" panose="02020603050405020304" pitchFamily="18" charset="0"/>
              </a:rPr>
              <a:t>The threat profile that businesses face is continuously moving, and the cybersecurity landscape is ever-changing.</a:t>
            </a:r>
          </a:p>
          <a:p>
            <a:pPr marL="11430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introduction of captcha and the widespread use of two-factor authentication appeared to have reduced account creation fraud.</a:t>
            </a:r>
          </a:p>
          <a:p>
            <a:pPr marL="11430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Fraudulent account creation is on the rise once more, mainly to the advent of sophisticated and inexpensive hacking tools.</a:t>
            </a:r>
          </a:p>
        </p:txBody>
      </p:sp>
      <p:sp>
        <p:nvSpPr>
          <p:cNvPr id="4" name="Slide Number Placeholder 3">
            <a:extLst>
              <a:ext uri="{FF2B5EF4-FFF2-40B4-BE49-F238E27FC236}">
                <a16:creationId xmlns:a16="http://schemas.microsoft.com/office/drawing/2014/main" id="{1A68725D-66BC-42E1-8F19-10359638D4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65925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4"/>
          <p:cNvSpPr/>
          <p:nvPr/>
        </p:nvSpPr>
        <p:spPr>
          <a:xfrm>
            <a:off x="0" y="0"/>
            <a:ext cx="126124" cy="6858000"/>
          </a:xfrm>
          <a:prstGeom prst="rect">
            <a:avLst/>
          </a:prstGeom>
          <a:solidFill>
            <a:srgbClr val="F868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 name="Title 1">
            <a:extLst>
              <a:ext uri="{FF2B5EF4-FFF2-40B4-BE49-F238E27FC236}">
                <a16:creationId xmlns:a16="http://schemas.microsoft.com/office/drawing/2014/main" id="{D6DC9CC8-397E-8445-B533-4C2FFC487128}"/>
              </a:ext>
            </a:extLst>
          </p:cNvPr>
          <p:cNvSpPr>
            <a:spLocks noGrp="1"/>
          </p:cNvSpPr>
          <p:nvPr>
            <p:ph type="title"/>
          </p:nvPr>
        </p:nvSpPr>
        <p:spPr>
          <a:xfrm>
            <a:off x="831850" y="283779"/>
            <a:ext cx="10515600" cy="662152"/>
          </a:xfrm>
        </p:spPr>
        <p:txBody>
          <a:bodyPr/>
          <a:lstStyle/>
          <a:p>
            <a:r>
              <a:rPr lang="en-US" sz="4400" dirty="0">
                <a:latin typeface="Times New Roman" panose="02020603050405020304" pitchFamily="18" charset="0"/>
                <a:cs typeface="Times New Roman" panose="02020603050405020304" pitchFamily="18" charset="0"/>
              </a:rPr>
              <a:t>Analyzing data </a:t>
            </a:r>
            <a:endParaRPr lang="en-US" sz="4400" dirty="0"/>
          </a:p>
        </p:txBody>
      </p:sp>
      <p:sp>
        <p:nvSpPr>
          <p:cNvPr id="3" name="Text Placeholder 2">
            <a:extLst>
              <a:ext uri="{FF2B5EF4-FFF2-40B4-BE49-F238E27FC236}">
                <a16:creationId xmlns:a16="http://schemas.microsoft.com/office/drawing/2014/main" id="{4CC854CC-6D4E-B84F-B0FD-D87FBC60747D}"/>
              </a:ext>
            </a:extLst>
          </p:cNvPr>
          <p:cNvSpPr>
            <a:spLocks noGrp="1"/>
          </p:cNvSpPr>
          <p:nvPr>
            <p:ph type="body" idx="1"/>
          </p:nvPr>
        </p:nvSpPr>
        <p:spPr>
          <a:xfrm>
            <a:off x="831850" y="1294379"/>
            <a:ext cx="10515600" cy="4795271"/>
          </a:xfrm>
        </p:spPr>
        <p:txBody>
          <a:bodyPr/>
          <a:lstStyle/>
          <a:p>
            <a:r>
              <a:rPr lang="en-US" dirty="0"/>
              <a:t>Step 1 - Convert categorical data into numerical</a:t>
            </a:r>
          </a:p>
          <a:p>
            <a:r>
              <a:rPr lang="en-US" dirty="0"/>
              <a:t>Step 2 - add new column in df for each categorical data</a:t>
            </a:r>
          </a:p>
          <a:p>
            <a:r>
              <a:rPr lang="en-US" dirty="0"/>
              <a:t>Step 3 - sum the score and divide by total number of scenarios considered</a:t>
            </a:r>
          </a:p>
          <a:p>
            <a:r>
              <a:rPr lang="en-US" dirty="0"/>
              <a:t>Step 4 - assign each row with campaign and malicious values</a:t>
            </a:r>
          </a:p>
          <a:p>
            <a:endParaRPr lang="en-US" dirty="0"/>
          </a:p>
          <a:p>
            <a:endParaRPr lang="en-US" dirty="0"/>
          </a:p>
          <a:p>
            <a:endParaRPr lang="en-US" dirty="0"/>
          </a:p>
        </p:txBody>
      </p:sp>
      <p:sp>
        <p:nvSpPr>
          <p:cNvPr id="99" name="Google Shape;99;p1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grpSp>
        <p:nvGrpSpPr>
          <p:cNvPr id="20" name="Google Shape;196;p27">
            <a:extLst>
              <a:ext uri="{FF2B5EF4-FFF2-40B4-BE49-F238E27FC236}">
                <a16:creationId xmlns:a16="http://schemas.microsoft.com/office/drawing/2014/main" id="{3363DA65-F9B8-418B-9627-0E809082D02C}"/>
              </a:ext>
            </a:extLst>
          </p:cNvPr>
          <p:cNvGrpSpPr/>
          <p:nvPr/>
        </p:nvGrpSpPr>
        <p:grpSpPr>
          <a:xfrm>
            <a:off x="1813651" y="1294379"/>
            <a:ext cx="8848758" cy="3604869"/>
            <a:chOff x="1191295" y="2273"/>
            <a:chExt cx="8848758" cy="3721065"/>
          </a:xfrm>
        </p:grpSpPr>
        <p:sp>
          <p:nvSpPr>
            <p:cNvPr id="22" name="Google Shape;199;p27">
              <a:extLst>
                <a:ext uri="{FF2B5EF4-FFF2-40B4-BE49-F238E27FC236}">
                  <a16:creationId xmlns:a16="http://schemas.microsoft.com/office/drawing/2014/main" id="{13971ECB-6E22-419B-9CE3-CEF9D0E12200}"/>
                </a:ext>
              </a:extLst>
            </p:cNvPr>
            <p:cNvSpPr/>
            <p:nvPr/>
          </p:nvSpPr>
          <p:spPr>
            <a:xfrm>
              <a:off x="1191295" y="2273"/>
              <a:ext cx="8848758" cy="1063161"/>
            </a:xfrm>
            <a:prstGeom prst="rect">
              <a:avLst/>
            </a:prstGeom>
            <a:noFill/>
            <a:ln>
              <a:noFill/>
            </a:ln>
          </p:spPr>
          <p:txBody>
            <a:bodyPr spcFirstLastPara="1" wrap="square" lIns="91433" tIns="91433" rIns="91433" bIns="91433" anchor="ctr" anchorCtr="0">
              <a:noAutofit/>
            </a:bodyPr>
            <a:lstStyle/>
            <a:p>
              <a:endParaRPr sz="2400"/>
            </a:p>
          </p:txBody>
        </p:sp>
        <p:sp>
          <p:nvSpPr>
            <p:cNvPr id="26" name="Google Shape;203;p27">
              <a:extLst>
                <a:ext uri="{FF2B5EF4-FFF2-40B4-BE49-F238E27FC236}">
                  <a16:creationId xmlns:a16="http://schemas.microsoft.com/office/drawing/2014/main" id="{D878F6F2-734D-4BBD-95B9-E8E3CF6BB0D6}"/>
                </a:ext>
              </a:extLst>
            </p:cNvPr>
            <p:cNvSpPr/>
            <p:nvPr/>
          </p:nvSpPr>
          <p:spPr>
            <a:xfrm>
              <a:off x="1191295" y="1331225"/>
              <a:ext cx="8848758" cy="1063161"/>
            </a:xfrm>
            <a:prstGeom prst="rect">
              <a:avLst/>
            </a:prstGeom>
            <a:noFill/>
            <a:ln>
              <a:noFill/>
            </a:ln>
          </p:spPr>
          <p:txBody>
            <a:bodyPr spcFirstLastPara="1" wrap="square" lIns="91433" tIns="91433" rIns="91433" bIns="91433" anchor="ctr" anchorCtr="0">
              <a:noAutofit/>
            </a:bodyPr>
            <a:lstStyle/>
            <a:p>
              <a:endParaRPr sz="2400"/>
            </a:p>
          </p:txBody>
        </p:sp>
        <p:sp>
          <p:nvSpPr>
            <p:cNvPr id="30" name="Google Shape;207;p27">
              <a:extLst>
                <a:ext uri="{FF2B5EF4-FFF2-40B4-BE49-F238E27FC236}">
                  <a16:creationId xmlns:a16="http://schemas.microsoft.com/office/drawing/2014/main" id="{D67D5429-7930-4414-B08C-3A5FA87506C5}"/>
                </a:ext>
              </a:extLst>
            </p:cNvPr>
            <p:cNvSpPr/>
            <p:nvPr/>
          </p:nvSpPr>
          <p:spPr>
            <a:xfrm>
              <a:off x="1191295" y="2660177"/>
              <a:ext cx="8848758" cy="1063161"/>
            </a:xfrm>
            <a:prstGeom prst="rect">
              <a:avLst/>
            </a:prstGeom>
            <a:noFill/>
            <a:ln>
              <a:noFill/>
            </a:ln>
          </p:spPr>
          <p:txBody>
            <a:bodyPr spcFirstLastPara="1" wrap="square" lIns="91433" tIns="91433" rIns="91433" bIns="91433" anchor="ctr" anchorCtr="0">
              <a:noAutofit/>
            </a:bodyPr>
            <a:lstStyle/>
            <a:p>
              <a:endParaRPr sz="2400"/>
            </a:p>
          </p:txBody>
        </p:sp>
      </p:grpSp>
      <p:pic>
        <p:nvPicPr>
          <p:cNvPr id="4" name="Picture 3">
            <a:extLst>
              <a:ext uri="{FF2B5EF4-FFF2-40B4-BE49-F238E27FC236}">
                <a16:creationId xmlns:a16="http://schemas.microsoft.com/office/drawing/2014/main" id="{5893FBCA-7A3D-8347-8BC5-471B2FEE5EDF}"/>
              </a:ext>
            </a:extLst>
          </p:cNvPr>
          <p:cNvPicPr>
            <a:picLocks noChangeAspect="1"/>
          </p:cNvPicPr>
          <p:nvPr/>
        </p:nvPicPr>
        <p:blipFill>
          <a:blip r:embed="rId3"/>
          <a:stretch>
            <a:fillRect/>
          </a:stretch>
        </p:blipFill>
        <p:spPr>
          <a:xfrm>
            <a:off x="3489435" y="3400097"/>
            <a:ext cx="3339224" cy="2877276"/>
          </a:xfrm>
          <a:prstGeom prst="rect">
            <a:avLst/>
          </a:prstGeom>
        </p:spPr>
      </p:pic>
    </p:spTree>
    <p:extLst>
      <p:ext uri="{BB962C8B-B14F-4D97-AF65-F5344CB8AC3E}">
        <p14:creationId xmlns:p14="http://schemas.microsoft.com/office/powerpoint/2010/main" val="395105169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ABBC-28D4-B54D-B440-B74E18448C93}"/>
              </a:ext>
            </a:extLst>
          </p:cNvPr>
          <p:cNvSpPr>
            <a:spLocks noGrp="1"/>
          </p:cNvSpPr>
          <p:nvPr>
            <p:ph type="title"/>
          </p:nvPr>
        </p:nvSpPr>
        <p:spPr>
          <a:xfrm>
            <a:off x="831850" y="136526"/>
            <a:ext cx="10515600" cy="1082674"/>
          </a:xfrm>
        </p:spPr>
        <p:txBody>
          <a:bodyPr/>
          <a:lstStyle/>
          <a:p>
            <a:r>
              <a:rPr lang="en-US" sz="4400" dirty="0"/>
              <a:t>Rules taken into consideration</a:t>
            </a:r>
          </a:p>
        </p:txBody>
      </p:sp>
      <p:sp>
        <p:nvSpPr>
          <p:cNvPr id="3" name="Text Placeholder 2">
            <a:extLst>
              <a:ext uri="{FF2B5EF4-FFF2-40B4-BE49-F238E27FC236}">
                <a16:creationId xmlns:a16="http://schemas.microsoft.com/office/drawing/2014/main" id="{A36B54A9-6F03-B245-A326-5DE44BACC585}"/>
              </a:ext>
            </a:extLst>
          </p:cNvPr>
          <p:cNvSpPr>
            <a:spLocks noGrp="1"/>
          </p:cNvSpPr>
          <p:nvPr>
            <p:ph type="body" idx="1"/>
          </p:nvPr>
        </p:nvSpPr>
        <p:spPr>
          <a:xfrm>
            <a:off x="831850" y="1313793"/>
            <a:ext cx="10515600" cy="4775857"/>
          </a:xfrm>
        </p:spPr>
        <p:txBody>
          <a:bodyPr/>
          <a:lstStyle/>
          <a:p>
            <a:r>
              <a:rPr lang="en-US" dirty="0"/>
              <a:t>( final values for score would be between 1 or 0 )</a:t>
            </a:r>
          </a:p>
          <a:p>
            <a:r>
              <a:rPr lang="en-US" dirty="0"/>
              <a:t>- Email score : valid or fake email address</a:t>
            </a:r>
          </a:p>
          <a:p>
            <a:r>
              <a:rPr lang="en-US" dirty="0"/>
              <a:t>- Geography score : look for </a:t>
            </a:r>
            <a:r>
              <a:rPr lang="en-US" dirty="0" err="1"/>
              <a:t>ip</a:t>
            </a:r>
            <a:r>
              <a:rPr lang="en-US" dirty="0"/>
              <a:t> address from which account is created valid or not</a:t>
            </a:r>
          </a:p>
          <a:p>
            <a:r>
              <a:rPr lang="en-US" dirty="0"/>
              <a:t>- Duplication score : if more than one account is created with same email and same account name</a:t>
            </a:r>
          </a:p>
          <a:p>
            <a:endParaRPr lang="en-US" dirty="0"/>
          </a:p>
        </p:txBody>
      </p:sp>
      <p:sp>
        <p:nvSpPr>
          <p:cNvPr id="4" name="Slide Number Placeholder 3">
            <a:extLst>
              <a:ext uri="{FF2B5EF4-FFF2-40B4-BE49-F238E27FC236}">
                <a16:creationId xmlns:a16="http://schemas.microsoft.com/office/drawing/2014/main" id="{458A4DB0-47F6-D74E-B0D2-0A7F78A260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6" name="Picture 5">
            <a:extLst>
              <a:ext uri="{FF2B5EF4-FFF2-40B4-BE49-F238E27FC236}">
                <a16:creationId xmlns:a16="http://schemas.microsoft.com/office/drawing/2014/main" id="{1325E437-505E-2741-8B09-C40577A84393}"/>
              </a:ext>
            </a:extLst>
          </p:cNvPr>
          <p:cNvPicPr>
            <a:picLocks noChangeAspect="1"/>
          </p:cNvPicPr>
          <p:nvPr/>
        </p:nvPicPr>
        <p:blipFill>
          <a:blip r:embed="rId2"/>
          <a:stretch>
            <a:fillRect/>
          </a:stretch>
        </p:blipFill>
        <p:spPr>
          <a:xfrm>
            <a:off x="1917700" y="3546474"/>
            <a:ext cx="8064500" cy="3175000"/>
          </a:xfrm>
          <a:prstGeom prst="rect">
            <a:avLst/>
          </a:prstGeom>
        </p:spPr>
      </p:pic>
    </p:spTree>
    <p:extLst>
      <p:ext uri="{BB962C8B-B14F-4D97-AF65-F5344CB8AC3E}">
        <p14:creationId xmlns:p14="http://schemas.microsoft.com/office/powerpoint/2010/main" val="3857390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B69290-6362-4AE4-AFFD-82A27208D69C}"/>
              </a:ext>
            </a:extLst>
          </p:cNvPr>
          <p:cNvSpPr>
            <a:spLocks noGrp="1"/>
          </p:cNvSpPr>
          <p:nvPr>
            <p:ph type="title"/>
          </p:nvPr>
        </p:nvSpPr>
        <p:spPr>
          <a:xfrm>
            <a:off x="0" y="4357600"/>
            <a:ext cx="4848725" cy="2025621"/>
          </a:xfrm>
        </p:spPr>
        <p:txBody>
          <a:bodyPr anchor="ctr">
            <a:normAutofit/>
          </a:bodyPr>
          <a:lstStyle/>
          <a:p>
            <a:r>
              <a:rPr lang="en-US" sz="3600" dirty="0"/>
              <a:t>Data Cleaning &amp; Underlying Assumptions</a:t>
            </a:r>
          </a:p>
        </p:txBody>
      </p:sp>
      <p:sp>
        <p:nvSpPr>
          <p:cNvPr id="5" name="Content Placeholder 4">
            <a:extLst>
              <a:ext uri="{FF2B5EF4-FFF2-40B4-BE49-F238E27FC236}">
                <a16:creationId xmlns:a16="http://schemas.microsoft.com/office/drawing/2014/main" id="{FE4829F4-E62E-4279-AE16-F696A74EF94A}"/>
              </a:ext>
            </a:extLst>
          </p:cNvPr>
          <p:cNvSpPr>
            <a:spLocks noGrp="1"/>
          </p:cNvSpPr>
          <p:nvPr>
            <p:ph idx="1"/>
          </p:nvPr>
        </p:nvSpPr>
        <p:spPr>
          <a:xfrm>
            <a:off x="4576010" y="4357600"/>
            <a:ext cx="5367033" cy="2270070"/>
          </a:xfrm>
        </p:spPr>
        <p:txBody>
          <a:bodyPr anchor="ctr">
            <a:normAutofit/>
          </a:bodyPr>
          <a:lstStyle/>
          <a:p>
            <a:pPr>
              <a:buFont typeface="Wingdings" panose="05000000000000000000" pitchFamily="2" charset="2"/>
              <a:buChar char="§"/>
            </a:pPr>
            <a:endParaRPr lang="en-US" sz="1800" dirty="0"/>
          </a:p>
          <a:p>
            <a:pPr>
              <a:buFont typeface="Wingdings" panose="05000000000000000000" pitchFamily="2" charset="2"/>
              <a:buChar char="§"/>
            </a:pPr>
            <a:r>
              <a:rPr lang="en-US" sz="1800" dirty="0"/>
              <a:t>Accounts with missing IP address are considered invalid</a:t>
            </a:r>
          </a:p>
          <a:p>
            <a:pPr>
              <a:buFont typeface="Wingdings" panose="05000000000000000000" pitchFamily="2" charset="2"/>
              <a:buChar char="§"/>
            </a:pPr>
            <a:r>
              <a:rPr lang="en-US" sz="1800" dirty="0"/>
              <a:t>All the IP addresses are validated based on numerical values not exceeding 255 in each segment of the IP address format</a:t>
            </a:r>
          </a:p>
          <a:p>
            <a:pPr marL="114300" indent="0">
              <a:buNone/>
            </a:pPr>
            <a:endParaRPr lang="en-US" sz="1800" dirty="0"/>
          </a:p>
          <a:p>
            <a:endParaRPr lang="en-US" sz="1800" dirty="0"/>
          </a:p>
        </p:txBody>
      </p:sp>
      <p:pic>
        <p:nvPicPr>
          <p:cNvPr id="6" name="Graphic 5" descr="Mop and bucket outline">
            <a:extLst>
              <a:ext uri="{FF2B5EF4-FFF2-40B4-BE49-F238E27FC236}">
                <a16:creationId xmlns:a16="http://schemas.microsoft.com/office/drawing/2014/main" id="{11318C26-58C5-6B46-901D-A8BDEF8D8E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43043" y="577514"/>
            <a:ext cx="1604211" cy="2765973"/>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8621CE27-924C-EA4B-A006-D5B79287053F}"/>
              </a:ext>
            </a:extLst>
          </p:cNvPr>
          <p:cNvPicPr>
            <a:picLocks noChangeAspect="1"/>
          </p:cNvPicPr>
          <p:nvPr/>
        </p:nvPicPr>
        <p:blipFill rotWithShape="1">
          <a:blip r:embed="rId4"/>
          <a:srcRect l="3776" r="32183"/>
          <a:stretch/>
        </p:blipFill>
        <p:spPr>
          <a:xfrm>
            <a:off x="637675" y="474779"/>
            <a:ext cx="9312441" cy="3543767"/>
          </a:xfrm>
          <a:prstGeom prst="rect">
            <a:avLst/>
          </a:prstGeom>
        </p:spPr>
      </p:pic>
    </p:spTree>
    <p:extLst>
      <p:ext uri="{BB962C8B-B14F-4D97-AF65-F5344CB8AC3E}">
        <p14:creationId xmlns:p14="http://schemas.microsoft.com/office/powerpoint/2010/main" val="2919692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5DAC8-602E-5848-A8DF-C94F627360EB}"/>
              </a:ext>
            </a:extLst>
          </p:cNvPr>
          <p:cNvSpPr>
            <a:spLocks noGrp="1"/>
          </p:cNvSpPr>
          <p:nvPr>
            <p:ph type="title"/>
          </p:nvPr>
        </p:nvSpPr>
        <p:spPr/>
        <p:txBody>
          <a:bodyPr/>
          <a:lstStyle/>
          <a:p>
            <a:r>
              <a:rPr lang="en-US" dirty="0"/>
              <a:t>Detecting edge case</a:t>
            </a:r>
          </a:p>
        </p:txBody>
      </p:sp>
      <p:pic>
        <p:nvPicPr>
          <p:cNvPr id="5" name="Picture 4">
            <a:extLst>
              <a:ext uri="{FF2B5EF4-FFF2-40B4-BE49-F238E27FC236}">
                <a16:creationId xmlns:a16="http://schemas.microsoft.com/office/drawing/2014/main" id="{88DBB22E-75AB-0E49-B6F3-05DF4F2C2FCF}"/>
              </a:ext>
            </a:extLst>
          </p:cNvPr>
          <p:cNvPicPr>
            <a:picLocks noChangeAspect="1"/>
          </p:cNvPicPr>
          <p:nvPr/>
        </p:nvPicPr>
        <p:blipFill>
          <a:blip r:embed="rId2"/>
          <a:stretch>
            <a:fillRect/>
          </a:stretch>
        </p:blipFill>
        <p:spPr>
          <a:xfrm>
            <a:off x="838200" y="2932386"/>
            <a:ext cx="11346276" cy="2888168"/>
          </a:xfrm>
          <a:prstGeom prst="rect">
            <a:avLst/>
          </a:prstGeom>
        </p:spPr>
      </p:pic>
      <p:sp>
        <p:nvSpPr>
          <p:cNvPr id="3" name="Text Placeholder 2">
            <a:extLst>
              <a:ext uri="{FF2B5EF4-FFF2-40B4-BE49-F238E27FC236}">
                <a16:creationId xmlns:a16="http://schemas.microsoft.com/office/drawing/2014/main" id="{5347953D-22C9-9E43-AEA4-881C0E132431}"/>
              </a:ext>
            </a:extLst>
          </p:cNvPr>
          <p:cNvSpPr>
            <a:spLocks noGrp="1"/>
          </p:cNvSpPr>
          <p:nvPr>
            <p:ph type="body" idx="1"/>
          </p:nvPr>
        </p:nvSpPr>
        <p:spPr/>
        <p:txBody>
          <a:bodyPr/>
          <a:lstStyle/>
          <a:p>
            <a:r>
              <a:rPr lang="en-US" dirty="0"/>
              <a:t>We found that some accounts were created with same patterns so it means there might be a bot who is creating those.</a:t>
            </a:r>
          </a:p>
        </p:txBody>
      </p:sp>
      <p:sp>
        <p:nvSpPr>
          <p:cNvPr id="4" name="Slide Number Placeholder 3">
            <a:extLst>
              <a:ext uri="{FF2B5EF4-FFF2-40B4-BE49-F238E27FC236}">
                <a16:creationId xmlns:a16="http://schemas.microsoft.com/office/drawing/2014/main" id="{8CCC7929-6515-1B46-B806-6A7068C430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62296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7F8F-6AEC-AA44-A0E3-8118735547A1}"/>
              </a:ext>
            </a:extLst>
          </p:cNvPr>
          <p:cNvSpPr>
            <a:spLocks noGrp="1"/>
          </p:cNvSpPr>
          <p:nvPr>
            <p:ph type="title"/>
          </p:nvPr>
        </p:nvSpPr>
        <p:spPr/>
        <p:txBody>
          <a:bodyPr/>
          <a:lstStyle/>
          <a:p>
            <a:r>
              <a:rPr lang="en-US" dirty="0"/>
              <a:t>Visualization</a:t>
            </a:r>
          </a:p>
        </p:txBody>
      </p:sp>
      <p:sp>
        <p:nvSpPr>
          <p:cNvPr id="3" name="Text Placeholder 2">
            <a:extLst>
              <a:ext uri="{FF2B5EF4-FFF2-40B4-BE49-F238E27FC236}">
                <a16:creationId xmlns:a16="http://schemas.microsoft.com/office/drawing/2014/main" id="{6AD25216-EC69-1C4D-9B1D-5FB31897B85D}"/>
              </a:ext>
            </a:extLst>
          </p:cNvPr>
          <p:cNvSpPr>
            <a:spLocks noGrp="1"/>
          </p:cNvSpPr>
          <p:nvPr>
            <p:ph type="body" idx="1"/>
          </p:nvPr>
        </p:nvSpPr>
        <p:spPr/>
        <p:txBody>
          <a:bodyPr/>
          <a:lstStyle/>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BCAC81B-DA29-A14E-8AF8-921FA9EACC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11" name="Picture 10">
            <a:extLst>
              <a:ext uri="{FF2B5EF4-FFF2-40B4-BE49-F238E27FC236}">
                <a16:creationId xmlns:a16="http://schemas.microsoft.com/office/drawing/2014/main" id="{FF025A3E-A563-784B-B43C-15EB0D4B9C80}"/>
              </a:ext>
            </a:extLst>
          </p:cNvPr>
          <p:cNvPicPr>
            <a:picLocks noChangeAspect="1"/>
          </p:cNvPicPr>
          <p:nvPr/>
        </p:nvPicPr>
        <p:blipFill>
          <a:blip r:embed="rId2"/>
          <a:stretch>
            <a:fillRect/>
          </a:stretch>
        </p:blipFill>
        <p:spPr>
          <a:xfrm>
            <a:off x="6750985" y="4266455"/>
            <a:ext cx="3613420" cy="2050271"/>
          </a:xfrm>
          <a:prstGeom prst="rect">
            <a:avLst/>
          </a:prstGeom>
        </p:spPr>
      </p:pic>
      <p:pic>
        <p:nvPicPr>
          <p:cNvPr id="12" name="Picture 11">
            <a:extLst>
              <a:ext uri="{FF2B5EF4-FFF2-40B4-BE49-F238E27FC236}">
                <a16:creationId xmlns:a16="http://schemas.microsoft.com/office/drawing/2014/main" id="{B12062C0-B8B4-7147-B71E-636267FB579D}"/>
              </a:ext>
            </a:extLst>
          </p:cNvPr>
          <p:cNvPicPr>
            <a:picLocks noChangeAspect="1"/>
          </p:cNvPicPr>
          <p:nvPr/>
        </p:nvPicPr>
        <p:blipFill>
          <a:blip r:embed="rId3"/>
          <a:stretch>
            <a:fillRect/>
          </a:stretch>
        </p:blipFill>
        <p:spPr>
          <a:xfrm>
            <a:off x="1307146" y="1608076"/>
            <a:ext cx="4331384" cy="2570942"/>
          </a:xfrm>
          <a:prstGeom prst="rect">
            <a:avLst/>
          </a:prstGeom>
        </p:spPr>
      </p:pic>
      <p:pic>
        <p:nvPicPr>
          <p:cNvPr id="13" name="Picture 12">
            <a:extLst>
              <a:ext uri="{FF2B5EF4-FFF2-40B4-BE49-F238E27FC236}">
                <a16:creationId xmlns:a16="http://schemas.microsoft.com/office/drawing/2014/main" id="{C6D90ECC-4838-FC41-B065-CC12F77A38E4}"/>
              </a:ext>
            </a:extLst>
          </p:cNvPr>
          <p:cNvPicPr>
            <a:picLocks noChangeAspect="1"/>
          </p:cNvPicPr>
          <p:nvPr/>
        </p:nvPicPr>
        <p:blipFill>
          <a:blip r:embed="rId4"/>
          <a:stretch>
            <a:fillRect/>
          </a:stretch>
        </p:blipFill>
        <p:spPr>
          <a:xfrm>
            <a:off x="6623244" y="1099033"/>
            <a:ext cx="4261610" cy="3147610"/>
          </a:xfrm>
          <a:prstGeom prst="rect">
            <a:avLst/>
          </a:prstGeom>
        </p:spPr>
      </p:pic>
      <p:pic>
        <p:nvPicPr>
          <p:cNvPr id="14" name="Picture 13">
            <a:extLst>
              <a:ext uri="{FF2B5EF4-FFF2-40B4-BE49-F238E27FC236}">
                <a16:creationId xmlns:a16="http://schemas.microsoft.com/office/drawing/2014/main" id="{E7A2C344-5771-B944-8378-41DE945CACCC}"/>
              </a:ext>
            </a:extLst>
          </p:cNvPr>
          <p:cNvPicPr>
            <a:picLocks noChangeAspect="1"/>
          </p:cNvPicPr>
          <p:nvPr/>
        </p:nvPicPr>
        <p:blipFill>
          <a:blip r:embed="rId5"/>
          <a:stretch>
            <a:fillRect/>
          </a:stretch>
        </p:blipFill>
        <p:spPr>
          <a:xfrm>
            <a:off x="1650719" y="4179018"/>
            <a:ext cx="3194550" cy="2462275"/>
          </a:xfrm>
          <a:prstGeom prst="rect">
            <a:avLst/>
          </a:prstGeom>
        </p:spPr>
      </p:pic>
    </p:spTree>
    <p:extLst>
      <p:ext uri="{BB962C8B-B14F-4D97-AF65-F5344CB8AC3E}">
        <p14:creationId xmlns:p14="http://schemas.microsoft.com/office/powerpoint/2010/main" val="1834117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232D-10B3-604A-91F4-AF997AF52CC8}"/>
              </a:ext>
            </a:extLst>
          </p:cNvPr>
          <p:cNvSpPr>
            <a:spLocks noGrp="1"/>
          </p:cNvSpPr>
          <p:nvPr>
            <p:ph type="title"/>
          </p:nvPr>
        </p:nvSpPr>
        <p:spPr/>
        <p:txBody>
          <a:bodyPr/>
          <a:lstStyle/>
          <a:p>
            <a:pPr algn="ctr"/>
            <a:r>
              <a:rPr lang="en-US" dirty="0"/>
              <a:t>Recommendations</a:t>
            </a:r>
          </a:p>
        </p:txBody>
      </p:sp>
      <p:sp>
        <p:nvSpPr>
          <p:cNvPr id="3" name="Text Placeholder 2">
            <a:extLst>
              <a:ext uri="{FF2B5EF4-FFF2-40B4-BE49-F238E27FC236}">
                <a16:creationId xmlns:a16="http://schemas.microsoft.com/office/drawing/2014/main" id="{A1BAB928-36A2-EA48-9435-2DE7D24470C0}"/>
              </a:ext>
            </a:extLst>
          </p:cNvPr>
          <p:cNvSpPr>
            <a:spLocks noGrp="1"/>
          </p:cNvSpPr>
          <p:nvPr>
            <p:ph type="body" idx="1"/>
          </p:nvPr>
        </p:nvSpPr>
        <p:spPr/>
        <p:txBody>
          <a:bodyPr anchor="ctr"/>
          <a:lstStyle/>
          <a:p>
            <a:pPr marL="114300" indent="0">
              <a:buNone/>
            </a:pPr>
            <a:r>
              <a:rPr lang="en-US" sz="2000" dirty="0"/>
              <a:t>To avoid getting numerous fake accounts into </a:t>
            </a:r>
            <a:r>
              <a:rPr lang="en-US" sz="2000" dirty="0" err="1"/>
              <a:t>Github</a:t>
            </a:r>
            <a:r>
              <a:rPr lang="en-US" sz="2000" dirty="0"/>
              <a:t>, we recommend:</a:t>
            </a:r>
          </a:p>
          <a:p>
            <a:endParaRPr lang="en-US" sz="2000" dirty="0"/>
          </a:p>
          <a:p>
            <a:r>
              <a:rPr lang="en-US" sz="2000" dirty="0"/>
              <a:t>Add email validation into system.</a:t>
            </a:r>
          </a:p>
          <a:p>
            <a:r>
              <a:rPr lang="en-US" sz="2000" dirty="0"/>
              <a:t>we should not allow system to create multiple accounts with in x minute. ( to make sure it’s not a boot )</a:t>
            </a:r>
          </a:p>
          <a:p>
            <a:r>
              <a:rPr lang="en-US" sz="2000" dirty="0"/>
              <a:t>Before allowing user to enter into system we should check if user is not using VPN to fake the location.</a:t>
            </a:r>
          </a:p>
          <a:p>
            <a:r>
              <a:rPr lang="en-US" sz="2000" dirty="0"/>
              <a:t>Not allowed user to create account with same account name and same email.</a:t>
            </a:r>
          </a:p>
        </p:txBody>
      </p:sp>
      <p:sp>
        <p:nvSpPr>
          <p:cNvPr id="4" name="Slide Number Placeholder 3">
            <a:extLst>
              <a:ext uri="{FF2B5EF4-FFF2-40B4-BE49-F238E27FC236}">
                <a16:creationId xmlns:a16="http://schemas.microsoft.com/office/drawing/2014/main" id="{C5823933-5BB0-1547-B2E8-33C6E44C47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2317100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1811EA-C032-4F32-8DD0-C064FBDA87D8}"/>
              </a:ext>
            </a:extLst>
          </p:cNvPr>
          <p:cNvSpPr>
            <a:spLocks noGrp="1"/>
          </p:cNvSpPr>
          <p:nvPr>
            <p:ph type="title"/>
          </p:nvPr>
        </p:nvSpPr>
        <p:spPr>
          <a:xfrm>
            <a:off x="1043631" y="809898"/>
            <a:ext cx="9942716" cy="1554480"/>
          </a:xfrm>
        </p:spPr>
        <p:txBody>
          <a:bodyPr anchor="ctr">
            <a:normAutofit/>
          </a:bodyPr>
          <a:lstStyle/>
          <a:p>
            <a:r>
              <a:rPr lang="en-US" sz="4800" dirty="0"/>
              <a:t>Conclusion</a:t>
            </a:r>
          </a:p>
        </p:txBody>
      </p:sp>
      <p:sp>
        <p:nvSpPr>
          <p:cNvPr id="3" name="Text Placeholder 2">
            <a:extLst>
              <a:ext uri="{FF2B5EF4-FFF2-40B4-BE49-F238E27FC236}">
                <a16:creationId xmlns:a16="http://schemas.microsoft.com/office/drawing/2014/main" id="{46581A50-0CDD-491B-9041-B164F8D12AD1}"/>
              </a:ext>
            </a:extLst>
          </p:cNvPr>
          <p:cNvSpPr>
            <a:spLocks noGrp="1"/>
          </p:cNvSpPr>
          <p:nvPr>
            <p:ph type="body" idx="1"/>
          </p:nvPr>
        </p:nvSpPr>
        <p:spPr>
          <a:xfrm>
            <a:off x="1045028" y="3017522"/>
            <a:ext cx="9941319" cy="3124658"/>
          </a:xfrm>
        </p:spPr>
        <p:txBody>
          <a:bodyPr anchor="ctr">
            <a:normAutofit/>
          </a:bodyPr>
          <a:lstStyle/>
          <a:p>
            <a:pPr marL="114300" indent="0">
              <a:buNone/>
            </a:pPr>
            <a:endParaRPr lang="en-US" sz="1600" dirty="0">
              <a:effectLst/>
              <a:latin typeface="+mn-lt"/>
              <a:ea typeface="Arial" panose="020B0604020202020204" pitchFamily="34" charset="0"/>
            </a:endParaRPr>
          </a:p>
          <a:p>
            <a:pPr marL="114300" indent="0">
              <a:buNone/>
            </a:pPr>
            <a:r>
              <a:rPr lang="en-US" sz="1600" dirty="0">
                <a:effectLst/>
                <a:latin typeface="+mn-lt"/>
                <a:ea typeface="Arial" panose="020B0604020202020204" pitchFamily="34" charset="0"/>
              </a:rPr>
              <a:t>In </a:t>
            </a:r>
            <a:r>
              <a:rPr lang="en-US" sz="1600" dirty="0">
                <a:latin typeface="+mn-lt"/>
                <a:ea typeface="Arial" panose="020B0604020202020204" pitchFamily="34" charset="0"/>
              </a:rPr>
              <a:t>this</a:t>
            </a:r>
            <a:r>
              <a:rPr lang="en-US" sz="1600" dirty="0">
                <a:effectLst/>
                <a:latin typeface="+mn-lt"/>
                <a:ea typeface="Arial" panose="020B0604020202020204" pitchFamily="34" charset="0"/>
              </a:rPr>
              <a:t> project,</a:t>
            </a:r>
            <a:r>
              <a:rPr lang="en-US" sz="1600" dirty="0">
                <a:latin typeface="+mn-lt"/>
              </a:rPr>
              <a:t> we as a group have done cleaning of the data and provided diagnostical Data Analysis in order to obtain some understanding of the data for further analysis of the final output. We can summarize that:</a:t>
            </a:r>
          </a:p>
          <a:p>
            <a:pPr>
              <a:buFont typeface="Wingdings" panose="05000000000000000000" pitchFamily="2" charset="2"/>
              <a:buChar char="v"/>
            </a:pPr>
            <a:r>
              <a:rPr lang="en-US" sz="1600" dirty="0">
                <a:latin typeface="+mn-lt"/>
              </a:rPr>
              <a:t>The given data </a:t>
            </a:r>
            <a:r>
              <a:rPr lang="en-US" sz="1600">
                <a:latin typeface="+mn-lt"/>
              </a:rPr>
              <a:t>has 213 </a:t>
            </a:r>
            <a:r>
              <a:rPr lang="en-US" sz="1600" dirty="0">
                <a:latin typeface="+mn-lt"/>
              </a:rPr>
              <a:t>malicious accounts</a:t>
            </a:r>
          </a:p>
          <a:p>
            <a:pPr>
              <a:buFont typeface="Wingdings" panose="05000000000000000000" pitchFamily="2" charset="2"/>
              <a:buChar char="v"/>
            </a:pPr>
            <a:r>
              <a:rPr lang="en-US" sz="1600" kern="1200" dirty="0">
                <a:solidFill>
                  <a:schemeClr val="tx1"/>
                </a:solidFill>
                <a:latin typeface="+mn-lt"/>
                <a:ea typeface="+mn-ea"/>
                <a:cs typeface="+mn-cs"/>
              </a:rPr>
              <a:t>Only IP address and timestamp were the reliable data attributes to pull final conclusion</a:t>
            </a:r>
          </a:p>
          <a:p>
            <a:pPr>
              <a:buFont typeface="Wingdings" panose="05000000000000000000" pitchFamily="2" charset="2"/>
              <a:buChar char="v"/>
            </a:pPr>
            <a:r>
              <a:rPr lang="en-US" sz="1600" kern="1200" dirty="0">
                <a:solidFill>
                  <a:schemeClr val="tx1"/>
                </a:solidFill>
                <a:latin typeface="+mn-lt"/>
                <a:ea typeface="+mn-ea"/>
                <a:cs typeface="+mn-cs"/>
              </a:rPr>
              <a:t> </a:t>
            </a:r>
          </a:p>
          <a:p>
            <a:pPr>
              <a:buFont typeface="Wingdings" panose="05000000000000000000" pitchFamily="2" charset="2"/>
              <a:buChar char="v"/>
            </a:pPr>
            <a:endParaRPr lang="en-US" sz="1600" kern="1200" dirty="0">
              <a:solidFill>
                <a:schemeClr val="tx1"/>
              </a:solidFill>
              <a:latin typeface="+mn-lt"/>
              <a:ea typeface="+mn-ea"/>
              <a:cs typeface="+mn-cs"/>
            </a:endParaRPr>
          </a:p>
          <a:p>
            <a:pPr>
              <a:buFont typeface="Wingdings" panose="05000000000000000000" pitchFamily="2" charset="2"/>
              <a:buChar char="v"/>
            </a:pPr>
            <a:endParaRPr lang="en-US" sz="1600" kern="1200" dirty="0">
              <a:solidFill>
                <a:schemeClr val="tx1"/>
              </a:solidFill>
              <a:latin typeface="+mn-lt"/>
              <a:ea typeface="+mn-ea"/>
              <a:cs typeface="+mn-cs"/>
            </a:endParaRPr>
          </a:p>
          <a:p>
            <a:pPr>
              <a:buFont typeface="Wingdings" panose="05000000000000000000" pitchFamily="2" charset="2"/>
              <a:buChar char="v"/>
            </a:pPr>
            <a:endParaRPr lang="en-US" sz="1600" dirty="0">
              <a:latin typeface="+mn-lt"/>
            </a:endParaRPr>
          </a:p>
          <a:p>
            <a:pPr>
              <a:buFont typeface="Wingdings" panose="05000000000000000000" pitchFamily="2" charset="2"/>
              <a:buChar char="v"/>
            </a:pPr>
            <a:endParaRPr lang="en-US" sz="1600" dirty="0">
              <a:latin typeface="+mn-lt"/>
            </a:endParaRPr>
          </a:p>
          <a:p>
            <a:endParaRPr lang="en-US" sz="1600" dirty="0">
              <a:latin typeface="+mn-lt"/>
            </a:endParaRPr>
          </a:p>
          <a:p>
            <a:endParaRPr lang="en-US" sz="1600" dirty="0">
              <a:effectLst/>
              <a:latin typeface="+mn-lt"/>
              <a:ea typeface="Arial" panose="020B0604020202020204" pitchFamily="34" charset="0"/>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CA66BE58-6292-4C59-9C19-E2F3478BE854}"/>
              </a:ext>
            </a:extLst>
          </p:cNvPr>
          <p:cNvSpPr>
            <a:spLocks noGrp="1"/>
          </p:cNvSpPr>
          <p:nvPr>
            <p:ph type="sldNum" idx="12"/>
          </p:nvPr>
        </p:nvSpPr>
        <p:spPr>
          <a:xfrm>
            <a:off x="8610600" y="6492240"/>
            <a:ext cx="2743200" cy="365125"/>
          </a:xfrm>
        </p:spPr>
        <p:txBody>
          <a:bodyPr>
            <a:normAutofit/>
          </a:bodyPr>
          <a:lstStyle/>
          <a:p>
            <a:pPr marL="0" lvl="0" indent="0" rtl="0">
              <a:spcBef>
                <a:spcPts val="0"/>
              </a:spcBef>
              <a:spcAft>
                <a:spcPts val="600"/>
              </a:spcAft>
              <a:buNone/>
            </a:pPr>
            <a:fld id="{00000000-1234-1234-1234-123412341234}" type="slidenum">
              <a:rPr lang="en-US" smtClean="0"/>
              <a:pPr marL="0" lvl="0" indent="0" rtl="0">
                <a:spcBef>
                  <a:spcPts val="0"/>
                </a:spcBef>
                <a:spcAft>
                  <a:spcPts val="600"/>
                </a:spcAft>
                <a:buNone/>
              </a:pPr>
              <a:t>9</a:t>
            </a:fld>
            <a:endParaRPr lang="en-US"/>
          </a:p>
        </p:txBody>
      </p:sp>
      <p:pic>
        <p:nvPicPr>
          <p:cNvPr id="6" name="Picture 5" descr="Chart&#10;&#10;Description automatically generated">
            <a:extLst>
              <a:ext uri="{FF2B5EF4-FFF2-40B4-BE49-F238E27FC236}">
                <a16:creationId xmlns:a16="http://schemas.microsoft.com/office/drawing/2014/main" id="{240A5C8D-E476-4387-8174-B30A23E60DFB}"/>
              </a:ext>
            </a:extLst>
          </p:cNvPr>
          <p:cNvPicPr>
            <a:picLocks noChangeAspect="1"/>
          </p:cNvPicPr>
          <p:nvPr/>
        </p:nvPicPr>
        <p:blipFill>
          <a:blip r:embed="rId2"/>
          <a:stretch>
            <a:fillRect/>
          </a:stretch>
        </p:blipFill>
        <p:spPr>
          <a:xfrm>
            <a:off x="1823721" y="4361355"/>
            <a:ext cx="2817106" cy="2117031"/>
          </a:xfrm>
          <a:prstGeom prst="rect">
            <a:avLst/>
          </a:prstGeom>
        </p:spPr>
      </p:pic>
    </p:spTree>
    <p:extLst>
      <p:ext uri="{BB962C8B-B14F-4D97-AF65-F5344CB8AC3E}">
        <p14:creationId xmlns:p14="http://schemas.microsoft.com/office/powerpoint/2010/main" val="69163567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{72C1458A-5C8D-5B42-B436-39A2744D7EEA}tf16401378</Template>
  <TotalTime>15129</TotalTime>
  <Words>410</Words>
  <Application>Microsoft Macintosh PowerPoint</Application>
  <PresentationFormat>Widescreen</PresentationFormat>
  <Paragraphs>60</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Amasis MT Pro Black</vt:lpstr>
      <vt:lpstr>Amasis MT Pro Medium</vt:lpstr>
      <vt:lpstr>Arial</vt:lpstr>
      <vt:lpstr>Calibri</vt:lpstr>
      <vt:lpstr>Times New Roman</vt:lpstr>
      <vt:lpstr>Wingdings</vt:lpstr>
      <vt:lpstr>Office Theme</vt:lpstr>
      <vt:lpstr>Foundations of Programming – Spring 1 2022 March 1 , 2021  Capstone Project Presentation</vt:lpstr>
      <vt:lpstr>Introduction </vt:lpstr>
      <vt:lpstr>Analyzing data </vt:lpstr>
      <vt:lpstr>Rules taken into consideration</vt:lpstr>
      <vt:lpstr>Data Cleaning &amp; Underlying Assumptions</vt:lpstr>
      <vt:lpstr>Detecting edge case</vt:lpstr>
      <vt:lpstr>Visualization</vt:lpstr>
      <vt:lpstr>Recommendations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ALY 6080 Integrated Experiential Learn  XN Project EDA May 15,2020</dc:title>
  <dc:creator>Sangeeta Ramrakhyani</dc:creator>
  <cp:lastModifiedBy>Karim Liaquat</cp:lastModifiedBy>
  <cp:revision>155</cp:revision>
  <cp:lastPrinted>2021-10-09T15:08:07Z</cp:lastPrinted>
  <dcterms:modified xsi:type="dcterms:W3CDTF">2022-02-28T21:10:21Z</dcterms:modified>
</cp:coreProperties>
</file>