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319" r:id="rId3"/>
    <p:sldId id="318" r:id="rId4"/>
    <p:sldId id="323" r:id="rId5"/>
    <p:sldId id="305" r:id="rId6"/>
    <p:sldId id="316" r:id="rId7"/>
    <p:sldId id="306" r:id="rId8"/>
    <p:sldId id="321" r:id="rId9"/>
    <p:sldId id="303" r:id="rId10"/>
    <p:sldId id="322" r:id="rId11"/>
    <p:sldId id="32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p:restoredTop sz="94558"/>
  </p:normalViewPr>
  <p:slideViewPr>
    <p:cSldViewPr snapToGrid="0">
      <p:cViewPr varScale="1">
        <p:scale>
          <a:sx n="121" d="100"/>
          <a:sy n="121"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5ADDDB-3712-4E20-B9F7-757F441DBE7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8E3C49B1-401E-4D47-AC8D-EC68D8028938}">
      <dgm:prSet/>
      <dgm:spPr>
        <a:ln>
          <a:solidFill>
            <a:schemeClr val="accent5">
              <a:lumMod val="40000"/>
              <a:lumOff val="60000"/>
            </a:schemeClr>
          </a:solidFill>
        </a:ln>
      </dgm:spPr>
      <dgm:t>
        <a:bodyPr/>
        <a:lstStyle/>
        <a:p>
          <a:r>
            <a:rPr lang="en-US" b="0" i="0" dirty="0"/>
            <a:t>Grouping accounts created from same IP address </a:t>
          </a:r>
          <a:endParaRPr lang="en-US" dirty="0"/>
        </a:p>
      </dgm:t>
    </dgm:pt>
    <dgm:pt modelId="{519D3386-165A-4122-ACE8-DF2678AB9AB3}" type="parTrans" cxnId="{7980C725-AE32-43B9-A6FD-D76DCFA2B953}">
      <dgm:prSet/>
      <dgm:spPr/>
      <dgm:t>
        <a:bodyPr/>
        <a:lstStyle/>
        <a:p>
          <a:endParaRPr lang="en-US"/>
        </a:p>
      </dgm:t>
    </dgm:pt>
    <dgm:pt modelId="{FCF09675-AB36-40F0-B819-226DC68E1D0D}" type="sibTrans" cxnId="{7980C725-AE32-43B9-A6FD-D76DCFA2B953}">
      <dgm:prSet/>
      <dgm:spPr/>
      <dgm:t>
        <a:bodyPr/>
        <a:lstStyle/>
        <a:p>
          <a:endParaRPr lang="en-US"/>
        </a:p>
      </dgm:t>
    </dgm:pt>
    <dgm:pt modelId="{D88920AF-F077-4BFE-B4D6-61C0A4428C04}">
      <dgm:prSet/>
      <dgm:spPr>
        <a:solidFill>
          <a:srgbClr val="F86800"/>
        </a:solidFill>
      </dgm:spPr>
      <dgm:t>
        <a:bodyPr/>
        <a:lstStyle/>
        <a:p>
          <a:r>
            <a:rPr lang="en-US" b="0" i="0" dirty="0"/>
            <a:t>Sorting them by timestamp</a:t>
          </a:r>
          <a:endParaRPr lang="en-US" dirty="0"/>
        </a:p>
      </dgm:t>
    </dgm:pt>
    <dgm:pt modelId="{60D8A85F-024D-4B2A-AC10-5AC430410648}" type="parTrans" cxnId="{1E8F9AD5-02DE-4E99-B588-F024C61B107E}">
      <dgm:prSet/>
      <dgm:spPr/>
      <dgm:t>
        <a:bodyPr/>
        <a:lstStyle/>
        <a:p>
          <a:endParaRPr lang="en-US"/>
        </a:p>
      </dgm:t>
    </dgm:pt>
    <dgm:pt modelId="{2529E98A-6839-455F-BEB2-640DF4072AAD}" type="sibTrans" cxnId="{1E8F9AD5-02DE-4E99-B588-F024C61B107E}">
      <dgm:prSet/>
      <dgm:spPr/>
      <dgm:t>
        <a:bodyPr/>
        <a:lstStyle/>
        <a:p>
          <a:endParaRPr lang="en-US"/>
        </a:p>
      </dgm:t>
    </dgm:pt>
    <dgm:pt modelId="{2D8B536E-604B-4EEB-A806-E211AC98248C}">
      <dgm:prSet/>
      <dgm:spPr/>
      <dgm:t>
        <a:bodyPr/>
        <a:lstStyle/>
        <a:p>
          <a:r>
            <a:rPr lang="en-US" b="0" i="0" dirty="0"/>
            <a:t>Validating time difference for these accounts</a:t>
          </a:r>
          <a:endParaRPr lang="en-US" dirty="0"/>
        </a:p>
      </dgm:t>
    </dgm:pt>
    <dgm:pt modelId="{5A689587-35FA-4714-B1D3-E9C0D7642E73}" type="parTrans" cxnId="{3A223534-ECC8-44E3-AB68-F13214F6987B}">
      <dgm:prSet/>
      <dgm:spPr/>
      <dgm:t>
        <a:bodyPr/>
        <a:lstStyle/>
        <a:p>
          <a:endParaRPr lang="en-US"/>
        </a:p>
      </dgm:t>
    </dgm:pt>
    <dgm:pt modelId="{DDF01EA6-8CC8-45F3-91B6-42542A26146A}" type="sibTrans" cxnId="{3A223534-ECC8-44E3-AB68-F13214F6987B}">
      <dgm:prSet/>
      <dgm:spPr/>
      <dgm:t>
        <a:bodyPr/>
        <a:lstStyle/>
        <a:p>
          <a:endParaRPr lang="en-US"/>
        </a:p>
      </dgm:t>
    </dgm:pt>
    <dgm:pt modelId="{849B6095-81D2-4A1C-A919-240BECC837B4}">
      <dgm:prSet/>
      <dgm:spPr>
        <a:solidFill>
          <a:srgbClr val="F86800"/>
        </a:solidFill>
      </dgm:spPr>
      <dgm:t>
        <a:bodyPr/>
        <a:lstStyle/>
        <a:p>
          <a:r>
            <a:rPr lang="en-US" dirty="0"/>
            <a:t>Filtering out the accounts that were created in less than 3 minutes</a:t>
          </a:r>
        </a:p>
      </dgm:t>
    </dgm:pt>
    <dgm:pt modelId="{6372B50E-1712-4052-AF61-D569EEC600B9}" type="parTrans" cxnId="{E6AEF04D-EEA9-4D68-8FB1-65E4F2CAEE3A}">
      <dgm:prSet/>
      <dgm:spPr/>
      <dgm:t>
        <a:bodyPr/>
        <a:lstStyle/>
        <a:p>
          <a:endParaRPr lang="en-US"/>
        </a:p>
      </dgm:t>
    </dgm:pt>
    <dgm:pt modelId="{EE541749-E81F-4C00-9C9B-D352CA704D7A}" type="sibTrans" cxnId="{E6AEF04D-EEA9-4D68-8FB1-65E4F2CAEE3A}">
      <dgm:prSet/>
      <dgm:spPr/>
      <dgm:t>
        <a:bodyPr/>
        <a:lstStyle/>
        <a:p>
          <a:endParaRPr lang="en-US"/>
        </a:p>
      </dgm:t>
    </dgm:pt>
    <dgm:pt modelId="{B11CCD31-76F2-3644-8858-26C20DBD3A4F}" type="pres">
      <dgm:prSet presAssocID="{985ADDDB-3712-4E20-B9F7-757F441DBE79}" presName="diagram" presStyleCnt="0">
        <dgm:presLayoutVars>
          <dgm:dir/>
          <dgm:resizeHandles val="exact"/>
        </dgm:presLayoutVars>
      </dgm:prSet>
      <dgm:spPr/>
    </dgm:pt>
    <dgm:pt modelId="{D7ECB61C-E621-4E4D-A371-65481E548845}" type="pres">
      <dgm:prSet presAssocID="{8E3C49B1-401E-4D47-AC8D-EC68D8028938}" presName="node" presStyleLbl="node1" presStyleIdx="0" presStyleCnt="4">
        <dgm:presLayoutVars>
          <dgm:bulletEnabled val="1"/>
        </dgm:presLayoutVars>
      </dgm:prSet>
      <dgm:spPr/>
    </dgm:pt>
    <dgm:pt modelId="{9A92D3BA-53DE-6443-AF8D-486F5AB97D9E}" type="pres">
      <dgm:prSet presAssocID="{FCF09675-AB36-40F0-B819-226DC68E1D0D}" presName="sibTrans" presStyleLbl="sibTrans2D1" presStyleIdx="0" presStyleCnt="3"/>
      <dgm:spPr/>
    </dgm:pt>
    <dgm:pt modelId="{F8FBBC2F-0839-8145-92AC-4CF009DE17F8}" type="pres">
      <dgm:prSet presAssocID="{FCF09675-AB36-40F0-B819-226DC68E1D0D}" presName="connectorText" presStyleLbl="sibTrans2D1" presStyleIdx="0" presStyleCnt="3"/>
      <dgm:spPr/>
    </dgm:pt>
    <dgm:pt modelId="{5B62A70B-3A44-024D-BB84-A8A6465A0979}" type="pres">
      <dgm:prSet presAssocID="{D88920AF-F077-4BFE-B4D6-61C0A4428C04}" presName="node" presStyleLbl="node1" presStyleIdx="1" presStyleCnt="4">
        <dgm:presLayoutVars>
          <dgm:bulletEnabled val="1"/>
        </dgm:presLayoutVars>
      </dgm:prSet>
      <dgm:spPr/>
    </dgm:pt>
    <dgm:pt modelId="{5B342A96-0CAB-EE41-B1E4-1F09F6EBA99C}" type="pres">
      <dgm:prSet presAssocID="{2529E98A-6839-455F-BEB2-640DF4072AAD}" presName="sibTrans" presStyleLbl="sibTrans2D1" presStyleIdx="1" presStyleCnt="3"/>
      <dgm:spPr/>
    </dgm:pt>
    <dgm:pt modelId="{CBBF2762-AD49-5744-BAAF-AC4041F7F7F2}" type="pres">
      <dgm:prSet presAssocID="{2529E98A-6839-455F-BEB2-640DF4072AAD}" presName="connectorText" presStyleLbl="sibTrans2D1" presStyleIdx="1" presStyleCnt="3"/>
      <dgm:spPr/>
    </dgm:pt>
    <dgm:pt modelId="{E5CA8EE2-FFD3-7749-AF66-96C6D13EB06D}" type="pres">
      <dgm:prSet presAssocID="{2D8B536E-604B-4EEB-A806-E211AC98248C}" presName="node" presStyleLbl="node1" presStyleIdx="2" presStyleCnt="4">
        <dgm:presLayoutVars>
          <dgm:bulletEnabled val="1"/>
        </dgm:presLayoutVars>
      </dgm:prSet>
      <dgm:spPr/>
    </dgm:pt>
    <dgm:pt modelId="{7576D503-EE2F-B74C-B59F-3A8B9EB08FCC}" type="pres">
      <dgm:prSet presAssocID="{DDF01EA6-8CC8-45F3-91B6-42542A26146A}" presName="sibTrans" presStyleLbl="sibTrans2D1" presStyleIdx="2" presStyleCnt="3"/>
      <dgm:spPr/>
    </dgm:pt>
    <dgm:pt modelId="{4D0A328B-AB62-2E47-8030-EB3EDA4D3859}" type="pres">
      <dgm:prSet presAssocID="{DDF01EA6-8CC8-45F3-91B6-42542A26146A}" presName="connectorText" presStyleLbl="sibTrans2D1" presStyleIdx="2" presStyleCnt="3"/>
      <dgm:spPr/>
    </dgm:pt>
    <dgm:pt modelId="{A1931E3A-792A-784F-8E72-70256A791197}" type="pres">
      <dgm:prSet presAssocID="{849B6095-81D2-4A1C-A919-240BECC837B4}" presName="node" presStyleLbl="node1" presStyleIdx="3" presStyleCnt="4">
        <dgm:presLayoutVars>
          <dgm:bulletEnabled val="1"/>
        </dgm:presLayoutVars>
      </dgm:prSet>
      <dgm:spPr/>
    </dgm:pt>
  </dgm:ptLst>
  <dgm:cxnLst>
    <dgm:cxn modelId="{0B44BB18-E256-FE4F-AE09-EA4FB205BF19}" type="presOf" srcId="{FCF09675-AB36-40F0-B819-226DC68E1D0D}" destId="{9A92D3BA-53DE-6443-AF8D-486F5AB97D9E}" srcOrd="0" destOrd="0" presId="urn:microsoft.com/office/officeart/2005/8/layout/process5"/>
    <dgm:cxn modelId="{DDFD4121-90BF-984C-AC49-8DE388875CDC}" type="presOf" srcId="{2529E98A-6839-455F-BEB2-640DF4072AAD}" destId="{CBBF2762-AD49-5744-BAAF-AC4041F7F7F2}" srcOrd="1" destOrd="0" presId="urn:microsoft.com/office/officeart/2005/8/layout/process5"/>
    <dgm:cxn modelId="{50C55C22-0782-404E-B123-DF65D5B8B0CE}" type="presOf" srcId="{2D8B536E-604B-4EEB-A806-E211AC98248C}" destId="{E5CA8EE2-FFD3-7749-AF66-96C6D13EB06D}" srcOrd="0" destOrd="0" presId="urn:microsoft.com/office/officeart/2005/8/layout/process5"/>
    <dgm:cxn modelId="{7980C725-AE32-43B9-A6FD-D76DCFA2B953}" srcId="{985ADDDB-3712-4E20-B9F7-757F441DBE79}" destId="{8E3C49B1-401E-4D47-AC8D-EC68D8028938}" srcOrd="0" destOrd="0" parTransId="{519D3386-165A-4122-ACE8-DF2678AB9AB3}" sibTransId="{FCF09675-AB36-40F0-B819-226DC68E1D0D}"/>
    <dgm:cxn modelId="{3A223534-ECC8-44E3-AB68-F13214F6987B}" srcId="{985ADDDB-3712-4E20-B9F7-757F441DBE79}" destId="{2D8B536E-604B-4EEB-A806-E211AC98248C}" srcOrd="2" destOrd="0" parTransId="{5A689587-35FA-4714-B1D3-E9C0D7642E73}" sibTransId="{DDF01EA6-8CC8-45F3-91B6-42542A26146A}"/>
    <dgm:cxn modelId="{DEFD4D41-AF9B-7048-ADF7-584CB10E3A64}" type="presOf" srcId="{FCF09675-AB36-40F0-B819-226DC68E1D0D}" destId="{F8FBBC2F-0839-8145-92AC-4CF009DE17F8}" srcOrd="1" destOrd="0" presId="urn:microsoft.com/office/officeart/2005/8/layout/process5"/>
    <dgm:cxn modelId="{4D9D7644-83FA-5248-8860-0A138D09D7A3}" type="presOf" srcId="{849B6095-81D2-4A1C-A919-240BECC837B4}" destId="{A1931E3A-792A-784F-8E72-70256A791197}" srcOrd="0" destOrd="0" presId="urn:microsoft.com/office/officeart/2005/8/layout/process5"/>
    <dgm:cxn modelId="{E6AEF04D-EEA9-4D68-8FB1-65E4F2CAEE3A}" srcId="{985ADDDB-3712-4E20-B9F7-757F441DBE79}" destId="{849B6095-81D2-4A1C-A919-240BECC837B4}" srcOrd="3" destOrd="0" parTransId="{6372B50E-1712-4052-AF61-D569EEC600B9}" sibTransId="{EE541749-E81F-4C00-9C9B-D352CA704D7A}"/>
    <dgm:cxn modelId="{8E72D263-6A47-354C-97E2-EF3A47084E1A}" type="presOf" srcId="{8E3C49B1-401E-4D47-AC8D-EC68D8028938}" destId="{D7ECB61C-E621-4E4D-A371-65481E548845}" srcOrd="0" destOrd="0" presId="urn:microsoft.com/office/officeart/2005/8/layout/process5"/>
    <dgm:cxn modelId="{92EAE373-F8C7-EA43-888A-CC1A969F1455}" type="presOf" srcId="{985ADDDB-3712-4E20-B9F7-757F441DBE79}" destId="{B11CCD31-76F2-3644-8858-26C20DBD3A4F}" srcOrd="0" destOrd="0" presId="urn:microsoft.com/office/officeart/2005/8/layout/process5"/>
    <dgm:cxn modelId="{B25CF77D-EC8D-E54A-9F36-B6043F5ABC30}" type="presOf" srcId="{DDF01EA6-8CC8-45F3-91B6-42542A26146A}" destId="{7576D503-EE2F-B74C-B59F-3A8B9EB08FCC}" srcOrd="0" destOrd="0" presId="urn:microsoft.com/office/officeart/2005/8/layout/process5"/>
    <dgm:cxn modelId="{22EC8BAB-F3AB-8C48-850B-FDBD804D2303}" type="presOf" srcId="{DDF01EA6-8CC8-45F3-91B6-42542A26146A}" destId="{4D0A328B-AB62-2E47-8030-EB3EDA4D3859}" srcOrd="1" destOrd="0" presId="urn:microsoft.com/office/officeart/2005/8/layout/process5"/>
    <dgm:cxn modelId="{1E8F9AD5-02DE-4E99-B588-F024C61B107E}" srcId="{985ADDDB-3712-4E20-B9F7-757F441DBE79}" destId="{D88920AF-F077-4BFE-B4D6-61C0A4428C04}" srcOrd="1" destOrd="0" parTransId="{60D8A85F-024D-4B2A-AC10-5AC430410648}" sibTransId="{2529E98A-6839-455F-BEB2-640DF4072AAD}"/>
    <dgm:cxn modelId="{92E8E4EE-90C5-774A-8A5B-86D1EE8EC72F}" type="presOf" srcId="{2529E98A-6839-455F-BEB2-640DF4072AAD}" destId="{5B342A96-0CAB-EE41-B1E4-1F09F6EBA99C}" srcOrd="0" destOrd="0" presId="urn:microsoft.com/office/officeart/2005/8/layout/process5"/>
    <dgm:cxn modelId="{52EF16F6-155D-8443-99E7-180842978675}" type="presOf" srcId="{D88920AF-F077-4BFE-B4D6-61C0A4428C04}" destId="{5B62A70B-3A44-024D-BB84-A8A6465A0979}" srcOrd="0" destOrd="0" presId="urn:microsoft.com/office/officeart/2005/8/layout/process5"/>
    <dgm:cxn modelId="{55292F2A-E7C2-7B4C-955C-27E2F893494B}" type="presParOf" srcId="{B11CCD31-76F2-3644-8858-26C20DBD3A4F}" destId="{D7ECB61C-E621-4E4D-A371-65481E548845}" srcOrd="0" destOrd="0" presId="urn:microsoft.com/office/officeart/2005/8/layout/process5"/>
    <dgm:cxn modelId="{73DF8868-BA0F-5840-86F7-D8DACD04A8E0}" type="presParOf" srcId="{B11CCD31-76F2-3644-8858-26C20DBD3A4F}" destId="{9A92D3BA-53DE-6443-AF8D-486F5AB97D9E}" srcOrd="1" destOrd="0" presId="urn:microsoft.com/office/officeart/2005/8/layout/process5"/>
    <dgm:cxn modelId="{17ABDCC5-9393-F844-8433-5469C13038C8}" type="presParOf" srcId="{9A92D3BA-53DE-6443-AF8D-486F5AB97D9E}" destId="{F8FBBC2F-0839-8145-92AC-4CF009DE17F8}" srcOrd="0" destOrd="0" presId="urn:microsoft.com/office/officeart/2005/8/layout/process5"/>
    <dgm:cxn modelId="{BE60BEFE-28CC-CE4F-B2B6-ABDA3484F538}" type="presParOf" srcId="{B11CCD31-76F2-3644-8858-26C20DBD3A4F}" destId="{5B62A70B-3A44-024D-BB84-A8A6465A0979}" srcOrd="2" destOrd="0" presId="urn:microsoft.com/office/officeart/2005/8/layout/process5"/>
    <dgm:cxn modelId="{081E668C-0654-E543-B848-923423A203BB}" type="presParOf" srcId="{B11CCD31-76F2-3644-8858-26C20DBD3A4F}" destId="{5B342A96-0CAB-EE41-B1E4-1F09F6EBA99C}" srcOrd="3" destOrd="0" presId="urn:microsoft.com/office/officeart/2005/8/layout/process5"/>
    <dgm:cxn modelId="{1C38B7F2-EF67-3643-B43B-9F502F9C2876}" type="presParOf" srcId="{5B342A96-0CAB-EE41-B1E4-1F09F6EBA99C}" destId="{CBBF2762-AD49-5744-BAAF-AC4041F7F7F2}" srcOrd="0" destOrd="0" presId="urn:microsoft.com/office/officeart/2005/8/layout/process5"/>
    <dgm:cxn modelId="{8796F480-35A4-344F-B364-9C10AAC81525}" type="presParOf" srcId="{B11CCD31-76F2-3644-8858-26C20DBD3A4F}" destId="{E5CA8EE2-FFD3-7749-AF66-96C6D13EB06D}" srcOrd="4" destOrd="0" presId="urn:microsoft.com/office/officeart/2005/8/layout/process5"/>
    <dgm:cxn modelId="{E38AFB33-0CB3-A348-88A0-7A02874262F3}" type="presParOf" srcId="{B11CCD31-76F2-3644-8858-26C20DBD3A4F}" destId="{7576D503-EE2F-B74C-B59F-3A8B9EB08FCC}" srcOrd="5" destOrd="0" presId="urn:microsoft.com/office/officeart/2005/8/layout/process5"/>
    <dgm:cxn modelId="{03F05417-BC74-DF40-A1F3-D8E3B7CD1263}" type="presParOf" srcId="{7576D503-EE2F-B74C-B59F-3A8B9EB08FCC}" destId="{4D0A328B-AB62-2E47-8030-EB3EDA4D3859}" srcOrd="0" destOrd="0" presId="urn:microsoft.com/office/officeart/2005/8/layout/process5"/>
    <dgm:cxn modelId="{83F2F300-3CE7-594C-9C78-BD0A35E613D9}" type="presParOf" srcId="{B11CCD31-76F2-3644-8858-26C20DBD3A4F}" destId="{A1931E3A-792A-784F-8E72-70256A791197}"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CB61C-E621-4E4D-A371-65481E548845}">
      <dsp:nvSpPr>
        <dsp:cNvPr id="0" name=""/>
        <dsp:cNvSpPr/>
      </dsp:nvSpPr>
      <dsp:spPr>
        <a:xfrm>
          <a:off x="846" y="1369907"/>
          <a:ext cx="1805874" cy="1083524"/>
        </a:xfrm>
        <a:prstGeom prst="roundRect">
          <a:avLst>
            <a:gd name="adj" fmla="val 10000"/>
          </a:avLst>
        </a:prstGeom>
        <a:solidFill>
          <a:schemeClr val="accent1">
            <a:hueOff val="0"/>
            <a:satOff val="0"/>
            <a:lumOff val="0"/>
            <a:alphaOff val="0"/>
          </a:schemeClr>
        </a:solidFill>
        <a:ln w="25400" cap="flat" cmpd="sng" algn="ctr">
          <a:solidFill>
            <a:schemeClr val="accent5">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Grouping accounts created from same IP address </a:t>
          </a:r>
          <a:endParaRPr lang="en-US" sz="1500" kern="1200" dirty="0"/>
        </a:p>
      </dsp:txBody>
      <dsp:txXfrm>
        <a:off x="32581" y="1401642"/>
        <a:ext cx="1742404" cy="1020054"/>
      </dsp:txXfrm>
    </dsp:sp>
    <dsp:sp modelId="{9A92D3BA-53DE-6443-AF8D-486F5AB97D9E}">
      <dsp:nvSpPr>
        <dsp:cNvPr id="0" name=""/>
        <dsp:cNvSpPr/>
      </dsp:nvSpPr>
      <dsp:spPr>
        <a:xfrm>
          <a:off x="1965638" y="1687741"/>
          <a:ext cx="382845" cy="4478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965638" y="1777312"/>
        <a:ext cx="267992" cy="268714"/>
      </dsp:txXfrm>
    </dsp:sp>
    <dsp:sp modelId="{5B62A70B-3A44-024D-BB84-A8A6465A0979}">
      <dsp:nvSpPr>
        <dsp:cNvPr id="0" name=""/>
        <dsp:cNvSpPr/>
      </dsp:nvSpPr>
      <dsp:spPr>
        <a:xfrm>
          <a:off x="2529071" y="1369907"/>
          <a:ext cx="1805874" cy="1083524"/>
        </a:xfrm>
        <a:prstGeom prst="roundRect">
          <a:avLst>
            <a:gd name="adj" fmla="val 10000"/>
          </a:avLst>
        </a:prstGeom>
        <a:solidFill>
          <a:srgbClr val="F868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Sorting them by timestamp</a:t>
          </a:r>
          <a:endParaRPr lang="en-US" sz="1500" kern="1200" dirty="0"/>
        </a:p>
      </dsp:txBody>
      <dsp:txXfrm>
        <a:off x="2560806" y="1401642"/>
        <a:ext cx="1742404" cy="1020054"/>
      </dsp:txXfrm>
    </dsp:sp>
    <dsp:sp modelId="{5B342A96-0CAB-EE41-B1E4-1F09F6EBA99C}">
      <dsp:nvSpPr>
        <dsp:cNvPr id="0" name=""/>
        <dsp:cNvSpPr/>
      </dsp:nvSpPr>
      <dsp:spPr>
        <a:xfrm rot="5400000">
          <a:off x="3240586" y="2579843"/>
          <a:ext cx="382845" cy="4478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297652" y="2612349"/>
        <a:ext cx="268714" cy="267992"/>
      </dsp:txXfrm>
    </dsp:sp>
    <dsp:sp modelId="{E5CA8EE2-FFD3-7749-AF66-96C6D13EB06D}">
      <dsp:nvSpPr>
        <dsp:cNvPr id="0" name=""/>
        <dsp:cNvSpPr/>
      </dsp:nvSpPr>
      <dsp:spPr>
        <a:xfrm>
          <a:off x="2529071" y="3175781"/>
          <a:ext cx="1805874" cy="10835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Validating time difference for these accounts</a:t>
          </a:r>
          <a:endParaRPr lang="en-US" sz="1500" kern="1200" dirty="0"/>
        </a:p>
      </dsp:txBody>
      <dsp:txXfrm>
        <a:off x="2560806" y="3207516"/>
        <a:ext cx="1742404" cy="1020054"/>
      </dsp:txXfrm>
    </dsp:sp>
    <dsp:sp modelId="{7576D503-EE2F-B74C-B59F-3A8B9EB08FCC}">
      <dsp:nvSpPr>
        <dsp:cNvPr id="0" name=""/>
        <dsp:cNvSpPr/>
      </dsp:nvSpPr>
      <dsp:spPr>
        <a:xfrm rot="10800000">
          <a:off x="1987309" y="3493615"/>
          <a:ext cx="382845" cy="4478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102162" y="3583186"/>
        <a:ext cx="267992" cy="268714"/>
      </dsp:txXfrm>
    </dsp:sp>
    <dsp:sp modelId="{A1931E3A-792A-784F-8E72-70256A791197}">
      <dsp:nvSpPr>
        <dsp:cNvPr id="0" name=""/>
        <dsp:cNvSpPr/>
      </dsp:nvSpPr>
      <dsp:spPr>
        <a:xfrm>
          <a:off x="846" y="3175781"/>
          <a:ext cx="1805874" cy="1083524"/>
        </a:xfrm>
        <a:prstGeom prst="roundRect">
          <a:avLst>
            <a:gd name="adj" fmla="val 10000"/>
          </a:avLst>
        </a:prstGeom>
        <a:solidFill>
          <a:srgbClr val="F868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Filtering out the accounts that were created in less than 3 minutes</a:t>
          </a:r>
        </a:p>
      </dsp:txBody>
      <dsp:txXfrm>
        <a:off x="32581" y="3207516"/>
        <a:ext cx="1742404" cy="10200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091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26" name="Picture 2" descr="Mercer University Logo Download Vector">
            <a:extLst>
              <a:ext uri="{FF2B5EF4-FFF2-40B4-BE49-F238E27FC236}">
                <a16:creationId xmlns:a16="http://schemas.microsoft.com/office/drawing/2014/main" id="{92AB46AF-1121-F042-B18F-715B432A2A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18C9BFAD-C840-6943-994A-8577AE847D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FC6F9FDF-9432-C44B-A8D2-2E334F2D58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 name="Picture 2" descr="Mercer University Logo Download Vector">
            <a:extLst>
              <a:ext uri="{FF2B5EF4-FFF2-40B4-BE49-F238E27FC236}">
                <a16:creationId xmlns:a16="http://schemas.microsoft.com/office/drawing/2014/main" id="{86A93358-4D3E-5140-B41A-7751346017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B4C2A816-85DC-BB4D-A8BB-E71C5C2A1E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702CBE1B-7BDB-224E-8F82-0F35689069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05F7B86E-A9B0-9F41-97A4-9CD244AF334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 id="214748365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543337" y="834892"/>
            <a:ext cx="11474491" cy="249783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F3F3F"/>
              </a:buClr>
              <a:buSzPts val="2400"/>
              <a:buFont typeface="Arial"/>
              <a:buNone/>
            </a:pPr>
            <a:r>
              <a:rPr lang="en-US" sz="2000" b="1" dirty="0">
                <a:solidFill>
                  <a:srgbClr val="3F3F3F"/>
                </a:solidFill>
                <a:latin typeface="Amasis MT Pro Medium" panose="020B0604020202020204" pitchFamily="18" charset="0"/>
                <a:ea typeface="Arial"/>
                <a:cs typeface="Arial"/>
                <a:sym typeface="Arial"/>
              </a:rPr>
              <a:t>Foundations of Programming – Spring 1 2022</a:t>
            </a:r>
            <a:br>
              <a:rPr lang="en-US" sz="33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March 1</a:t>
            </a:r>
            <a:r>
              <a:rPr lang="en-US" sz="1600" b="1" dirty="0">
                <a:solidFill>
                  <a:srgbClr val="3F3F3F"/>
                </a:solidFill>
                <a:latin typeface="Amasis MT Pro Medium" panose="020B0604020202020204" pitchFamily="18" charset="0"/>
                <a:ea typeface="Arial"/>
                <a:cs typeface="Arial"/>
                <a:sym typeface="Arial"/>
              </a:rPr>
              <a:t> , 2021</a:t>
            </a:r>
            <a:br>
              <a:rPr lang="en-US" sz="2000" b="1" dirty="0">
                <a:solidFill>
                  <a:srgbClr val="3F3F3F"/>
                </a:solidFill>
                <a:latin typeface="Amasis MT Pro Medium" panose="020B0604020202020204" pitchFamily="18" charset="0"/>
                <a:ea typeface="Arial"/>
                <a:cs typeface="Arial"/>
                <a:sym typeface="Arial"/>
              </a:rPr>
            </a:br>
            <a:br>
              <a:rPr lang="en-US" sz="20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Capstone Project Presentation</a:t>
            </a:r>
            <a:endParaRPr lang="en-US" b="1" dirty="0">
              <a:latin typeface="Amasis MT Pro Medium" panose="020B0604020202020204" pitchFamily="18" charset="0"/>
            </a:endParaRPr>
          </a:p>
        </p:txBody>
      </p:sp>
      <p:sp>
        <p:nvSpPr>
          <p:cNvPr id="89" name="Google Shape;89;p13"/>
          <p:cNvSpPr txBox="1">
            <a:spLocks noGrp="1"/>
          </p:cNvSpPr>
          <p:nvPr>
            <p:ph type="subTitle" idx="1"/>
          </p:nvPr>
        </p:nvSpPr>
        <p:spPr>
          <a:xfrm>
            <a:off x="156754" y="3892741"/>
            <a:ext cx="10241280" cy="2932170"/>
          </a:xfrm>
          <a:prstGeom prst="rect">
            <a:avLst/>
          </a:prstGeom>
          <a:noFill/>
          <a:ln>
            <a:noFill/>
          </a:ln>
        </p:spPr>
        <p:txBody>
          <a:bodyPr spcFirstLastPara="1" wrap="square" lIns="0" tIns="45700" rIns="0" bIns="45700" anchor="t" anchorCtr="0">
            <a:noAutofit/>
          </a:bodyPr>
          <a:lstStyle/>
          <a:p>
            <a:pPr marL="0" lvl="0" indent="0" algn="l" rtl="0">
              <a:lnSpc>
                <a:spcPct val="80000"/>
              </a:lnSpc>
              <a:spcBef>
                <a:spcPts val="0"/>
              </a:spcBef>
              <a:spcAft>
                <a:spcPts val="0"/>
              </a:spcAft>
              <a:buClr>
                <a:srgbClr val="3F3F3F"/>
              </a:buClr>
              <a:buSzPts val="1400"/>
              <a:buNone/>
            </a:pPr>
            <a:r>
              <a:rPr lang="en-US" sz="1400" b="1" i="1" dirty="0">
                <a:solidFill>
                  <a:srgbClr val="3F3F3F"/>
                </a:solidFill>
                <a:latin typeface="Amasis MT Pro Black" panose="02040A04050005020304" pitchFamily="18" charset="0"/>
                <a:ea typeface="Arial"/>
                <a:cs typeface="Arial"/>
                <a:sym typeface="Arial"/>
              </a:rPr>
              <a:t>By</a:t>
            </a:r>
            <a:r>
              <a:rPr lang="en-US" sz="1400" i="1" cap="none" dirty="0">
                <a:solidFill>
                  <a:srgbClr val="3F3F3F"/>
                </a:solidFill>
                <a:latin typeface="Amasis MT Pro Black" panose="02040A04050005020304" pitchFamily="18" charset="0"/>
                <a:ea typeface="Arial"/>
                <a:cs typeface="Arial"/>
                <a:sym typeface="Arial"/>
              </a:rPr>
              <a:t> </a:t>
            </a:r>
            <a:r>
              <a:rPr lang="en-US" sz="1600" b="1" i="1" dirty="0">
                <a:solidFill>
                  <a:srgbClr val="3F3F3F"/>
                </a:solidFill>
                <a:latin typeface="Amasis MT Pro Black" panose="02040A04050005020304" pitchFamily="18" charset="0"/>
                <a:ea typeface="Arial"/>
                <a:cs typeface="Arial"/>
                <a:sym typeface="Arial"/>
              </a:rPr>
              <a:t>Group 1</a:t>
            </a:r>
            <a:r>
              <a:rPr lang="en-US" sz="1600" b="1" i="1" cap="none" dirty="0">
                <a:solidFill>
                  <a:srgbClr val="3F3F3F"/>
                </a:solidFill>
                <a:latin typeface="Amasis MT Pro Black" panose="02040A04050005020304" pitchFamily="18" charset="0"/>
                <a:ea typeface="Arial"/>
                <a:cs typeface="Arial"/>
                <a:sym typeface="Arial"/>
              </a:rPr>
              <a:t>:</a:t>
            </a:r>
          </a:p>
          <a:p>
            <a:pPr marL="0" lvl="0" indent="0" algn="l" rtl="0">
              <a:lnSpc>
                <a:spcPct val="80000"/>
              </a:lnSpc>
              <a:spcBef>
                <a:spcPts val="0"/>
              </a:spcBef>
              <a:spcAft>
                <a:spcPts val="0"/>
              </a:spcAft>
              <a:buClr>
                <a:srgbClr val="3F3F3F"/>
              </a:buClr>
              <a:buSzPts val="1400"/>
              <a:buNone/>
            </a:pPr>
            <a:endParaRPr lang="en-US" sz="1600" b="1" i="1" dirty="0">
              <a:solidFill>
                <a:srgbClr val="3F3F3F"/>
              </a:solidFill>
              <a:latin typeface="Amasis MT Pro Black" panose="02040A04050005020304" pitchFamily="18" charset="0"/>
              <a:ea typeface="Arial"/>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Zaiba </a:t>
            </a:r>
            <a:r>
              <a:rPr lang="en-US" sz="1600" dirty="0" err="1">
                <a:solidFill>
                  <a:srgbClr val="3F3F3F"/>
                </a:solidFill>
                <a:latin typeface="Amasis MT Pro Black" panose="02040A04050005020304" pitchFamily="18" charset="0"/>
                <a:cs typeface="Arial"/>
                <a:sym typeface="Arial"/>
              </a:rPr>
              <a:t>Bhaidani</a:t>
            </a:r>
            <a:r>
              <a:rPr lang="en-US" sz="1600" dirty="0">
                <a:solidFill>
                  <a:srgbClr val="3F3F3F"/>
                </a:solidFill>
                <a:latin typeface="Amasis MT Pro Black" panose="02040A04050005020304" pitchFamily="18" charset="0"/>
                <a:cs typeface="Arial"/>
                <a:sym typeface="Arial"/>
              </a:rPr>
              <a:t> </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Abdoul</a:t>
            </a:r>
            <a:r>
              <a:rPr lang="en-US" sz="1600" dirty="0">
                <a:solidFill>
                  <a:srgbClr val="3F3F3F"/>
                </a:solidFill>
                <a:latin typeface="Amasis MT Pro Black" panose="02040A04050005020304" pitchFamily="18" charset="0"/>
                <a:cs typeface="Arial"/>
                <a:sym typeface="Arial"/>
              </a:rPr>
              <a:t>-Salam </a:t>
            </a:r>
            <a:r>
              <a:rPr lang="en-US" sz="1600" dirty="0" err="1">
                <a:solidFill>
                  <a:srgbClr val="3F3F3F"/>
                </a:solidFill>
                <a:latin typeface="Amasis MT Pro Black" panose="02040A04050005020304" pitchFamily="18" charset="0"/>
                <a:cs typeface="Arial"/>
                <a:sym typeface="Arial"/>
              </a:rPr>
              <a:t>Boundaogo</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Vy</a:t>
            </a:r>
            <a:r>
              <a:rPr lang="en-US" sz="1600" dirty="0">
                <a:solidFill>
                  <a:srgbClr val="3F3F3F"/>
                </a:solidFill>
                <a:latin typeface="Amasis MT Pro Black" panose="02040A04050005020304" pitchFamily="18" charset="0"/>
                <a:cs typeface="Arial"/>
                <a:sym typeface="Arial"/>
              </a:rPr>
              <a:t> Ngan </a:t>
            </a:r>
            <a:r>
              <a:rPr lang="en-US" sz="1600" dirty="0" err="1">
                <a:solidFill>
                  <a:srgbClr val="3F3F3F"/>
                </a:solidFill>
                <a:latin typeface="Amasis MT Pro Black" panose="02040A04050005020304" pitchFamily="18" charset="0"/>
                <a:cs typeface="Arial"/>
                <a:sym typeface="Arial"/>
              </a:rPr>
              <a:t>Dinh</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Seojeong</a:t>
            </a:r>
            <a:r>
              <a:rPr lang="en-US" sz="1600" dirty="0">
                <a:solidFill>
                  <a:srgbClr val="3F3F3F"/>
                </a:solidFill>
                <a:latin typeface="Amasis MT Pro Black" panose="02040A04050005020304" pitchFamily="18" charset="0"/>
                <a:cs typeface="Arial"/>
                <a:sym typeface="Arial"/>
              </a:rPr>
              <a:t> Ko</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Karim Liaquat</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Muhammad </a:t>
            </a:r>
            <a:r>
              <a:rPr lang="en-US" sz="1600" dirty="0" err="1">
                <a:solidFill>
                  <a:srgbClr val="3F3F3F"/>
                </a:solidFill>
                <a:latin typeface="Amasis MT Pro Black" panose="02040A04050005020304" pitchFamily="18" charset="0"/>
                <a:cs typeface="Arial"/>
                <a:sym typeface="Arial"/>
              </a:rPr>
              <a:t>Maarij</a:t>
            </a:r>
            <a:r>
              <a:rPr lang="en-US" sz="1600" dirty="0">
                <a:solidFill>
                  <a:srgbClr val="3F3F3F"/>
                </a:solidFill>
                <a:latin typeface="Amasis MT Pro Black" panose="02040A04050005020304" pitchFamily="18" charset="0"/>
                <a:cs typeface="Arial"/>
                <a:sym typeface="Arial"/>
              </a:rPr>
              <a:t> Mufti</a:t>
            </a:r>
          </a:p>
          <a:p>
            <a:pPr marL="0" lvl="0" indent="0" algn="l" rtl="0">
              <a:lnSpc>
                <a:spcPct val="80000"/>
              </a:lnSpc>
              <a:spcBef>
                <a:spcPts val="0"/>
              </a:spcBef>
              <a:spcAft>
                <a:spcPts val="0"/>
              </a:spcAft>
              <a:buClr>
                <a:srgbClr val="3F3F3F"/>
              </a:buClr>
              <a:buSzPts val="1400"/>
              <a:buNone/>
            </a:pPr>
            <a:endParaRPr lang="en-US" sz="1600" b="1" i="1" cap="none" dirty="0">
              <a:solidFill>
                <a:srgbClr val="3F3F3F"/>
              </a:solidFill>
              <a:latin typeface="Arial"/>
              <a:ea typeface="Arial"/>
              <a:cs typeface="Arial"/>
              <a:sym typeface="Arial"/>
            </a:endParaRPr>
          </a:p>
          <a:p>
            <a:pPr marL="0" lvl="0" indent="0" algn="l" rtl="0">
              <a:lnSpc>
                <a:spcPct val="80000"/>
              </a:lnSpc>
              <a:spcBef>
                <a:spcPts val="1000"/>
              </a:spcBef>
              <a:spcAft>
                <a:spcPts val="0"/>
              </a:spcAft>
              <a:buClr>
                <a:srgbClr val="3F3F3F"/>
              </a:buClr>
              <a:buSzPts val="1400"/>
            </a:pPr>
            <a:endParaRPr lang="en-US" sz="1400" dirty="0">
              <a:solidFill>
                <a:srgbClr val="3F3F3F"/>
              </a:solidFill>
              <a:latin typeface="Arial"/>
              <a:cs typeface="Arial"/>
              <a:sym typeface="Arial"/>
            </a:endParaRPr>
          </a:p>
        </p:txBody>
      </p:sp>
      <p:sp>
        <p:nvSpPr>
          <p:cNvPr id="90" name="Google Shape;90;p13"/>
          <p:cNvSpPr txBox="1">
            <a:spLocks noGrp="1"/>
          </p:cNvSpPr>
          <p:nvPr>
            <p:ph type="sldNum" idx="12"/>
          </p:nvPr>
        </p:nvSpPr>
        <p:spPr>
          <a:xfrm>
            <a:off x="10609742" y="6459785"/>
            <a:ext cx="60274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cxnSp>
        <p:nvCxnSpPr>
          <p:cNvPr id="8" name="Google Shape;92;p13">
            <a:extLst>
              <a:ext uri="{FF2B5EF4-FFF2-40B4-BE49-F238E27FC236}">
                <a16:creationId xmlns:a16="http://schemas.microsoft.com/office/drawing/2014/main" id="{CE248F68-E8B5-4512-85C0-453FF1A67E65}"/>
              </a:ext>
            </a:extLst>
          </p:cNvPr>
          <p:cNvCxnSpPr>
            <a:cxnSpLocks/>
          </p:cNvCxnSpPr>
          <p:nvPr/>
        </p:nvCxnSpPr>
        <p:spPr>
          <a:xfrm>
            <a:off x="841833" y="3692803"/>
            <a:ext cx="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6282-4A9B-214D-9E66-1DEC09077A2C}"/>
              </a:ext>
            </a:extLst>
          </p:cNvPr>
          <p:cNvSpPr>
            <a:spLocks noGrp="1"/>
          </p:cNvSpPr>
          <p:nvPr>
            <p:ph type="title"/>
          </p:nvPr>
        </p:nvSpPr>
        <p:spPr/>
        <p:txBody>
          <a:bodyPr/>
          <a:lstStyle/>
          <a:p>
            <a:pPr algn="ctr"/>
            <a:r>
              <a:rPr lang="en-US" dirty="0"/>
              <a:t>Recommendations</a:t>
            </a:r>
          </a:p>
        </p:txBody>
      </p:sp>
      <p:sp>
        <p:nvSpPr>
          <p:cNvPr id="3" name="Text Placeholder 2">
            <a:extLst>
              <a:ext uri="{FF2B5EF4-FFF2-40B4-BE49-F238E27FC236}">
                <a16:creationId xmlns:a16="http://schemas.microsoft.com/office/drawing/2014/main" id="{F6C67DF8-B477-F442-859F-FC3A02FBAA96}"/>
              </a:ext>
            </a:extLst>
          </p:cNvPr>
          <p:cNvSpPr>
            <a:spLocks noGrp="1"/>
          </p:cNvSpPr>
          <p:nvPr>
            <p:ph type="body" idx="1"/>
          </p:nvPr>
        </p:nvSpPr>
        <p:spPr>
          <a:xfrm>
            <a:off x="838200" y="2005012"/>
            <a:ext cx="10515600" cy="4351338"/>
          </a:xfrm>
        </p:spPr>
        <p:txBody>
          <a:bodyPr/>
          <a:lstStyle/>
          <a:p>
            <a:pPr marL="114300" indent="0">
              <a:buNone/>
            </a:pPr>
            <a:r>
              <a:rPr lang="en-US" dirty="0"/>
              <a:t>To avoid getting numerous fake accounts into </a:t>
            </a:r>
            <a:r>
              <a:rPr lang="en-US" dirty="0" err="1"/>
              <a:t>Github</a:t>
            </a:r>
            <a:r>
              <a:rPr lang="en-US" dirty="0"/>
              <a:t>, we recommend:</a:t>
            </a:r>
          </a:p>
          <a:p>
            <a:pPr marL="114300" indent="0">
              <a:buNone/>
            </a:pPr>
            <a:endParaRPr lang="en-US" dirty="0"/>
          </a:p>
          <a:p>
            <a:r>
              <a:rPr lang="en-US" dirty="0"/>
              <a:t>Adding an email validation system to filter out fake email at first.</a:t>
            </a:r>
          </a:p>
          <a:p>
            <a:r>
              <a:rPr lang="en-US" dirty="0"/>
              <a:t>We need to make sure the user has a valid location.</a:t>
            </a:r>
          </a:p>
          <a:p>
            <a:r>
              <a:rPr lang="en-US" dirty="0"/>
              <a:t>Not allowing user to create multiple accounts using the same account name and same email. </a:t>
            </a:r>
          </a:p>
        </p:txBody>
      </p:sp>
      <p:sp>
        <p:nvSpPr>
          <p:cNvPr id="4" name="Slide Number Placeholder 3">
            <a:extLst>
              <a:ext uri="{FF2B5EF4-FFF2-40B4-BE49-F238E27FC236}">
                <a16:creationId xmlns:a16="http://schemas.microsoft.com/office/drawing/2014/main" id="{BB3B041D-4508-CE41-8723-106FE9F7DC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84209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494CDC-BBE1-4F65-B218-5484DBF33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Picture 7" descr="Logo, company name&#10;&#10;Description automatically generated">
            <a:extLst>
              <a:ext uri="{FF2B5EF4-FFF2-40B4-BE49-F238E27FC236}">
                <a16:creationId xmlns:a16="http://schemas.microsoft.com/office/drawing/2014/main" id="{D6DDC53F-E4E2-411B-A186-5D4FA2AAE5EA}"/>
              </a:ext>
            </a:extLst>
          </p:cNvPr>
          <p:cNvPicPr>
            <a:picLocks noChangeAspect="1"/>
          </p:cNvPicPr>
          <p:nvPr/>
        </p:nvPicPr>
        <p:blipFill>
          <a:blip r:embed="rId2"/>
          <a:stretch>
            <a:fillRect/>
          </a:stretch>
        </p:blipFill>
        <p:spPr>
          <a:xfrm>
            <a:off x="1763486" y="136525"/>
            <a:ext cx="8725988" cy="6584949"/>
          </a:xfrm>
          <a:prstGeom prst="rect">
            <a:avLst/>
          </a:prstGeom>
        </p:spPr>
      </p:pic>
    </p:spTree>
    <p:extLst>
      <p:ext uri="{BB962C8B-B14F-4D97-AF65-F5344CB8AC3E}">
        <p14:creationId xmlns:p14="http://schemas.microsoft.com/office/powerpoint/2010/main" val="297532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F573-3F00-4ED3-9238-386861594F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p>
        </p:txBody>
      </p:sp>
      <p:sp>
        <p:nvSpPr>
          <p:cNvPr id="3" name="Text Placeholder 2">
            <a:extLst>
              <a:ext uri="{FF2B5EF4-FFF2-40B4-BE49-F238E27FC236}">
                <a16:creationId xmlns:a16="http://schemas.microsoft.com/office/drawing/2014/main" id="{66628407-E450-401E-93C9-B87BF3392D79}"/>
              </a:ext>
            </a:extLst>
          </p:cNvPr>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The threat profile that businesses face is continuously moving, and the cybersecurity landscape is ever-changing.</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introduction of captcha and the widespread use of two-factor authentication appeared to have reduced account creation fraud.</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Fraudulent account creation is on the rise once more, mainly to the advent of sophisticated and inexpensive hacking tools.</a:t>
            </a:r>
          </a:p>
        </p:txBody>
      </p:sp>
      <p:sp>
        <p:nvSpPr>
          <p:cNvPr id="4" name="Slide Number Placeholder 3">
            <a:extLst>
              <a:ext uri="{FF2B5EF4-FFF2-40B4-BE49-F238E27FC236}">
                <a16:creationId xmlns:a16="http://schemas.microsoft.com/office/drawing/2014/main" id="{1A68725D-66BC-42E1-8F19-10359638D4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65925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4"/>
          <p:cNvSpPr/>
          <p:nvPr/>
        </p:nvSpPr>
        <p:spPr>
          <a:xfrm>
            <a:off x="0" y="0"/>
            <a:ext cx="126124" cy="6858000"/>
          </a:xfrm>
          <a:prstGeom prst="rect">
            <a:avLst/>
          </a:prstGeom>
          <a:solidFill>
            <a:srgbClr val="F86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 name="Title 1">
            <a:extLst>
              <a:ext uri="{FF2B5EF4-FFF2-40B4-BE49-F238E27FC236}">
                <a16:creationId xmlns:a16="http://schemas.microsoft.com/office/drawing/2014/main" id="{D6DC9CC8-397E-8445-B533-4C2FFC487128}"/>
              </a:ext>
            </a:extLst>
          </p:cNvPr>
          <p:cNvSpPr>
            <a:spLocks noGrp="1"/>
          </p:cNvSpPr>
          <p:nvPr>
            <p:ph type="title"/>
          </p:nvPr>
        </p:nvSpPr>
        <p:spPr>
          <a:xfrm>
            <a:off x="831850" y="283779"/>
            <a:ext cx="10515600" cy="662152"/>
          </a:xfrm>
        </p:spPr>
        <p:txBody>
          <a:bodyPr/>
          <a:lstStyle/>
          <a:p>
            <a:r>
              <a:rPr lang="en-US" sz="4400" dirty="0">
                <a:latin typeface="Times New Roman" panose="02020603050405020304" pitchFamily="18" charset="0"/>
                <a:cs typeface="Times New Roman" panose="02020603050405020304" pitchFamily="18" charset="0"/>
              </a:rPr>
              <a:t>Analyzing data </a:t>
            </a:r>
            <a:endParaRPr lang="en-US" sz="4400" dirty="0"/>
          </a:p>
        </p:txBody>
      </p:sp>
      <p:sp>
        <p:nvSpPr>
          <p:cNvPr id="3" name="Text Placeholder 2">
            <a:extLst>
              <a:ext uri="{FF2B5EF4-FFF2-40B4-BE49-F238E27FC236}">
                <a16:creationId xmlns:a16="http://schemas.microsoft.com/office/drawing/2014/main" id="{4CC854CC-6D4E-B84F-B0FD-D87FBC60747D}"/>
              </a:ext>
            </a:extLst>
          </p:cNvPr>
          <p:cNvSpPr>
            <a:spLocks noGrp="1"/>
          </p:cNvSpPr>
          <p:nvPr>
            <p:ph type="body" idx="1"/>
          </p:nvPr>
        </p:nvSpPr>
        <p:spPr>
          <a:xfrm>
            <a:off x="831850" y="1294379"/>
            <a:ext cx="10515600" cy="4795271"/>
          </a:xfrm>
        </p:spPr>
        <p:txBody>
          <a:bodyPr/>
          <a:lstStyle/>
          <a:p>
            <a:r>
              <a:rPr lang="en-US" dirty="0"/>
              <a:t>Step 1 - Convert categorical data into numerical</a:t>
            </a:r>
          </a:p>
          <a:p>
            <a:r>
              <a:rPr lang="en-US" dirty="0"/>
              <a:t>Step 2 - add new column in df for each categorical data</a:t>
            </a:r>
          </a:p>
          <a:p>
            <a:r>
              <a:rPr lang="en-US" dirty="0"/>
              <a:t>Step 3 - sum the score and divide by total number of scenarios considered</a:t>
            </a:r>
          </a:p>
          <a:p>
            <a:r>
              <a:rPr lang="en-US" dirty="0"/>
              <a:t>Step 4 - assign each row with campaign and malicious values</a:t>
            </a:r>
          </a:p>
          <a:p>
            <a:endParaRPr lang="en-US" dirty="0"/>
          </a:p>
          <a:p>
            <a:endParaRPr lang="en-US" dirty="0"/>
          </a:p>
          <a:p>
            <a:endParaRPr lang="en-US" dirty="0"/>
          </a:p>
        </p:txBody>
      </p:sp>
      <p:sp>
        <p:nvSpPr>
          <p:cNvPr id="99" name="Google Shape;99;p1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20" name="Google Shape;196;p27">
            <a:extLst>
              <a:ext uri="{FF2B5EF4-FFF2-40B4-BE49-F238E27FC236}">
                <a16:creationId xmlns:a16="http://schemas.microsoft.com/office/drawing/2014/main" id="{3363DA65-F9B8-418B-9627-0E809082D02C}"/>
              </a:ext>
            </a:extLst>
          </p:cNvPr>
          <p:cNvGrpSpPr/>
          <p:nvPr/>
        </p:nvGrpSpPr>
        <p:grpSpPr>
          <a:xfrm>
            <a:off x="1813651" y="1294379"/>
            <a:ext cx="8848758" cy="3604869"/>
            <a:chOff x="1191295" y="2273"/>
            <a:chExt cx="8848758" cy="3721065"/>
          </a:xfrm>
        </p:grpSpPr>
        <p:sp>
          <p:nvSpPr>
            <p:cNvPr id="22" name="Google Shape;199;p27">
              <a:extLst>
                <a:ext uri="{FF2B5EF4-FFF2-40B4-BE49-F238E27FC236}">
                  <a16:creationId xmlns:a16="http://schemas.microsoft.com/office/drawing/2014/main" id="{13971ECB-6E22-419B-9CE3-CEF9D0E12200}"/>
                </a:ext>
              </a:extLst>
            </p:cNvPr>
            <p:cNvSpPr/>
            <p:nvPr/>
          </p:nvSpPr>
          <p:spPr>
            <a:xfrm>
              <a:off x="1191295" y="2273"/>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26" name="Google Shape;203;p27">
              <a:extLst>
                <a:ext uri="{FF2B5EF4-FFF2-40B4-BE49-F238E27FC236}">
                  <a16:creationId xmlns:a16="http://schemas.microsoft.com/office/drawing/2014/main" id="{D878F6F2-734D-4BBD-95B9-E8E3CF6BB0D6}"/>
                </a:ext>
              </a:extLst>
            </p:cNvPr>
            <p:cNvSpPr/>
            <p:nvPr/>
          </p:nvSpPr>
          <p:spPr>
            <a:xfrm>
              <a:off x="1191295" y="1331225"/>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30" name="Google Shape;207;p27">
              <a:extLst>
                <a:ext uri="{FF2B5EF4-FFF2-40B4-BE49-F238E27FC236}">
                  <a16:creationId xmlns:a16="http://schemas.microsoft.com/office/drawing/2014/main" id="{D67D5429-7930-4414-B08C-3A5FA87506C5}"/>
                </a:ext>
              </a:extLst>
            </p:cNvPr>
            <p:cNvSpPr/>
            <p:nvPr/>
          </p:nvSpPr>
          <p:spPr>
            <a:xfrm>
              <a:off x="1191295" y="2660177"/>
              <a:ext cx="8848758" cy="1063161"/>
            </a:xfrm>
            <a:prstGeom prst="rect">
              <a:avLst/>
            </a:prstGeom>
            <a:noFill/>
            <a:ln>
              <a:noFill/>
            </a:ln>
          </p:spPr>
          <p:txBody>
            <a:bodyPr spcFirstLastPara="1" wrap="square" lIns="91433" tIns="91433" rIns="91433" bIns="91433" anchor="ctr" anchorCtr="0">
              <a:noAutofit/>
            </a:bodyPr>
            <a:lstStyle/>
            <a:p>
              <a:endParaRPr sz="2400"/>
            </a:p>
          </p:txBody>
        </p:sp>
      </p:grpSp>
      <p:pic>
        <p:nvPicPr>
          <p:cNvPr id="7" name="Picture 6">
            <a:extLst>
              <a:ext uri="{FF2B5EF4-FFF2-40B4-BE49-F238E27FC236}">
                <a16:creationId xmlns:a16="http://schemas.microsoft.com/office/drawing/2014/main" id="{D36D8103-D20A-554F-8709-2E7F93B2D968}"/>
              </a:ext>
            </a:extLst>
          </p:cNvPr>
          <p:cNvPicPr>
            <a:picLocks noChangeAspect="1"/>
          </p:cNvPicPr>
          <p:nvPr/>
        </p:nvPicPr>
        <p:blipFill>
          <a:blip r:embed="rId3"/>
          <a:stretch>
            <a:fillRect/>
          </a:stretch>
        </p:blipFill>
        <p:spPr>
          <a:xfrm>
            <a:off x="2848303" y="3168337"/>
            <a:ext cx="4229099" cy="2908361"/>
          </a:xfrm>
          <a:prstGeom prst="rect">
            <a:avLst/>
          </a:prstGeom>
        </p:spPr>
      </p:pic>
    </p:spTree>
    <p:extLst>
      <p:ext uri="{BB962C8B-B14F-4D97-AF65-F5344CB8AC3E}">
        <p14:creationId xmlns:p14="http://schemas.microsoft.com/office/powerpoint/2010/main" val="39510516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ABBC-28D4-B54D-B440-B74E18448C93}"/>
              </a:ext>
            </a:extLst>
          </p:cNvPr>
          <p:cNvSpPr>
            <a:spLocks noGrp="1"/>
          </p:cNvSpPr>
          <p:nvPr>
            <p:ph type="title"/>
          </p:nvPr>
        </p:nvSpPr>
        <p:spPr>
          <a:xfrm>
            <a:off x="831850" y="136526"/>
            <a:ext cx="10515600" cy="1082674"/>
          </a:xfrm>
        </p:spPr>
        <p:txBody>
          <a:bodyPr/>
          <a:lstStyle/>
          <a:p>
            <a:r>
              <a:rPr lang="en-US" sz="4400" dirty="0"/>
              <a:t>Rules taken into consideration</a:t>
            </a:r>
          </a:p>
        </p:txBody>
      </p:sp>
      <p:sp>
        <p:nvSpPr>
          <p:cNvPr id="3" name="Text Placeholder 2">
            <a:extLst>
              <a:ext uri="{FF2B5EF4-FFF2-40B4-BE49-F238E27FC236}">
                <a16:creationId xmlns:a16="http://schemas.microsoft.com/office/drawing/2014/main" id="{A36B54A9-6F03-B245-A326-5DE44BACC585}"/>
              </a:ext>
            </a:extLst>
          </p:cNvPr>
          <p:cNvSpPr>
            <a:spLocks noGrp="1"/>
          </p:cNvSpPr>
          <p:nvPr>
            <p:ph type="body" idx="1"/>
          </p:nvPr>
        </p:nvSpPr>
        <p:spPr>
          <a:xfrm>
            <a:off x="831850" y="1313793"/>
            <a:ext cx="10515600" cy="4775857"/>
          </a:xfrm>
        </p:spPr>
        <p:txBody>
          <a:bodyPr/>
          <a:lstStyle/>
          <a:p>
            <a:r>
              <a:rPr lang="en-US" dirty="0"/>
              <a:t>( final values for score would be between 1 or 0 )</a:t>
            </a:r>
          </a:p>
          <a:p>
            <a:r>
              <a:rPr lang="en-US" dirty="0"/>
              <a:t>- Email score : valid or fake email address</a:t>
            </a:r>
          </a:p>
          <a:p>
            <a:r>
              <a:rPr lang="en-US" dirty="0"/>
              <a:t>- Geography score : look for </a:t>
            </a:r>
            <a:r>
              <a:rPr lang="en-US" dirty="0" err="1"/>
              <a:t>ip</a:t>
            </a:r>
            <a:r>
              <a:rPr lang="en-US" dirty="0"/>
              <a:t> address from which account is created valid or not</a:t>
            </a:r>
          </a:p>
          <a:p>
            <a:r>
              <a:rPr lang="en-US" dirty="0"/>
              <a:t>- Duplication score : if more than one account is created with same email and same account name</a:t>
            </a:r>
          </a:p>
          <a:p>
            <a:endParaRPr lang="en-US" dirty="0"/>
          </a:p>
        </p:txBody>
      </p:sp>
      <p:sp>
        <p:nvSpPr>
          <p:cNvPr id="4" name="Slide Number Placeholder 3">
            <a:extLst>
              <a:ext uri="{FF2B5EF4-FFF2-40B4-BE49-F238E27FC236}">
                <a16:creationId xmlns:a16="http://schemas.microsoft.com/office/drawing/2014/main" id="{458A4DB0-47F6-D74E-B0D2-0A7F78A260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id="{7894DC15-A940-6241-A8E6-12AB5135E489}"/>
              </a:ext>
            </a:extLst>
          </p:cNvPr>
          <p:cNvPicPr>
            <a:picLocks noChangeAspect="1"/>
          </p:cNvPicPr>
          <p:nvPr/>
        </p:nvPicPr>
        <p:blipFill>
          <a:blip r:embed="rId2"/>
          <a:stretch>
            <a:fillRect/>
          </a:stretch>
        </p:blipFill>
        <p:spPr>
          <a:xfrm>
            <a:off x="844550" y="3208496"/>
            <a:ext cx="10198100" cy="3009900"/>
          </a:xfrm>
          <a:prstGeom prst="rect">
            <a:avLst/>
          </a:prstGeom>
        </p:spPr>
      </p:pic>
    </p:spTree>
    <p:extLst>
      <p:ext uri="{BB962C8B-B14F-4D97-AF65-F5344CB8AC3E}">
        <p14:creationId xmlns:p14="http://schemas.microsoft.com/office/powerpoint/2010/main" val="385739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5EE67-9972-4F28-9343-3E6F27FDBC60}"/>
              </a:ext>
            </a:extLst>
          </p:cNvPr>
          <p:cNvSpPr>
            <a:spLocks noGrp="1"/>
          </p:cNvSpPr>
          <p:nvPr>
            <p:ph type="title"/>
          </p:nvPr>
        </p:nvSpPr>
        <p:spPr>
          <a:xfrm>
            <a:off x="915751" y="397567"/>
            <a:ext cx="4737734" cy="397567"/>
          </a:xfrm>
        </p:spPr>
        <p:txBody>
          <a:bodyPr>
            <a:normAutofit fontScale="90000"/>
          </a:bodyPr>
          <a:lstStyle/>
          <a:p>
            <a:r>
              <a:rPr lang="en-US" sz="3100" dirty="0"/>
              <a:t>Map based on original country </a:t>
            </a:r>
            <a:br>
              <a:rPr lang="en-US" sz="4000" dirty="0"/>
            </a:br>
            <a:endParaRPr lang="en-US" sz="4000" dirty="0"/>
          </a:p>
        </p:txBody>
      </p:sp>
      <p:sp>
        <p:nvSpPr>
          <p:cNvPr id="4" name="Slide Number Placeholder 3">
            <a:extLst>
              <a:ext uri="{FF2B5EF4-FFF2-40B4-BE49-F238E27FC236}">
                <a16:creationId xmlns:a16="http://schemas.microsoft.com/office/drawing/2014/main" id="{826A09BE-94DB-47A7-9FD3-DD64A98F54F6}"/>
              </a:ext>
            </a:extLst>
          </p:cNvPr>
          <p:cNvSpPr>
            <a:spLocks noGrp="1"/>
          </p:cNvSpPr>
          <p:nvPr>
            <p:ph type="sldNum" idx="12"/>
          </p:nvPr>
        </p:nvSpPr>
        <p:spPr>
          <a:xfrm>
            <a:off x="8610600" y="6356350"/>
            <a:ext cx="27432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5</a:t>
            </a:fld>
            <a:endParaRPr lang="en-US"/>
          </a:p>
        </p:txBody>
      </p:sp>
      <p:pic>
        <p:nvPicPr>
          <p:cNvPr id="5" name="Picture 4">
            <a:extLst>
              <a:ext uri="{FF2B5EF4-FFF2-40B4-BE49-F238E27FC236}">
                <a16:creationId xmlns:a16="http://schemas.microsoft.com/office/drawing/2014/main" id="{1FA23758-A0EB-7F43-AEF1-DD177298CE60}"/>
              </a:ext>
            </a:extLst>
          </p:cNvPr>
          <p:cNvPicPr>
            <a:picLocks noChangeAspect="1"/>
          </p:cNvPicPr>
          <p:nvPr/>
        </p:nvPicPr>
        <p:blipFill>
          <a:blip r:embed="rId2"/>
          <a:stretch>
            <a:fillRect/>
          </a:stretch>
        </p:blipFill>
        <p:spPr>
          <a:xfrm>
            <a:off x="339720" y="2625898"/>
            <a:ext cx="5475326" cy="3834535"/>
          </a:xfrm>
          <a:prstGeom prst="rect">
            <a:avLst/>
          </a:prstGeom>
        </p:spPr>
      </p:pic>
      <p:cxnSp>
        <p:nvCxnSpPr>
          <p:cNvPr id="11" name="Google Shape;113;p14">
            <a:extLst>
              <a:ext uri="{FF2B5EF4-FFF2-40B4-BE49-F238E27FC236}">
                <a16:creationId xmlns:a16="http://schemas.microsoft.com/office/drawing/2014/main" id="{6D4362B6-8340-394C-9566-3CE09B232903}"/>
              </a:ext>
            </a:extLst>
          </p:cNvPr>
          <p:cNvCxnSpPr>
            <a:cxnSpLocks/>
          </p:cNvCxnSpPr>
          <p:nvPr/>
        </p:nvCxnSpPr>
        <p:spPr>
          <a:xfrm flipH="1">
            <a:off x="6143846" y="134694"/>
            <a:ext cx="1527" cy="6586781"/>
          </a:xfrm>
          <a:prstGeom prst="straightConnector1">
            <a:avLst/>
          </a:prstGeom>
          <a:noFill/>
          <a:ln w="28575" cap="flat" cmpd="sng">
            <a:solidFill>
              <a:schemeClr val="accent2"/>
            </a:solidFill>
            <a:prstDash val="solid"/>
            <a:miter lim="800000"/>
            <a:headEnd type="none" w="sm" len="sm"/>
            <a:tailEnd type="none" w="sm" len="sm"/>
          </a:ln>
        </p:spPr>
      </p:cxnSp>
      <p:cxnSp>
        <p:nvCxnSpPr>
          <p:cNvPr id="14" name="Google Shape;113;p14">
            <a:extLst>
              <a:ext uri="{FF2B5EF4-FFF2-40B4-BE49-F238E27FC236}">
                <a16:creationId xmlns:a16="http://schemas.microsoft.com/office/drawing/2014/main" id="{F9A477ED-3A31-5747-BE22-00F09CB6BFB8}"/>
              </a:ext>
            </a:extLst>
          </p:cNvPr>
          <p:cNvCxnSpPr>
            <a:cxnSpLocks/>
          </p:cNvCxnSpPr>
          <p:nvPr/>
        </p:nvCxnSpPr>
        <p:spPr>
          <a:xfrm flipH="1">
            <a:off x="6040906" y="134694"/>
            <a:ext cx="1527" cy="6586781"/>
          </a:xfrm>
          <a:prstGeom prst="straightConnector1">
            <a:avLst/>
          </a:prstGeom>
          <a:noFill/>
          <a:ln w="28575" cap="flat" cmpd="sng">
            <a:solidFill>
              <a:schemeClr val="accent2"/>
            </a:solidFill>
            <a:prstDash val="solid"/>
            <a:miter lim="800000"/>
            <a:headEnd type="none" w="sm" len="sm"/>
            <a:tailEnd type="none" w="sm" len="sm"/>
          </a:ln>
        </p:spPr>
      </p:cxnSp>
      <p:pic>
        <p:nvPicPr>
          <p:cNvPr id="13" name="Picture 12">
            <a:extLst>
              <a:ext uri="{FF2B5EF4-FFF2-40B4-BE49-F238E27FC236}">
                <a16:creationId xmlns:a16="http://schemas.microsoft.com/office/drawing/2014/main" id="{A4B94D15-2176-9E41-AADD-A095062FFA05}"/>
              </a:ext>
            </a:extLst>
          </p:cNvPr>
          <p:cNvPicPr>
            <a:picLocks noChangeAspect="1"/>
          </p:cNvPicPr>
          <p:nvPr/>
        </p:nvPicPr>
        <p:blipFill>
          <a:blip r:embed="rId3"/>
          <a:stretch>
            <a:fillRect/>
          </a:stretch>
        </p:blipFill>
        <p:spPr>
          <a:xfrm>
            <a:off x="6268293" y="2625898"/>
            <a:ext cx="5501608" cy="3730452"/>
          </a:xfrm>
          <a:prstGeom prst="rect">
            <a:avLst/>
          </a:prstGeom>
        </p:spPr>
      </p:pic>
      <p:sp>
        <p:nvSpPr>
          <p:cNvPr id="20" name="Title 1">
            <a:extLst>
              <a:ext uri="{FF2B5EF4-FFF2-40B4-BE49-F238E27FC236}">
                <a16:creationId xmlns:a16="http://schemas.microsoft.com/office/drawing/2014/main" id="{1CA7EBD7-D496-1F46-A17C-0D66412FBA70}"/>
              </a:ext>
            </a:extLst>
          </p:cNvPr>
          <p:cNvSpPr txBox="1">
            <a:spLocks/>
          </p:cNvSpPr>
          <p:nvPr/>
        </p:nvSpPr>
        <p:spPr>
          <a:xfrm>
            <a:off x="6500567" y="590"/>
            <a:ext cx="5167185" cy="1038900"/>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800" dirty="0"/>
              <a:t>Map based on country from external data sources</a:t>
            </a:r>
          </a:p>
        </p:txBody>
      </p:sp>
      <p:pic>
        <p:nvPicPr>
          <p:cNvPr id="22" name="Picture 21">
            <a:extLst>
              <a:ext uri="{FF2B5EF4-FFF2-40B4-BE49-F238E27FC236}">
                <a16:creationId xmlns:a16="http://schemas.microsoft.com/office/drawing/2014/main" id="{EF30B817-347C-734D-9C09-7697A161CAC8}"/>
              </a:ext>
            </a:extLst>
          </p:cNvPr>
          <p:cNvPicPr>
            <a:picLocks noChangeAspect="1"/>
          </p:cNvPicPr>
          <p:nvPr/>
        </p:nvPicPr>
        <p:blipFill>
          <a:blip r:embed="rId4"/>
          <a:stretch>
            <a:fillRect/>
          </a:stretch>
        </p:blipFill>
        <p:spPr>
          <a:xfrm>
            <a:off x="4879073" y="6120398"/>
            <a:ext cx="997433" cy="235952"/>
          </a:xfrm>
          <a:prstGeom prst="rect">
            <a:avLst/>
          </a:prstGeom>
        </p:spPr>
      </p:pic>
      <p:sp>
        <p:nvSpPr>
          <p:cNvPr id="24" name="Content Placeholder 4">
            <a:extLst>
              <a:ext uri="{FF2B5EF4-FFF2-40B4-BE49-F238E27FC236}">
                <a16:creationId xmlns:a16="http://schemas.microsoft.com/office/drawing/2014/main" id="{608E9315-840C-8147-9C89-68374BA335EE}"/>
              </a:ext>
            </a:extLst>
          </p:cNvPr>
          <p:cNvSpPr txBox="1">
            <a:spLocks/>
          </p:cNvSpPr>
          <p:nvPr/>
        </p:nvSpPr>
        <p:spPr>
          <a:xfrm>
            <a:off x="535961" y="711963"/>
            <a:ext cx="5220464" cy="1678362"/>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85750" indent="-285750"/>
            <a:r>
              <a:rPr lang="en-US" sz="1400" kern="1200" dirty="0">
                <a:solidFill>
                  <a:schemeClr val="tx1"/>
                </a:solidFill>
                <a:latin typeface="+mn-lt"/>
                <a:ea typeface="+mn-ea"/>
                <a:cs typeface="+mn-cs"/>
              </a:rPr>
              <a:t>Accounts plotted against locations provided in original dataset</a:t>
            </a:r>
          </a:p>
          <a:p>
            <a:pPr marL="285750" indent="-285750"/>
            <a:r>
              <a:rPr lang="en-US" sz="1400" kern="1200" dirty="0">
                <a:solidFill>
                  <a:schemeClr val="tx1"/>
                </a:solidFill>
                <a:latin typeface="+mn-lt"/>
                <a:ea typeface="+mn-ea"/>
                <a:cs typeface="+mn-cs"/>
              </a:rPr>
              <a:t>Please note that there are 769 unknown entries, which means, location was missing for these accounts</a:t>
            </a:r>
          </a:p>
        </p:txBody>
      </p:sp>
      <p:sp>
        <p:nvSpPr>
          <p:cNvPr id="26" name="Content Placeholder 4">
            <a:extLst>
              <a:ext uri="{FF2B5EF4-FFF2-40B4-BE49-F238E27FC236}">
                <a16:creationId xmlns:a16="http://schemas.microsoft.com/office/drawing/2014/main" id="{F4441DB5-C920-D340-93FF-942B4605AC6B}"/>
              </a:ext>
            </a:extLst>
          </p:cNvPr>
          <p:cNvSpPr txBox="1">
            <a:spLocks/>
          </p:cNvSpPr>
          <p:nvPr/>
        </p:nvSpPr>
        <p:spPr>
          <a:xfrm>
            <a:off x="6473928" y="767054"/>
            <a:ext cx="5220464" cy="1678362"/>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85750" indent="-285750"/>
            <a:r>
              <a:rPr lang="en-US" sz="1400" kern="1200" dirty="0">
                <a:solidFill>
                  <a:schemeClr val="tx1"/>
                </a:solidFill>
                <a:latin typeface="+mn-lt"/>
                <a:ea typeface="+mn-ea"/>
                <a:cs typeface="+mn-cs"/>
              </a:rPr>
              <a:t>Accounts plotted against locations identified based on IP address by applying data manipulation techniques using external data source (ip2location)</a:t>
            </a:r>
          </a:p>
          <a:p>
            <a:pPr marL="285750" indent="-285750"/>
            <a:r>
              <a:rPr lang="en-US" sz="1400" kern="1200" dirty="0">
                <a:solidFill>
                  <a:schemeClr val="tx1"/>
                </a:solidFill>
                <a:latin typeface="+mn-lt"/>
                <a:ea typeface="+mn-ea"/>
                <a:cs typeface="+mn-cs"/>
              </a:rPr>
              <a:t>IP address was converted to IP number and location was plotted with the range identified for each location</a:t>
            </a:r>
          </a:p>
        </p:txBody>
      </p:sp>
    </p:spTree>
    <p:extLst>
      <p:ext uri="{BB962C8B-B14F-4D97-AF65-F5344CB8AC3E}">
        <p14:creationId xmlns:p14="http://schemas.microsoft.com/office/powerpoint/2010/main" val="1988307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B69290-6362-4AE4-AFFD-82A27208D69C}"/>
              </a:ext>
            </a:extLst>
          </p:cNvPr>
          <p:cNvSpPr>
            <a:spLocks noGrp="1"/>
          </p:cNvSpPr>
          <p:nvPr>
            <p:ph type="title"/>
          </p:nvPr>
        </p:nvSpPr>
        <p:spPr>
          <a:xfrm>
            <a:off x="0" y="4357600"/>
            <a:ext cx="4848725" cy="2025621"/>
          </a:xfrm>
        </p:spPr>
        <p:txBody>
          <a:bodyPr anchor="ctr">
            <a:normAutofit/>
          </a:bodyPr>
          <a:lstStyle/>
          <a:p>
            <a:r>
              <a:rPr lang="en-US" sz="3600" dirty="0"/>
              <a:t>Data Cleaning &amp; Underlying Assumptions</a:t>
            </a:r>
          </a:p>
        </p:txBody>
      </p:sp>
      <p:sp>
        <p:nvSpPr>
          <p:cNvPr id="5" name="Content Placeholder 4">
            <a:extLst>
              <a:ext uri="{FF2B5EF4-FFF2-40B4-BE49-F238E27FC236}">
                <a16:creationId xmlns:a16="http://schemas.microsoft.com/office/drawing/2014/main" id="{FE4829F4-E62E-4279-AE16-F696A74EF94A}"/>
              </a:ext>
            </a:extLst>
          </p:cNvPr>
          <p:cNvSpPr>
            <a:spLocks noGrp="1"/>
          </p:cNvSpPr>
          <p:nvPr>
            <p:ph idx="1"/>
          </p:nvPr>
        </p:nvSpPr>
        <p:spPr>
          <a:xfrm>
            <a:off x="4576010" y="4357600"/>
            <a:ext cx="5367033" cy="2270070"/>
          </a:xfrm>
        </p:spPr>
        <p:txBody>
          <a:bodyPr anchor="ctr">
            <a:normAutofit/>
          </a:bodyPr>
          <a:lstStyle/>
          <a:p>
            <a:pPr>
              <a:buFont typeface="Wingdings" panose="05000000000000000000" pitchFamily="2" charset="2"/>
              <a:buChar char="§"/>
            </a:pPr>
            <a:endParaRPr lang="en-US" sz="1800" dirty="0"/>
          </a:p>
          <a:p>
            <a:pPr>
              <a:buFont typeface="Wingdings" panose="05000000000000000000" pitchFamily="2" charset="2"/>
              <a:buChar char="§"/>
            </a:pPr>
            <a:r>
              <a:rPr lang="en-US" sz="1800" dirty="0"/>
              <a:t>Accounts with missing IP address are considered invalid</a:t>
            </a:r>
          </a:p>
          <a:p>
            <a:pPr>
              <a:buFont typeface="Wingdings" panose="05000000000000000000" pitchFamily="2" charset="2"/>
              <a:buChar char="§"/>
            </a:pPr>
            <a:r>
              <a:rPr lang="en-US" sz="1800" dirty="0"/>
              <a:t>All the IP addresses are validated based on numerical values not exceeding 255 in each segment of the IP address format</a:t>
            </a:r>
          </a:p>
          <a:p>
            <a:pPr marL="114300" indent="0">
              <a:buNone/>
            </a:pPr>
            <a:endParaRPr lang="en-US" sz="1800" dirty="0"/>
          </a:p>
          <a:p>
            <a:endParaRPr lang="en-US" sz="1800" dirty="0"/>
          </a:p>
        </p:txBody>
      </p:sp>
      <p:pic>
        <p:nvPicPr>
          <p:cNvPr id="6" name="Graphic 5" descr="Mop and bucket outline">
            <a:extLst>
              <a:ext uri="{FF2B5EF4-FFF2-40B4-BE49-F238E27FC236}">
                <a16:creationId xmlns:a16="http://schemas.microsoft.com/office/drawing/2014/main" id="{11318C26-58C5-6B46-901D-A8BDEF8D8E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43043" y="577514"/>
            <a:ext cx="1604211" cy="2765973"/>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8621CE27-924C-EA4B-A006-D5B79287053F}"/>
              </a:ext>
            </a:extLst>
          </p:cNvPr>
          <p:cNvPicPr>
            <a:picLocks noChangeAspect="1"/>
          </p:cNvPicPr>
          <p:nvPr/>
        </p:nvPicPr>
        <p:blipFill rotWithShape="1">
          <a:blip r:embed="rId4"/>
          <a:srcRect l="3776" r="32183"/>
          <a:stretch/>
        </p:blipFill>
        <p:spPr>
          <a:xfrm>
            <a:off x="637675" y="474779"/>
            <a:ext cx="9312441" cy="3543767"/>
          </a:xfrm>
          <a:prstGeom prst="rect">
            <a:avLst/>
          </a:prstGeom>
        </p:spPr>
      </p:pic>
    </p:spTree>
    <p:extLst>
      <p:ext uri="{BB962C8B-B14F-4D97-AF65-F5344CB8AC3E}">
        <p14:creationId xmlns:p14="http://schemas.microsoft.com/office/powerpoint/2010/main" val="291969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A760D-35C4-4767-9FFA-025A9CB00C86}"/>
              </a:ext>
            </a:extLst>
          </p:cNvPr>
          <p:cNvSpPr>
            <a:spLocks noGrp="1"/>
          </p:cNvSpPr>
          <p:nvPr>
            <p:ph type="title"/>
          </p:nvPr>
        </p:nvSpPr>
        <p:spPr>
          <a:xfrm>
            <a:off x="123390" y="309452"/>
            <a:ext cx="10106526" cy="1325563"/>
          </a:xfrm>
        </p:spPr>
        <p:txBody>
          <a:bodyPr>
            <a:normAutofit/>
          </a:bodyPr>
          <a:lstStyle/>
          <a:p>
            <a:r>
              <a:rPr lang="en-US" dirty="0"/>
              <a:t>Diagnostic Approach</a:t>
            </a:r>
            <a:br>
              <a:rPr lang="en-US" dirty="0"/>
            </a:br>
            <a:r>
              <a:rPr lang="en-US" dirty="0"/>
              <a:t>                                     </a:t>
            </a:r>
          </a:p>
        </p:txBody>
      </p:sp>
      <p:graphicFrame>
        <p:nvGraphicFramePr>
          <p:cNvPr id="16" name="Content Placeholder 4">
            <a:extLst>
              <a:ext uri="{FF2B5EF4-FFF2-40B4-BE49-F238E27FC236}">
                <a16:creationId xmlns:a16="http://schemas.microsoft.com/office/drawing/2014/main" id="{9FF4D099-ACA5-4CFB-928A-66B7050E3953}"/>
              </a:ext>
            </a:extLst>
          </p:cNvPr>
          <p:cNvGraphicFramePr>
            <a:graphicFrameLocks noGrp="1"/>
          </p:cNvGraphicFramePr>
          <p:nvPr>
            <p:ph idx="1"/>
            <p:extLst>
              <p:ext uri="{D42A27DB-BD31-4B8C-83A1-F6EECF244321}">
                <p14:modId xmlns:p14="http://schemas.microsoft.com/office/powerpoint/2010/main" val="3733567241"/>
              </p:ext>
            </p:extLst>
          </p:nvPr>
        </p:nvGraphicFramePr>
        <p:xfrm>
          <a:off x="324465" y="699397"/>
          <a:ext cx="4335793" cy="5629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Light Bulb and Gear">
            <a:extLst>
              <a:ext uri="{FF2B5EF4-FFF2-40B4-BE49-F238E27FC236}">
                <a16:creationId xmlns:a16="http://schemas.microsoft.com/office/drawing/2014/main" id="{786033DD-D380-4162-9A3D-31AEEA1CA7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13987" y="2857501"/>
            <a:ext cx="1142998" cy="1142998"/>
          </a:xfrm>
          <a:prstGeom prst="rect">
            <a:avLst/>
          </a:prstGeom>
        </p:spPr>
      </p:pic>
      <p:sp>
        <p:nvSpPr>
          <p:cNvPr id="2" name="Rounded Rectangle 1">
            <a:extLst>
              <a:ext uri="{FF2B5EF4-FFF2-40B4-BE49-F238E27FC236}">
                <a16:creationId xmlns:a16="http://schemas.microsoft.com/office/drawing/2014/main" id="{CD3C5AEE-0489-E84C-BFAF-7CE4E43878FA}"/>
              </a:ext>
            </a:extLst>
          </p:cNvPr>
          <p:cNvSpPr/>
          <p:nvPr/>
        </p:nvSpPr>
        <p:spPr>
          <a:xfrm>
            <a:off x="5091043" y="845498"/>
            <a:ext cx="3575064" cy="2838978"/>
          </a:xfrm>
          <a:prstGeom prst="roundRect">
            <a:avLst/>
          </a:prstGeom>
          <a:solidFill>
            <a:schemeClr val="accent5">
              <a:lumMod val="40000"/>
              <a:lumOff val="60000"/>
            </a:schemeClr>
          </a:solidFill>
          <a:ln>
            <a:solidFill>
              <a:srgbClr val="F86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Other validations applied</a:t>
            </a:r>
          </a:p>
          <a:p>
            <a:endParaRPr lang="en-US" sz="1600" b="1" dirty="0">
              <a:solidFill>
                <a:schemeClr val="accent5">
                  <a:lumMod val="75000"/>
                </a:schemeClr>
              </a:solidFill>
            </a:endParaRPr>
          </a:p>
          <a:p>
            <a:pPr marL="285750" indent="-285750">
              <a:buFont typeface="Arial" panose="020B0604020202020204" pitchFamily="34" charset="0"/>
              <a:buChar char="•"/>
            </a:pPr>
            <a:r>
              <a:rPr lang="en-US" b="1" dirty="0">
                <a:solidFill>
                  <a:schemeClr val="accent5">
                    <a:lumMod val="75000"/>
                  </a:schemeClr>
                </a:solidFill>
              </a:rPr>
              <a:t>Email Validation – </a:t>
            </a:r>
            <a:r>
              <a:rPr lang="en-US" dirty="0">
                <a:solidFill>
                  <a:schemeClr val="accent5">
                    <a:lumMod val="75000"/>
                  </a:schemeClr>
                </a:solidFill>
              </a:rPr>
              <a:t>Format (Abc@Abc.Abc) with minimum of 2 letters after ‘.’</a:t>
            </a:r>
          </a:p>
          <a:p>
            <a:pPr marL="285750" indent="-285750">
              <a:buFont typeface="Arial" panose="020B0604020202020204" pitchFamily="34" charset="0"/>
              <a:buChar char="•"/>
            </a:pPr>
            <a:endParaRPr lang="en-US" dirty="0">
              <a:solidFill>
                <a:schemeClr val="accent5">
                  <a:lumMod val="75000"/>
                </a:schemeClr>
              </a:solidFill>
            </a:endParaRPr>
          </a:p>
          <a:p>
            <a:pPr marL="285750" indent="-285750">
              <a:buFont typeface="Arial" panose="020B0604020202020204" pitchFamily="34" charset="0"/>
              <a:buChar char="•"/>
            </a:pPr>
            <a:r>
              <a:rPr lang="en-US" b="1" dirty="0">
                <a:solidFill>
                  <a:schemeClr val="accent5">
                    <a:lumMod val="75000"/>
                  </a:schemeClr>
                </a:solidFill>
              </a:rPr>
              <a:t>IP Address Validation – </a:t>
            </a:r>
            <a:r>
              <a:rPr lang="en-US" dirty="0">
                <a:solidFill>
                  <a:schemeClr val="accent5">
                    <a:lumMod val="75000"/>
                  </a:schemeClr>
                </a:solidFill>
              </a:rPr>
              <a:t>Four segments separated by a ‘.’ and each segment &lt;= 255 </a:t>
            </a:r>
          </a:p>
        </p:txBody>
      </p:sp>
      <p:sp>
        <p:nvSpPr>
          <p:cNvPr id="10" name="Rounded Rectangle 9">
            <a:extLst>
              <a:ext uri="{FF2B5EF4-FFF2-40B4-BE49-F238E27FC236}">
                <a16:creationId xmlns:a16="http://schemas.microsoft.com/office/drawing/2014/main" id="{C4FD6452-D607-4A4F-AB5D-E0DE556F20B3}"/>
              </a:ext>
            </a:extLst>
          </p:cNvPr>
          <p:cNvSpPr/>
          <p:nvPr/>
        </p:nvSpPr>
        <p:spPr>
          <a:xfrm>
            <a:off x="5091043" y="3880183"/>
            <a:ext cx="3575064" cy="2838978"/>
          </a:xfrm>
          <a:prstGeom prst="roundRect">
            <a:avLst/>
          </a:prstGeom>
          <a:solidFill>
            <a:schemeClr val="accent5">
              <a:lumMod val="40000"/>
              <a:lumOff val="60000"/>
            </a:schemeClr>
          </a:solidFill>
          <a:ln>
            <a:solidFill>
              <a:srgbClr val="F86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5">
                    <a:lumMod val="75000"/>
                  </a:schemeClr>
                </a:solidFill>
              </a:rPr>
              <a:t>Other validations applied but excluded</a:t>
            </a:r>
          </a:p>
          <a:p>
            <a:endParaRPr lang="en-US" dirty="0">
              <a:solidFill>
                <a:schemeClr val="accent5">
                  <a:lumMod val="75000"/>
                </a:schemeClr>
              </a:solidFill>
            </a:endParaRPr>
          </a:p>
          <a:p>
            <a:pPr marL="285750" indent="-285750">
              <a:buFont typeface="Arial" panose="020B0604020202020204" pitchFamily="34" charset="0"/>
              <a:buChar char="•"/>
            </a:pPr>
            <a:r>
              <a:rPr lang="en-US" b="1" dirty="0">
                <a:solidFill>
                  <a:schemeClr val="accent5">
                    <a:lumMod val="75000"/>
                  </a:schemeClr>
                </a:solidFill>
              </a:rPr>
              <a:t>Name Validation - </a:t>
            </a:r>
            <a:r>
              <a:rPr lang="en-US" dirty="0">
                <a:solidFill>
                  <a:schemeClr val="accent5">
                    <a:lumMod val="75000"/>
                  </a:schemeClr>
                </a:solidFill>
              </a:rPr>
              <a:t>Removing numbers and special characters</a:t>
            </a:r>
          </a:p>
          <a:p>
            <a:pPr marL="285750" indent="-285750">
              <a:buFont typeface="Arial" panose="020B0604020202020204" pitchFamily="34" charset="0"/>
              <a:buChar char="•"/>
            </a:pPr>
            <a:endParaRPr lang="en-US" dirty="0">
              <a:solidFill>
                <a:schemeClr val="accent5">
                  <a:lumMod val="75000"/>
                </a:schemeClr>
              </a:solidFill>
            </a:endParaRPr>
          </a:p>
          <a:p>
            <a:pPr marL="285750" indent="-285750">
              <a:buFont typeface="Arial" panose="020B0604020202020204" pitchFamily="34" charset="0"/>
              <a:buChar char="•"/>
            </a:pPr>
            <a:r>
              <a:rPr lang="en-US" b="1" dirty="0">
                <a:solidFill>
                  <a:schemeClr val="accent5">
                    <a:lumMod val="75000"/>
                  </a:schemeClr>
                </a:solidFill>
              </a:rPr>
              <a:t>Location</a:t>
            </a:r>
            <a:r>
              <a:rPr lang="en-US" dirty="0">
                <a:solidFill>
                  <a:schemeClr val="accent5">
                    <a:lumMod val="75000"/>
                  </a:schemeClr>
                </a:solidFill>
              </a:rPr>
              <a:t> – No numbers and special characters</a:t>
            </a:r>
          </a:p>
          <a:p>
            <a:pPr marL="285750" indent="-285750">
              <a:buFont typeface="Arial" panose="020B0604020202020204" pitchFamily="34" charset="0"/>
              <a:buChar char="•"/>
            </a:pPr>
            <a:endParaRPr lang="en-US" dirty="0">
              <a:solidFill>
                <a:schemeClr val="accent5">
                  <a:lumMod val="75000"/>
                </a:schemeClr>
              </a:solidFill>
            </a:endParaRPr>
          </a:p>
          <a:p>
            <a:pPr marL="285750" indent="-285750">
              <a:buFont typeface="Arial" panose="020B0604020202020204" pitchFamily="34" charset="0"/>
              <a:buChar char="•"/>
            </a:pPr>
            <a:r>
              <a:rPr lang="en-US" b="1" dirty="0">
                <a:solidFill>
                  <a:schemeClr val="accent5">
                    <a:lumMod val="75000"/>
                  </a:schemeClr>
                </a:solidFill>
              </a:rPr>
              <a:t>IP Address Validation – </a:t>
            </a:r>
            <a:r>
              <a:rPr lang="en-US" dirty="0">
                <a:solidFill>
                  <a:schemeClr val="accent5">
                    <a:lumMod val="75000"/>
                  </a:schemeClr>
                </a:solidFill>
              </a:rPr>
              <a:t>Validating IP address against location</a:t>
            </a:r>
          </a:p>
        </p:txBody>
      </p:sp>
    </p:spTree>
    <p:extLst>
      <p:ext uri="{BB962C8B-B14F-4D97-AF65-F5344CB8AC3E}">
        <p14:creationId xmlns:p14="http://schemas.microsoft.com/office/powerpoint/2010/main" val="101157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232D-10B3-604A-91F4-AF997AF52CC8}"/>
              </a:ext>
            </a:extLst>
          </p:cNvPr>
          <p:cNvSpPr>
            <a:spLocks noGrp="1"/>
          </p:cNvSpPr>
          <p:nvPr>
            <p:ph type="title"/>
          </p:nvPr>
        </p:nvSpPr>
        <p:spPr/>
        <p:txBody>
          <a:bodyPr/>
          <a:lstStyle/>
          <a:p>
            <a:pPr algn="ctr"/>
            <a:r>
              <a:rPr lang="en-US" dirty="0"/>
              <a:t>How did we proceed ?</a:t>
            </a:r>
          </a:p>
        </p:txBody>
      </p:sp>
      <p:sp>
        <p:nvSpPr>
          <p:cNvPr id="3" name="Text Placeholder 2">
            <a:extLst>
              <a:ext uri="{FF2B5EF4-FFF2-40B4-BE49-F238E27FC236}">
                <a16:creationId xmlns:a16="http://schemas.microsoft.com/office/drawing/2014/main" id="{A1BAB928-36A2-EA48-9435-2DE7D24470C0}"/>
              </a:ext>
            </a:extLst>
          </p:cNvPr>
          <p:cNvSpPr>
            <a:spLocks noGrp="1"/>
          </p:cNvSpPr>
          <p:nvPr>
            <p:ph type="body" idx="1"/>
          </p:nvPr>
        </p:nvSpPr>
        <p:spPr/>
        <p:txBody>
          <a:bodyPr anchor="ctr"/>
          <a:lstStyle/>
          <a:p>
            <a:r>
              <a:rPr lang="en-US" sz="2000" dirty="0"/>
              <a:t>Step 1 - Convert categorical data into numerical</a:t>
            </a:r>
          </a:p>
          <a:p>
            <a:r>
              <a:rPr lang="en-US" sz="2000" dirty="0"/>
              <a:t>Step 2 - add new column in df for each categorical data</a:t>
            </a:r>
          </a:p>
          <a:p>
            <a:r>
              <a:rPr lang="en-US" sz="2000" dirty="0"/>
              <a:t>Step 3 - sum the score and divide by total number of scenarios considered</a:t>
            </a:r>
          </a:p>
          <a:p>
            <a:r>
              <a:rPr lang="en-US" sz="2000" dirty="0"/>
              <a:t>Step 4 - assign each row with campaign and malicious values</a:t>
            </a:r>
          </a:p>
          <a:p>
            <a:r>
              <a:rPr lang="en-US" sz="2000" dirty="0"/>
              <a:t>                                                                       - - -</a:t>
            </a:r>
          </a:p>
          <a:p>
            <a:endParaRPr lang="en-US" sz="2000" dirty="0"/>
          </a:p>
          <a:p>
            <a:r>
              <a:rPr lang="en-US" sz="2000" dirty="0"/>
              <a:t>Rules ( final values for score would be between 1 or 0 )</a:t>
            </a:r>
          </a:p>
          <a:p>
            <a:r>
              <a:rPr lang="en-US" sz="2000" dirty="0"/>
              <a:t>- Email score : valid or fake email address</a:t>
            </a:r>
          </a:p>
          <a:p>
            <a:r>
              <a:rPr lang="en-US" sz="2000" dirty="0"/>
              <a:t>- Geography score : look for </a:t>
            </a:r>
            <a:r>
              <a:rPr lang="en-US" sz="2000" dirty="0" err="1"/>
              <a:t>ip</a:t>
            </a:r>
            <a:r>
              <a:rPr lang="en-US" sz="2000" dirty="0"/>
              <a:t> address from which account is created valid or not</a:t>
            </a:r>
          </a:p>
          <a:p>
            <a:r>
              <a:rPr lang="en-US" sz="2000" dirty="0"/>
              <a:t>- Duplication score : if more than one account is created with same email and same account name</a:t>
            </a:r>
          </a:p>
        </p:txBody>
      </p:sp>
      <p:sp>
        <p:nvSpPr>
          <p:cNvPr id="4" name="Slide Number Placeholder 3">
            <a:extLst>
              <a:ext uri="{FF2B5EF4-FFF2-40B4-BE49-F238E27FC236}">
                <a16:creationId xmlns:a16="http://schemas.microsoft.com/office/drawing/2014/main" id="{C5823933-5BB0-1547-B2E8-33C6E44C47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31710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811EA-C032-4F32-8DD0-C064FBDA87D8}"/>
              </a:ext>
            </a:extLst>
          </p:cNvPr>
          <p:cNvSpPr>
            <a:spLocks noGrp="1"/>
          </p:cNvSpPr>
          <p:nvPr>
            <p:ph type="title"/>
          </p:nvPr>
        </p:nvSpPr>
        <p:spPr>
          <a:xfrm>
            <a:off x="1043631" y="809898"/>
            <a:ext cx="9942716" cy="1554480"/>
          </a:xfrm>
        </p:spPr>
        <p:txBody>
          <a:bodyPr anchor="ctr">
            <a:normAutofit/>
          </a:bodyPr>
          <a:lstStyle/>
          <a:p>
            <a:r>
              <a:rPr lang="en-US" sz="4800" dirty="0"/>
              <a:t>Conclusion</a:t>
            </a:r>
          </a:p>
        </p:txBody>
      </p:sp>
      <p:sp>
        <p:nvSpPr>
          <p:cNvPr id="3" name="Text Placeholder 2">
            <a:extLst>
              <a:ext uri="{FF2B5EF4-FFF2-40B4-BE49-F238E27FC236}">
                <a16:creationId xmlns:a16="http://schemas.microsoft.com/office/drawing/2014/main" id="{46581A50-0CDD-491B-9041-B164F8D12AD1}"/>
              </a:ext>
            </a:extLst>
          </p:cNvPr>
          <p:cNvSpPr>
            <a:spLocks noGrp="1"/>
          </p:cNvSpPr>
          <p:nvPr>
            <p:ph type="body" idx="1"/>
          </p:nvPr>
        </p:nvSpPr>
        <p:spPr>
          <a:xfrm>
            <a:off x="1045028" y="3017522"/>
            <a:ext cx="9941319" cy="3124658"/>
          </a:xfrm>
        </p:spPr>
        <p:txBody>
          <a:bodyPr anchor="ctr">
            <a:normAutofit/>
          </a:bodyPr>
          <a:lstStyle/>
          <a:p>
            <a:pPr marL="114300" indent="0">
              <a:buNone/>
            </a:pPr>
            <a:endParaRPr lang="en-US" sz="1600" dirty="0">
              <a:effectLst/>
              <a:latin typeface="+mn-lt"/>
              <a:ea typeface="Arial" panose="020B0604020202020204" pitchFamily="34" charset="0"/>
            </a:endParaRPr>
          </a:p>
          <a:p>
            <a:pPr marL="114300" indent="0">
              <a:buNone/>
            </a:pPr>
            <a:r>
              <a:rPr lang="en-US" sz="1600" dirty="0">
                <a:effectLst/>
                <a:latin typeface="+mn-lt"/>
                <a:ea typeface="Arial" panose="020B0604020202020204" pitchFamily="34" charset="0"/>
              </a:rPr>
              <a:t>In </a:t>
            </a:r>
            <a:r>
              <a:rPr lang="en-US" sz="1600" dirty="0">
                <a:latin typeface="+mn-lt"/>
                <a:ea typeface="Arial" panose="020B0604020202020204" pitchFamily="34" charset="0"/>
              </a:rPr>
              <a:t>this</a:t>
            </a:r>
            <a:r>
              <a:rPr lang="en-US" sz="1600" dirty="0">
                <a:effectLst/>
                <a:latin typeface="+mn-lt"/>
                <a:ea typeface="Arial" panose="020B0604020202020204" pitchFamily="34" charset="0"/>
              </a:rPr>
              <a:t> project,</a:t>
            </a:r>
            <a:r>
              <a:rPr lang="en-US" sz="1600" dirty="0">
                <a:latin typeface="+mn-lt"/>
              </a:rPr>
              <a:t> we as a group have done cleaning of the data and provided diagnostical Data Analysis in order to obtain some understanding of the data for further analysis of the final output. We can summarize that:</a:t>
            </a:r>
          </a:p>
          <a:p>
            <a:pPr>
              <a:buFont typeface="Wingdings" panose="05000000000000000000" pitchFamily="2" charset="2"/>
              <a:buChar char="v"/>
            </a:pPr>
            <a:r>
              <a:rPr lang="en-US" sz="1600" dirty="0">
                <a:latin typeface="+mn-lt"/>
              </a:rPr>
              <a:t>The given data has 647 malicious accounts</a:t>
            </a:r>
          </a:p>
          <a:p>
            <a:pPr>
              <a:buFont typeface="Wingdings" panose="05000000000000000000" pitchFamily="2" charset="2"/>
              <a:buChar char="v"/>
            </a:pPr>
            <a:r>
              <a:rPr lang="en-US" sz="1600" kern="1200" dirty="0">
                <a:solidFill>
                  <a:schemeClr val="tx1"/>
                </a:solidFill>
                <a:latin typeface="+mn-lt"/>
                <a:ea typeface="+mn-ea"/>
                <a:cs typeface="+mn-cs"/>
              </a:rPr>
              <a:t>Only IP address and timestamp were the reliable data attributes to pull final conclusion</a:t>
            </a:r>
          </a:p>
          <a:p>
            <a:pPr>
              <a:buFont typeface="Wingdings" panose="05000000000000000000" pitchFamily="2" charset="2"/>
              <a:buChar char="v"/>
            </a:pPr>
            <a:r>
              <a:rPr lang="en-US" sz="1600" kern="1200" dirty="0">
                <a:solidFill>
                  <a:schemeClr val="tx1"/>
                </a:solidFill>
                <a:latin typeface="+mn-lt"/>
                <a:ea typeface="+mn-ea"/>
                <a:cs typeface="+mn-cs"/>
              </a:rPr>
              <a:t> </a:t>
            </a: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dirty="0">
              <a:latin typeface="+mn-lt"/>
            </a:endParaRPr>
          </a:p>
          <a:p>
            <a:pPr>
              <a:buFont typeface="Wingdings" panose="05000000000000000000" pitchFamily="2" charset="2"/>
              <a:buChar char="v"/>
            </a:pPr>
            <a:endParaRPr lang="en-US" sz="1600" dirty="0">
              <a:latin typeface="+mn-lt"/>
            </a:endParaRPr>
          </a:p>
          <a:p>
            <a:endParaRPr lang="en-US" sz="1600" dirty="0">
              <a:latin typeface="+mn-lt"/>
            </a:endParaRPr>
          </a:p>
          <a:p>
            <a:endParaRPr lang="en-US" sz="1600" dirty="0">
              <a:effectLst/>
              <a:latin typeface="+mn-lt"/>
              <a:ea typeface="Arial" panose="020B0604020202020204" pitchFamily="34"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A66BE58-6292-4C59-9C19-E2F3478BE854}"/>
              </a:ext>
            </a:extLst>
          </p:cNvPr>
          <p:cNvSpPr>
            <a:spLocks noGrp="1"/>
          </p:cNvSpPr>
          <p:nvPr>
            <p:ph type="sldNum" idx="12"/>
          </p:nvPr>
        </p:nvSpPr>
        <p:spPr>
          <a:xfrm>
            <a:off x="8610600" y="6492240"/>
            <a:ext cx="27432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9</a:t>
            </a:fld>
            <a:endParaRPr lang="en-US"/>
          </a:p>
        </p:txBody>
      </p:sp>
      <p:pic>
        <p:nvPicPr>
          <p:cNvPr id="6" name="Picture 5" descr="Chart&#10;&#10;Description automatically generated">
            <a:extLst>
              <a:ext uri="{FF2B5EF4-FFF2-40B4-BE49-F238E27FC236}">
                <a16:creationId xmlns:a16="http://schemas.microsoft.com/office/drawing/2014/main" id="{240A5C8D-E476-4387-8174-B30A23E60DFB}"/>
              </a:ext>
            </a:extLst>
          </p:cNvPr>
          <p:cNvPicPr>
            <a:picLocks noChangeAspect="1"/>
          </p:cNvPicPr>
          <p:nvPr/>
        </p:nvPicPr>
        <p:blipFill>
          <a:blip r:embed="rId2"/>
          <a:stretch>
            <a:fillRect/>
          </a:stretch>
        </p:blipFill>
        <p:spPr>
          <a:xfrm>
            <a:off x="1823721" y="4361355"/>
            <a:ext cx="2817106" cy="2117031"/>
          </a:xfrm>
          <a:prstGeom prst="rect">
            <a:avLst/>
          </a:prstGeom>
        </p:spPr>
      </p:pic>
    </p:spTree>
    <p:extLst>
      <p:ext uri="{BB962C8B-B14F-4D97-AF65-F5344CB8AC3E}">
        <p14:creationId xmlns:p14="http://schemas.microsoft.com/office/powerpoint/2010/main" val="6916356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{72C1458A-5C8D-5B42-B436-39A2744D7EEA}tf16401378</Template>
  <TotalTime>14987</TotalTime>
  <Words>647</Words>
  <Application>Microsoft Macintosh PowerPoint</Application>
  <PresentationFormat>Widescreen</PresentationFormat>
  <Paragraphs>89</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Amasis MT Pro Black</vt:lpstr>
      <vt:lpstr>Amasis MT Pro Medium</vt:lpstr>
      <vt:lpstr>Arial</vt:lpstr>
      <vt:lpstr>Calibri</vt:lpstr>
      <vt:lpstr>Times New Roman</vt:lpstr>
      <vt:lpstr>Wingdings</vt:lpstr>
      <vt:lpstr>Office Theme</vt:lpstr>
      <vt:lpstr>Foundations of Programming – Spring 1 2022 March 1 , 2021  Capstone Project Presentation</vt:lpstr>
      <vt:lpstr>Introduction </vt:lpstr>
      <vt:lpstr>Analyzing data </vt:lpstr>
      <vt:lpstr>Rules taken into consideration</vt:lpstr>
      <vt:lpstr>Map based on original country  </vt:lpstr>
      <vt:lpstr>Data Cleaning &amp; Underlying Assumptions</vt:lpstr>
      <vt:lpstr>Diagnostic Approach                                      </vt:lpstr>
      <vt:lpstr>How did we proceed ?</vt:lpstr>
      <vt:lpstr>Conclusion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6080 Integrated Experiential Learn  XN Project EDA May 15,2020</dc:title>
  <dc:creator>Sangeeta Ramrakhyani</dc:creator>
  <cp:lastModifiedBy>Karim Liaquat</cp:lastModifiedBy>
  <cp:revision>148</cp:revision>
  <cp:lastPrinted>2021-10-09T15:08:07Z</cp:lastPrinted>
  <dcterms:modified xsi:type="dcterms:W3CDTF">2022-02-28T18:44:50Z</dcterms:modified>
</cp:coreProperties>
</file>