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319" r:id="rId3"/>
    <p:sldId id="318" r:id="rId4"/>
    <p:sldId id="257" r:id="rId5"/>
    <p:sldId id="305" r:id="rId6"/>
    <p:sldId id="316" r:id="rId7"/>
    <p:sldId id="306" r:id="rId8"/>
    <p:sldId id="321" r:id="rId9"/>
    <p:sldId id="303" r:id="rId10"/>
    <p:sldId id="322" r:id="rId11"/>
    <p:sldId id="32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p:restoredTop sz="94599"/>
  </p:normalViewPr>
  <p:slideViewPr>
    <p:cSldViewPr snapToGrid="0">
      <p:cViewPr varScale="1">
        <p:scale>
          <a:sx n="106" d="100"/>
          <a:sy n="106" d="100"/>
        </p:scale>
        <p:origin x="8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F19AF-9328-E64C-9F34-528DFACD5A1E}"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A713AB38-493C-DC4C-8460-9A5CD7DBA07C}">
      <dgm:prSet phldrT="[Text]"/>
      <dgm:spPr>
        <a:solidFill>
          <a:srgbClr val="F86800"/>
        </a:solidFill>
      </dgm:spPr>
      <dgm:t>
        <a:bodyPr/>
        <a:lstStyle/>
        <a:p>
          <a:pPr>
            <a:buSzPts val="2400"/>
          </a:pPr>
          <a:r>
            <a:rPr lang="en-US" b="1" i="0" dirty="0">
              <a:latin typeface="Times New Roman" panose="02020603050405020304" pitchFamily="18" charset="0"/>
              <a:cs typeface="Times New Roman" panose="02020603050405020304" pitchFamily="18" charset="0"/>
              <a:sym typeface="Arial"/>
            </a:rPr>
            <a:t>Problem</a:t>
          </a:r>
          <a:r>
            <a:rPr lang="en-US" b="0" i="0" dirty="0">
              <a:latin typeface="Times New Roman" panose="02020603050405020304" pitchFamily="18" charset="0"/>
              <a:cs typeface="Times New Roman" panose="02020603050405020304" pitchFamily="18" charset="0"/>
              <a:sym typeface="Arial"/>
            </a:rPr>
            <a:t> </a:t>
          </a:r>
          <a:r>
            <a:rPr lang="en-US" b="1" i="0" dirty="0">
              <a:latin typeface="Times New Roman" panose="02020603050405020304" pitchFamily="18" charset="0"/>
              <a:cs typeface="Times New Roman" panose="02020603050405020304" pitchFamily="18" charset="0"/>
              <a:sym typeface="Arial"/>
            </a:rPr>
            <a:t>Statement</a:t>
          </a:r>
          <a:endParaRPr lang="en-US" b="1" dirty="0"/>
        </a:p>
      </dgm:t>
    </dgm:pt>
    <dgm:pt modelId="{39B2FB88-D1B0-D446-A806-07F2C92EAC66}" type="parTrans" cxnId="{637519B0-D128-E547-A93A-2E362BBAC2AA}">
      <dgm:prSet/>
      <dgm:spPr/>
      <dgm:t>
        <a:bodyPr/>
        <a:lstStyle/>
        <a:p>
          <a:endParaRPr lang="en-US"/>
        </a:p>
      </dgm:t>
    </dgm:pt>
    <dgm:pt modelId="{7AF95FF8-040A-8A49-80DE-555F739E9CC3}" type="sibTrans" cxnId="{637519B0-D128-E547-A93A-2E362BBAC2AA}">
      <dgm:prSet/>
      <dgm:spPr/>
      <dgm:t>
        <a:bodyPr/>
        <a:lstStyle/>
        <a:p>
          <a:endParaRPr lang="en-US"/>
        </a:p>
      </dgm:t>
    </dgm:pt>
    <dgm:pt modelId="{3E8A5877-FE7B-BA4B-AE38-78B79B9A1FE8}">
      <dgm:prSet phldrT="[Text]"/>
      <dgm:spPr/>
      <dgm:t>
        <a:bodyPr/>
        <a:lstStyle/>
        <a:p>
          <a:pPr>
            <a:buNone/>
          </a:pPr>
          <a:r>
            <a:rPr lang="en-US" dirty="0">
              <a:latin typeface="Times New Roman" panose="02020603050405020304" pitchFamily="18" charset="0"/>
            </a:rPr>
            <a:t>   While building user information databases, there are possibilities of having invalid records creeping into database for various reasons. </a:t>
          </a:r>
          <a:endParaRPr lang="en-US" dirty="0"/>
        </a:p>
      </dgm:t>
    </dgm:pt>
    <dgm:pt modelId="{EFC39F3E-BABC-8746-A239-EC53CB3CEE09}" type="parTrans" cxnId="{D11C219A-53DB-2443-A7CA-B12443DECC98}">
      <dgm:prSet/>
      <dgm:spPr/>
      <dgm:t>
        <a:bodyPr/>
        <a:lstStyle/>
        <a:p>
          <a:endParaRPr lang="en-US"/>
        </a:p>
      </dgm:t>
    </dgm:pt>
    <dgm:pt modelId="{7F5CB3E9-DD1A-5D45-8827-7F7741ACA8A3}" type="sibTrans" cxnId="{D11C219A-53DB-2443-A7CA-B12443DECC98}">
      <dgm:prSet/>
      <dgm:spPr/>
      <dgm:t>
        <a:bodyPr/>
        <a:lstStyle/>
        <a:p>
          <a:endParaRPr lang="en-US"/>
        </a:p>
      </dgm:t>
    </dgm:pt>
    <dgm:pt modelId="{DA0AC7A5-CF62-394B-9CF7-65009F117277}">
      <dgm:prSet phldrT="[Text]"/>
      <dgm:spPr>
        <a:solidFill>
          <a:srgbClr val="F86800"/>
        </a:solidFill>
      </dgm:spPr>
      <dgm:t>
        <a:bodyPr/>
        <a:lstStyle/>
        <a:p>
          <a:r>
            <a:rPr lang="en-US" b="1" u="none" dirty="0">
              <a:latin typeface="Times New Roman" panose="02020603050405020304" pitchFamily="18" charset="0"/>
            </a:rPr>
            <a:t>Underlying business consequences of malicious accounts</a:t>
          </a:r>
          <a:endParaRPr lang="en-US" u="none" dirty="0"/>
        </a:p>
      </dgm:t>
    </dgm:pt>
    <dgm:pt modelId="{8B706617-7D88-1142-A4E7-4463F81726E7}" type="parTrans" cxnId="{87DE34E1-D5B9-D040-8A3A-9097A14D6A7D}">
      <dgm:prSet/>
      <dgm:spPr/>
      <dgm:t>
        <a:bodyPr/>
        <a:lstStyle/>
        <a:p>
          <a:endParaRPr lang="en-US"/>
        </a:p>
      </dgm:t>
    </dgm:pt>
    <dgm:pt modelId="{6898378E-B382-7743-8038-F21297929386}" type="sibTrans" cxnId="{87DE34E1-D5B9-D040-8A3A-9097A14D6A7D}">
      <dgm:prSet/>
      <dgm:spPr/>
      <dgm:t>
        <a:bodyPr/>
        <a:lstStyle/>
        <a:p>
          <a:endParaRPr lang="en-US"/>
        </a:p>
      </dgm:t>
    </dgm:pt>
    <dgm:pt modelId="{080EA190-8973-AD44-870B-AD10234D9D1C}">
      <dgm:prSet phldrT="[Text]"/>
      <dgm:spPr/>
      <dgm:t>
        <a:bodyPr/>
        <a:lstStyle/>
        <a:p>
          <a:pPr>
            <a:buFont typeface="Arial" panose="020B0604020202020204" pitchFamily="34" charset="0"/>
            <a:buChar char="•"/>
          </a:pPr>
          <a:r>
            <a:rPr lang="en-US" b="0" dirty="0"/>
            <a:t>Devalued user base</a:t>
          </a:r>
        </a:p>
      </dgm:t>
    </dgm:pt>
    <dgm:pt modelId="{4DF0D3E2-F15B-FD44-9A6F-1590D0AE2BAA}" type="parTrans" cxnId="{377E8F09-A273-5A46-B855-2CF463338802}">
      <dgm:prSet/>
      <dgm:spPr/>
      <dgm:t>
        <a:bodyPr/>
        <a:lstStyle/>
        <a:p>
          <a:endParaRPr lang="en-US"/>
        </a:p>
      </dgm:t>
    </dgm:pt>
    <dgm:pt modelId="{758C4348-840D-9A4F-8306-B91D4999B62C}" type="sibTrans" cxnId="{377E8F09-A273-5A46-B855-2CF463338802}">
      <dgm:prSet/>
      <dgm:spPr/>
      <dgm:t>
        <a:bodyPr/>
        <a:lstStyle/>
        <a:p>
          <a:endParaRPr lang="en-US"/>
        </a:p>
      </dgm:t>
    </dgm:pt>
    <dgm:pt modelId="{A068C828-CEE6-EC40-97CD-BBA5CA8793AF}">
      <dgm:prSet phldrT="[Text]"/>
      <dgm:spPr>
        <a:solidFill>
          <a:srgbClr val="F86800"/>
        </a:solidFill>
      </dgm:spPr>
      <dgm:t>
        <a:bodyPr/>
        <a:lstStyle/>
        <a:p>
          <a:pPr>
            <a:buSzPts val="2400"/>
            <a:buFont typeface="Arial"/>
            <a:buNone/>
          </a:pPr>
          <a:r>
            <a:rPr lang="en-US" b="1" dirty="0">
              <a:latin typeface="Times New Roman" panose="02020603050405020304" pitchFamily="18" charset="0"/>
              <a:cs typeface="Times New Roman" panose="02020603050405020304" pitchFamily="18" charset="0"/>
              <a:sym typeface="Arial"/>
            </a:rPr>
            <a:t>Objective</a:t>
          </a:r>
          <a:endParaRPr lang="en-US" b="1" dirty="0">
            <a:latin typeface="Times New Roman" panose="02020603050405020304" pitchFamily="18" charset="0"/>
            <a:cs typeface="Times New Roman" panose="02020603050405020304" pitchFamily="18" charset="0"/>
          </a:endParaRPr>
        </a:p>
      </dgm:t>
    </dgm:pt>
    <dgm:pt modelId="{40309946-9C77-0643-B2A9-85A7DC1A6528}" type="parTrans" cxnId="{6F1D93BC-13D7-FF48-ABC5-5641E27B4A99}">
      <dgm:prSet/>
      <dgm:spPr/>
      <dgm:t>
        <a:bodyPr/>
        <a:lstStyle/>
        <a:p>
          <a:endParaRPr lang="en-US"/>
        </a:p>
      </dgm:t>
    </dgm:pt>
    <dgm:pt modelId="{2005B69E-1947-574E-91FF-A88D28819A6F}" type="sibTrans" cxnId="{6F1D93BC-13D7-FF48-ABC5-5641E27B4A99}">
      <dgm:prSet/>
      <dgm:spPr/>
      <dgm:t>
        <a:bodyPr/>
        <a:lstStyle/>
        <a:p>
          <a:endParaRPr lang="en-US"/>
        </a:p>
      </dgm:t>
    </dgm:pt>
    <dgm:pt modelId="{A63B5834-CEDE-C74C-8C70-791150923C38}">
      <dgm:prSet phldrT="[Text]"/>
      <dgm:spPr/>
      <dgm:t>
        <a:bodyPr/>
        <a:lstStyle/>
        <a:p>
          <a:pPr>
            <a:buNone/>
          </a:pPr>
          <a:r>
            <a:rPr lang="en-US" dirty="0">
              <a:latin typeface="Times New Roman" panose="02020603050405020304" pitchFamily="18" charset="0"/>
            </a:rPr>
            <a:t>   The purpose of this project is to build logics that can help in distinguishing legitimate accounts from malicious accounts.</a:t>
          </a:r>
          <a:endParaRPr lang="en-US" dirty="0"/>
        </a:p>
      </dgm:t>
    </dgm:pt>
    <dgm:pt modelId="{044A2440-8831-F14F-AAF7-4FB4FD1700C4}" type="parTrans" cxnId="{375ABF10-D252-9645-8EF7-C22D6661EF84}">
      <dgm:prSet/>
      <dgm:spPr/>
      <dgm:t>
        <a:bodyPr/>
        <a:lstStyle/>
        <a:p>
          <a:endParaRPr lang="en-US"/>
        </a:p>
      </dgm:t>
    </dgm:pt>
    <dgm:pt modelId="{18CFB1EE-9EA9-FA42-A745-D889F4C5E205}" type="sibTrans" cxnId="{375ABF10-D252-9645-8EF7-C22D6661EF84}">
      <dgm:prSet/>
      <dgm:spPr/>
      <dgm:t>
        <a:bodyPr/>
        <a:lstStyle/>
        <a:p>
          <a:endParaRPr lang="en-US"/>
        </a:p>
      </dgm:t>
    </dgm:pt>
    <dgm:pt modelId="{150593F5-09A3-D044-A509-4354B6ED4D0D}">
      <dgm:prSet/>
      <dgm:spPr/>
      <dgm:t>
        <a:bodyPr/>
        <a:lstStyle/>
        <a:p>
          <a:r>
            <a:rPr lang="en-US" b="0" dirty="0"/>
            <a:t>Wasted money</a:t>
          </a:r>
        </a:p>
      </dgm:t>
    </dgm:pt>
    <dgm:pt modelId="{300DA7BE-6023-BE43-AC8E-9B27A1C65D3F}" type="parTrans" cxnId="{7B778351-A1F0-E54E-A607-4CA0027EAA77}">
      <dgm:prSet/>
      <dgm:spPr/>
      <dgm:t>
        <a:bodyPr/>
        <a:lstStyle/>
        <a:p>
          <a:endParaRPr lang="en-US"/>
        </a:p>
      </dgm:t>
    </dgm:pt>
    <dgm:pt modelId="{E0F6CD6B-EFD5-B64A-BCE3-93541740670B}" type="sibTrans" cxnId="{7B778351-A1F0-E54E-A607-4CA0027EAA77}">
      <dgm:prSet/>
      <dgm:spPr/>
      <dgm:t>
        <a:bodyPr/>
        <a:lstStyle/>
        <a:p>
          <a:endParaRPr lang="en-US"/>
        </a:p>
      </dgm:t>
    </dgm:pt>
    <dgm:pt modelId="{01AAAF2C-F7DF-F749-B2B8-F6CD84F766F6}">
      <dgm:prSet/>
      <dgm:spPr/>
      <dgm:t>
        <a:bodyPr/>
        <a:lstStyle/>
        <a:p>
          <a:r>
            <a:rPr lang="en-US" b="0" dirty="0"/>
            <a:t>Reputation damage</a:t>
          </a:r>
        </a:p>
      </dgm:t>
    </dgm:pt>
    <dgm:pt modelId="{24DFE533-C412-BA42-BCD6-0A08BABDD683}" type="parTrans" cxnId="{A4DEDB98-A9B2-664F-8ADE-D88E4D35CB13}">
      <dgm:prSet/>
      <dgm:spPr/>
      <dgm:t>
        <a:bodyPr/>
        <a:lstStyle/>
        <a:p>
          <a:endParaRPr lang="en-US"/>
        </a:p>
      </dgm:t>
    </dgm:pt>
    <dgm:pt modelId="{DC5E44F5-01AD-CF49-A476-A668E6F21315}" type="sibTrans" cxnId="{A4DEDB98-A9B2-664F-8ADE-D88E4D35CB13}">
      <dgm:prSet/>
      <dgm:spPr/>
      <dgm:t>
        <a:bodyPr/>
        <a:lstStyle/>
        <a:p>
          <a:endParaRPr lang="en-US"/>
        </a:p>
      </dgm:t>
    </dgm:pt>
    <dgm:pt modelId="{D1218B91-283C-2E48-9C97-38C9D1968777}">
      <dgm:prSet/>
      <dgm:spPr/>
      <dgm:t>
        <a:bodyPr/>
        <a:lstStyle/>
        <a:p>
          <a:r>
            <a:rPr lang="en-US" b="0" dirty="0"/>
            <a:t>Compliance / legal problems</a:t>
          </a:r>
        </a:p>
      </dgm:t>
    </dgm:pt>
    <dgm:pt modelId="{E3C69B1C-E5D5-4F46-A367-4C7F6CBC8BC5}" type="parTrans" cxnId="{E8090884-677B-CD43-885D-A1DE56A96C56}">
      <dgm:prSet/>
      <dgm:spPr/>
      <dgm:t>
        <a:bodyPr/>
        <a:lstStyle/>
        <a:p>
          <a:endParaRPr lang="en-US"/>
        </a:p>
      </dgm:t>
    </dgm:pt>
    <dgm:pt modelId="{04EF5EC2-7E36-E44F-B3D6-196F770648C3}" type="sibTrans" cxnId="{E8090884-677B-CD43-885D-A1DE56A96C56}">
      <dgm:prSet/>
      <dgm:spPr/>
      <dgm:t>
        <a:bodyPr/>
        <a:lstStyle/>
        <a:p>
          <a:endParaRPr lang="en-US"/>
        </a:p>
      </dgm:t>
    </dgm:pt>
    <dgm:pt modelId="{2F94B6E8-96C2-134E-915F-D013769DCA04}" type="pres">
      <dgm:prSet presAssocID="{EF4F19AF-9328-E64C-9F34-528DFACD5A1E}" presName="Name0" presStyleCnt="0">
        <dgm:presLayoutVars>
          <dgm:dir/>
          <dgm:animLvl val="lvl"/>
          <dgm:resizeHandles val="exact"/>
        </dgm:presLayoutVars>
      </dgm:prSet>
      <dgm:spPr/>
    </dgm:pt>
    <dgm:pt modelId="{1C9F66AE-E7A3-AA48-8B73-E357BABF4D73}" type="pres">
      <dgm:prSet presAssocID="{EF4F19AF-9328-E64C-9F34-528DFACD5A1E}" presName="tSp" presStyleCnt="0"/>
      <dgm:spPr/>
    </dgm:pt>
    <dgm:pt modelId="{D2E0D7EB-52E3-424D-8E6F-94C2C29FE01B}" type="pres">
      <dgm:prSet presAssocID="{EF4F19AF-9328-E64C-9F34-528DFACD5A1E}" presName="bSp" presStyleCnt="0"/>
      <dgm:spPr/>
    </dgm:pt>
    <dgm:pt modelId="{38153FDB-211B-1B4C-B4C5-88203C0E3293}" type="pres">
      <dgm:prSet presAssocID="{EF4F19AF-9328-E64C-9F34-528DFACD5A1E}" presName="process" presStyleCnt="0"/>
      <dgm:spPr/>
    </dgm:pt>
    <dgm:pt modelId="{FE25A740-4321-CA47-B364-7B3EBA990031}" type="pres">
      <dgm:prSet presAssocID="{A713AB38-493C-DC4C-8460-9A5CD7DBA07C}" presName="composite1" presStyleCnt="0"/>
      <dgm:spPr/>
    </dgm:pt>
    <dgm:pt modelId="{11187E9E-23D5-2A42-AC6F-37015594FF98}" type="pres">
      <dgm:prSet presAssocID="{A713AB38-493C-DC4C-8460-9A5CD7DBA07C}" presName="dummyNode1" presStyleLbl="node1" presStyleIdx="0" presStyleCnt="3"/>
      <dgm:spPr/>
    </dgm:pt>
    <dgm:pt modelId="{16F57E9E-D7DF-3E4C-9160-C2687C24AA21}" type="pres">
      <dgm:prSet presAssocID="{A713AB38-493C-DC4C-8460-9A5CD7DBA07C}" presName="childNode1" presStyleLbl="bgAcc1" presStyleIdx="0" presStyleCnt="3">
        <dgm:presLayoutVars>
          <dgm:bulletEnabled val="1"/>
        </dgm:presLayoutVars>
      </dgm:prSet>
      <dgm:spPr/>
    </dgm:pt>
    <dgm:pt modelId="{1A619159-EF9B-1C4D-BDF3-9AD7FA86261B}" type="pres">
      <dgm:prSet presAssocID="{A713AB38-493C-DC4C-8460-9A5CD7DBA07C}" presName="childNode1tx" presStyleLbl="bgAcc1" presStyleIdx="0" presStyleCnt="3">
        <dgm:presLayoutVars>
          <dgm:bulletEnabled val="1"/>
        </dgm:presLayoutVars>
      </dgm:prSet>
      <dgm:spPr/>
    </dgm:pt>
    <dgm:pt modelId="{C83A0F09-3BAC-D14A-946C-A30C39FCE67D}" type="pres">
      <dgm:prSet presAssocID="{A713AB38-493C-DC4C-8460-9A5CD7DBA07C}" presName="parentNode1" presStyleLbl="node1" presStyleIdx="0" presStyleCnt="3">
        <dgm:presLayoutVars>
          <dgm:chMax val="1"/>
          <dgm:bulletEnabled val="1"/>
        </dgm:presLayoutVars>
      </dgm:prSet>
      <dgm:spPr/>
    </dgm:pt>
    <dgm:pt modelId="{69C84A27-6A07-9344-92DC-2EC78A507193}" type="pres">
      <dgm:prSet presAssocID="{A713AB38-493C-DC4C-8460-9A5CD7DBA07C}" presName="connSite1" presStyleCnt="0"/>
      <dgm:spPr/>
    </dgm:pt>
    <dgm:pt modelId="{3AEA0012-9DB5-4542-92C5-E9AE45E43420}" type="pres">
      <dgm:prSet presAssocID="{7AF95FF8-040A-8A49-80DE-555F739E9CC3}" presName="Name9" presStyleLbl="sibTrans2D1" presStyleIdx="0" presStyleCnt="2"/>
      <dgm:spPr/>
    </dgm:pt>
    <dgm:pt modelId="{B5477BEB-607E-8A45-AC81-FF21ECA10BBB}" type="pres">
      <dgm:prSet presAssocID="{DA0AC7A5-CF62-394B-9CF7-65009F117277}" presName="composite2" presStyleCnt="0"/>
      <dgm:spPr/>
    </dgm:pt>
    <dgm:pt modelId="{E5CA9E31-1340-8D48-A042-E4FA696F05E7}" type="pres">
      <dgm:prSet presAssocID="{DA0AC7A5-CF62-394B-9CF7-65009F117277}" presName="dummyNode2" presStyleLbl="node1" presStyleIdx="0" presStyleCnt="3"/>
      <dgm:spPr/>
    </dgm:pt>
    <dgm:pt modelId="{2ED405B0-B611-A14E-926F-FA8629D75FFF}" type="pres">
      <dgm:prSet presAssocID="{DA0AC7A5-CF62-394B-9CF7-65009F117277}" presName="childNode2" presStyleLbl="bgAcc1" presStyleIdx="1" presStyleCnt="3" custLinFactNeighborX="516" custLinFactNeighborY="-625">
        <dgm:presLayoutVars>
          <dgm:bulletEnabled val="1"/>
        </dgm:presLayoutVars>
      </dgm:prSet>
      <dgm:spPr/>
    </dgm:pt>
    <dgm:pt modelId="{DE43C047-E760-3B4E-BC7D-616228DB0C5C}" type="pres">
      <dgm:prSet presAssocID="{DA0AC7A5-CF62-394B-9CF7-65009F117277}" presName="childNode2tx" presStyleLbl="bgAcc1" presStyleIdx="1" presStyleCnt="3">
        <dgm:presLayoutVars>
          <dgm:bulletEnabled val="1"/>
        </dgm:presLayoutVars>
      </dgm:prSet>
      <dgm:spPr/>
    </dgm:pt>
    <dgm:pt modelId="{141D43F2-70B3-2747-ACE6-FF3D8901602B}" type="pres">
      <dgm:prSet presAssocID="{DA0AC7A5-CF62-394B-9CF7-65009F117277}" presName="parentNode2" presStyleLbl="node1" presStyleIdx="1" presStyleCnt="3">
        <dgm:presLayoutVars>
          <dgm:chMax val="0"/>
          <dgm:bulletEnabled val="1"/>
        </dgm:presLayoutVars>
      </dgm:prSet>
      <dgm:spPr/>
    </dgm:pt>
    <dgm:pt modelId="{9F408ED1-83DE-EA44-BFE5-E1EEE9992FB4}" type="pres">
      <dgm:prSet presAssocID="{DA0AC7A5-CF62-394B-9CF7-65009F117277}" presName="connSite2" presStyleCnt="0"/>
      <dgm:spPr/>
    </dgm:pt>
    <dgm:pt modelId="{3F7F57E0-49F2-DA49-A017-4921819C2B7C}" type="pres">
      <dgm:prSet presAssocID="{6898378E-B382-7743-8038-F21297929386}" presName="Name18" presStyleLbl="sibTrans2D1" presStyleIdx="1" presStyleCnt="2"/>
      <dgm:spPr/>
    </dgm:pt>
    <dgm:pt modelId="{7AD5E681-BE28-0242-8658-77266D6C4B79}" type="pres">
      <dgm:prSet presAssocID="{A068C828-CEE6-EC40-97CD-BBA5CA8793AF}" presName="composite1" presStyleCnt="0"/>
      <dgm:spPr/>
    </dgm:pt>
    <dgm:pt modelId="{CA461926-562F-8F46-82C9-D028321BFF2F}" type="pres">
      <dgm:prSet presAssocID="{A068C828-CEE6-EC40-97CD-BBA5CA8793AF}" presName="dummyNode1" presStyleLbl="node1" presStyleIdx="1" presStyleCnt="3"/>
      <dgm:spPr/>
    </dgm:pt>
    <dgm:pt modelId="{998EB4BD-E69E-AA45-BF14-2672039F7F03}" type="pres">
      <dgm:prSet presAssocID="{A068C828-CEE6-EC40-97CD-BBA5CA8793AF}" presName="childNode1" presStyleLbl="bgAcc1" presStyleIdx="2" presStyleCnt="3">
        <dgm:presLayoutVars>
          <dgm:bulletEnabled val="1"/>
        </dgm:presLayoutVars>
      </dgm:prSet>
      <dgm:spPr/>
    </dgm:pt>
    <dgm:pt modelId="{71840F04-C21D-F947-94BF-B14FF74A877E}" type="pres">
      <dgm:prSet presAssocID="{A068C828-CEE6-EC40-97CD-BBA5CA8793AF}" presName="childNode1tx" presStyleLbl="bgAcc1" presStyleIdx="2" presStyleCnt="3">
        <dgm:presLayoutVars>
          <dgm:bulletEnabled val="1"/>
        </dgm:presLayoutVars>
      </dgm:prSet>
      <dgm:spPr/>
    </dgm:pt>
    <dgm:pt modelId="{BD5353B0-3CA7-024B-8101-CD245B20DB5E}" type="pres">
      <dgm:prSet presAssocID="{A068C828-CEE6-EC40-97CD-BBA5CA8793AF}" presName="parentNode1" presStyleLbl="node1" presStyleIdx="2" presStyleCnt="3">
        <dgm:presLayoutVars>
          <dgm:chMax val="1"/>
          <dgm:bulletEnabled val="1"/>
        </dgm:presLayoutVars>
      </dgm:prSet>
      <dgm:spPr/>
    </dgm:pt>
    <dgm:pt modelId="{5A9941F0-33DD-9E49-AE44-A3BD0FB1B5A3}" type="pres">
      <dgm:prSet presAssocID="{A068C828-CEE6-EC40-97CD-BBA5CA8793AF}" presName="connSite1" presStyleCnt="0"/>
      <dgm:spPr/>
    </dgm:pt>
  </dgm:ptLst>
  <dgm:cxnLst>
    <dgm:cxn modelId="{DAC90801-4223-9B49-A9E8-11B65C04606C}" type="presOf" srcId="{A63B5834-CEDE-C74C-8C70-791150923C38}" destId="{71840F04-C21D-F947-94BF-B14FF74A877E}" srcOrd="1" destOrd="0" presId="urn:microsoft.com/office/officeart/2005/8/layout/hProcess4"/>
    <dgm:cxn modelId="{377E8F09-A273-5A46-B855-2CF463338802}" srcId="{DA0AC7A5-CF62-394B-9CF7-65009F117277}" destId="{080EA190-8973-AD44-870B-AD10234D9D1C}" srcOrd="0" destOrd="0" parTransId="{4DF0D3E2-F15B-FD44-9A6F-1590D0AE2BAA}" sibTransId="{758C4348-840D-9A4F-8306-B91D4999B62C}"/>
    <dgm:cxn modelId="{375ABF10-D252-9645-8EF7-C22D6661EF84}" srcId="{A068C828-CEE6-EC40-97CD-BBA5CA8793AF}" destId="{A63B5834-CEDE-C74C-8C70-791150923C38}" srcOrd="0" destOrd="0" parTransId="{044A2440-8831-F14F-AAF7-4FB4FD1700C4}" sibTransId="{18CFB1EE-9EA9-FA42-A745-D889F4C5E205}"/>
    <dgm:cxn modelId="{4A51DF1A-46B9-2248-B604-A9BA5EF25B9A}" type="presOf" srcId="{01AAAF2C-F7DF-F749-B2B8-F6CD84F766F6}" destId="{DE43C047-E760-3B4E-BC7D-616228DB0C5C}" srcOrd="1" destOrd="2" presId="urn:microsoft.com/office/officeart/2005/8/layout/hProcess4"/>
    <dgm:cxn modelId="{57BF0836-CE8F-424D-81C6-234DAD69112E}" type="presOf" srcId="{150593F5-09A3-D044-A509-4354B6ED4D0D}" destId="{DE43C047-E760-3B4E-BC7D-616228DB0C5C}" srcOrd="1" destOrd="1" presId="urn:microsoft.com/office/officeart/2005/8/layout/hProcess4"/>
    <dgm:cxn modelId="{A65AF939-6BC0-4E46-B81F-F3EFFDE4DA5E}" type="presOf" srcId="{7AF95FF8-040A-8A49-80DE-555F739E9CC3}" destId="{3AEA0012-9DB5-4542-92C5-E9AE45E43420}" srcOrd="0" destOrd="0" presId="urn:microsoft.com/office/officeart/2005/8/layout/hProcess4"/>
    <dgm:cxn modelId="{05C8B03C-0675-E64B-8AA8-55C1BCF68492}" type="presOf" srcId="{150593F5-09A3-D044-A509-4354B6ED4D0D}" destId="{2ED405B0-B611-A14E-926F-FA8629D75FFF}" srcOrd="0" destOrd="1" presId="urn:microsoft.com/office/officeart/2005/8/layout/hProcess4"/>
    <dgm:cxn modelId="{0D7E2441-A807-3D47-9173-2673C1F5A702}" type="presOf" srcId="{EF4F19AF-9328-E64C-9F34-528DFACD5A1E}" destId="{2F94B6E8-96C2-134E-915F-D013769DCA04}" srcOrd="0" destOrd="0" presId="urn:microsoft.com/office/officeart/2005/8/layout/hProcess4"/>
    <dgm:cxn modelId="{24202947-97D6-0047-A3D9-DF4F17CC7CD1}" type="presOf" srcId="{DA0AC7A5-CF62-394B-9CF7-65009F117277}" destId="{141D43F2-70B3-2747-ACE6-FF3D8901602B}" srcOrd="0" destOrd="0" presId="urn:microsoft.com/office/officeart/2005/8/layout/hProcess4"/>
    <dgm:cxn modelId="{7B778351-A1F0-E54E-A607-4CA0027EAA77}" srcId="{DA0AC7A5-CF62-394B-9CF7-65009F117277}" destId="{150593F5-09A3-D044-A509-4354B6ED4D0D}" srcOrd="1" destOrd="0" parTransId="{300DA7BE-6023-BE43-AC8E-9B27A1C65D3F}" sibTransId="{E0F6CD6B-EFD5-B64A-BCE3-93541740670B}"/>
    <dgm:cxn modelId="{5EE3ED5B-6BFB-F744-B94B-6ADC8D74828E}" type="presOf" srcId="{080EA190-8973-AD44-870B-AD10234D9D1C}" destId="{2ED405B0-B611-A14E-926F-FA8629D75FFF}" srcOrd="0" destOrd="0" presId="urn:microsoft.com/office/officeart/2005/8/layout/hProcess4"/>
    <dgm:cxn modelId="{0DB29673-A9B6-DE43-AD8E-BF77A0E40ABA}" type="presOf" srcId="{01AAAF2C-F7DF-F749-B2B8-F6CD84F766F6}" destId="{2ED405B0-B611-A14E-926F-FA8629D75FFF}" srcOrd="0" destOrd="2" presId="urn:microsoft.com/office/officeart/2005/8/layout/hProcess4"/>
    <dgm:cxn modelId="{198AEF77-748F-6643-AF6E-A333BB50780C}" type="presOf" srcId="{6898378E-B382-7743-8038-F21297929386}" destId="{3F7F57E0-49F2-DA49-A017-4921819C2B7C}" srcOrd="0" destOrd="0" presId="urn:microsoft.com/office/officeart/2005/8/layout/hProcess4"/>
    <dgm:cxn modelId="{D2BF7E7F-0808-2B41-A0EC-5F70F9FC34B0}" type="presOf" srcId="{080EA190-8973-AD44-870B-AD10234D9D1C}" destId="{DE43C047-E760-3B4E-BC7D-616228DB0C5C}" srcOrd="1" destOrd="0" presId="urn:microsoft.com/office/officeart/2005/8/layout/hProcess4"/>
    <dgm:cxn modelId="{2A066A80-D7E9-8540-A8CE-D303E7FBB50A}" type="presOf" srcId="{A63B5834-CEDE-C74C-8C70-791150923C38}" destId="{998EB4BD-E69E-AA45-BF14-2672039F7F03}" srcOrd="0" destOrd="0" presId="urn:microsoft.com/office/officeart/2005/8/layout/hProcess4"/>
    <dgm:cxn modelId="{399C3481-D591-B347-B216-257CCF1D1B39}" type="presOf" srcId="{D1218B91-283C-2E48-9C97-38C9D1968777}" destId="{2ED405B0-B611-A14E-926F-FA8629D75FFF}" srcOrd="0" destOrd="3" presId="urn:microsoft.com/office/officeart/2005/8/layout/hProcess4"/>
    <dgm:cxn modelId="{B649A483-95CA-8340-A963-16B00BCC0727}" type="presOf" srcId="{A713AB38-493C-DC4C-8460-9A5CD7DBA07C}" destId="{C83A0F09-3BAC-D14A-946C-A30C39FCE67D}" srcOrd="0" destOrd="0" presId="urn:microsoft.com/office/officeart/2005/8/layout/hProcess4"/>
    <dgm:cxn modelId="{E8090884-677B-CD43-885D-A1DE56A96C56}" srcId="{DA0AC7A5-CF62-394B-9CF7-65009F117277}" destId="{D1218B91-283C-2E48-9C97-38C9D1968777}" srcOrd="3" destOrd="0" parTransId="{E3C69B1C-E5D5-4F46-A367-4C7F6CBC8BC5}" sibTransId="{04EF5EC2-7E36-E44F-B3D6-196F770648C3}"/>
    <dgm:cxn modelId="{46BFBF87-0444-5E42-AEFB-A456CA28D8EF}" type="presOf" srcId="{3E8A5877-FE7B-BA4B-AE38-78B79B9A1FE8}" destId="{16F57E9E-D7DF-3E4C-9160-C2687C24AA21}" srcOrd="0" destOrd="0" presId="urn:microsoft.com/office/officeart/2005/8/layout/hProcess4"/>
    <dgm:cxn modelId="{DFD53B8F-AC20-0C46-A3F0-990EAA912002}" type="presOf" srcId="{A068C828-CEE6-EC40-97CD-BBA5CA8793AF}" destId="{BD5353B0-3CA7-024B-8101-CD245B20DB5E}" srcOrd="0" destOrd="0" presId="urn:microsoft.com/office/officeart/2005/8/layout/hProcess4"/>
    <dgm:cxn modelId="{F5A18198-3DC5-4445-9BAB-5304A6968375}" type="presOf" srcId="{D1218B91-283C-2E48-9C97-38C9D1968777}" destId="{DE43C047-E760-3B4E-BC7D-616228DB0C5C}" srcOrd="1" destOrd="3" presId="urn:microsoft.com/office/officeart/2005/8/layout/hProcess4"/>
    <dgm:cxn modelId="{A4DEDB98-A9B2-664F-8ADE-D88E4D35CB13}" srcId="{DA0AC7A5-CF62-394B-9CF7-65009F117277}" destId="{01AAAF2C-F7DF-F749-B2B8-F6CD84F766F6}" srcOrd="2" destOrd="0" parTransId="{24DFE533-C412-BA42-BCD6-0A08BABDD683}" sibTransId="{DC5E44F5-01AD-CF49-A476-A668E6F21315}"/>
    <dgm:cxn modelId="{D11C219A-53DB-2443-A7CA-B12443DECC98}" srcId="{A713AB38-493C-DC4C-8460-9A5CD7DBA07C}" destId="{3E8A5877-FE7B-BA4B-AE38-78B79B9A1FE8}" srcOrd="0" destOrd="0" parTransId="{EFC39F3E-BABC-8746-A239-EC53CB3CEE09}" sibTransId="{7F5CB3E9-DD1A-5D45-8827-7F7741ACA8A3}"/>
    <dgm:cxn modelId="{637519B0-D128-E547-A93A-2E362BBAC2AA}" srcId="{EF4F19AF-9328-E64C-9F34-528DFACD5A1E}" destId="{A713AB38-493C-DC4C-8460-9A5CD7DBA07C}" srcOrd="0" destOrd="0" parTransId="{39B2FB88-D1B0-D446-A806-07F2C92EAC66}" sibTransId="{7AF95FF8-040A-8A49-80DE-555F739E9CC3}"/>
    <dgm:cxn modelId="{6F1D93BC-13D7-FF48-ABC5-5641E27B4A99}" srcId="{EF4F19AF-9328-E64C-9F34-528DFACD5A1E}" destId="{A068C828-CEE6-EC40-97CD-BBA5CA8793AF}" srcOrd="2" destOrd="0" parTransId="{40309946-9C77-0643-B2A9-85A7DC1A6528}" sibTransId="{2005B69E-1947-574E-91FF-A88D28819A6F}"/>
    <dgm:cxn modelId="{FCA156C1-9620-F04C-9987-4B9CB85B26D5}" type="presOf" srcId="{3E8A5877-FE7B-BA4B-AE38-78B79B9A1FE8}" destId="{1A619159-EF9B-1C4D-BDF3-9AD7FA86261B}" srcOrd="1" destOrd="0" presId="urn:microsoft.com/office/officeart/2005/8/layout/hProcess4"/>
    <dgm:cxn modelId="{87DE34E1-D5B9-D040-8A3A-9097A14D6A7D}" srcId="{EF4F19AF-9328-E64C-9F34-528DFACD5A1E}" destId="{DA0AC7A5-CF62-394B-9CF7-65009F117277}" srcOrd="1" destOrd="0" parTransId="{8B706617-7D88-1142-A4E7-4463F81726E7}" sibTransId="{6898378E-B382-7743-8038-F21297929386}"/>
    <dgm:cxn modelId="{89F73A1C-BA13-4643-8A3E-378F8740FFC2}" type="presParOf" srcId="{2F94B6E8-96C2-134E-915F-D013769DCA04}" destId="{1C9F66AE-E7A3-AA48-8B73-E357BABF4D73}" srcOrd="0" destOrd="0" presId="urn:microsoft.com/office/officeart/2005/8/layout/hProcess4"/>
    <dgm:cxn modelId="{0925559F-2CA2-9C46-AAD7-2DA4696BD4A1}" type="presParOf" srcId="{2F94B6E8-96C2-134E-915F-D013769DCA04}" destId="{D2E0D7EB-52E3-424D-8E6F-94C2C29FE01B}" srcOrd="1" destOrd="0" presId="urn:microsoft.com/office/officeart/2005/8/layout/hProcess4"/>
    <dgm:cxn modelId="{1E281351-81A1-8A43-926B-2BB8C1D938D4}" type="presParOf" srcId="{2F94B6E8-96C2-134E-915F-D013769DCA04}" destId="{38153FDB-211B-1B4C-B4C5-88203C0E3293}" srcOrd="2" destOrd="0" presId="urn:microsoft.com/office/officeart/2005/8/layout/hProcess4"/>
    <dgm:cxn modelId="{58080B37-4147-F547-B790-2547DD87D17D}" type="presParOf" srcId="{38153FDB-211B-1B4C-B4C5-88203C0E3293}" destId="{FE25A740-4321-CA47-B364-7B3EBA990031}" srcOrd="0" destOrd="0" presId="urn:microsoft.com/office/officeart/2005/8/layout/hProcess4"/>
    <dgm:cxn modelId="{D0182431-AA9A-324A-BBD0-D53404E12A00}" type="presParOf" srcId="{FE25A740-4321-CA47-B364-7B3EBA990031}" destId="{11187E9E-23D5-2A42-AC6F-37015594FF98}" srcOrd="0" destOrd="0" presId="urn:microsoft.com/office/officeart/2005/8/layout/hProcess4"/>
    <dgm:cxn modelId="{4B842606-C8E7-8E4A-812B-8CC54EE31B2A}" type="presParOf" srcId="{FE25A740-4321-CA47-B364-7B3EBA990031}" destId="{16F57E9E-D7DF-3E4C-9160-C2687C24AA21}" srcOrd="1" destOrd="0" presId="urn:microsoft.com/office/officeart/2005/8/layout/hProcess4"/>
    <dgm:cxn modelId="{053287E4-E975-9347-B960-52C3BB812D35}" type="presParOf" srcId="{FE25A740-4321-CA47-B364-7B3EBA990031}" destId="{1A619159-EF9B-1C4D-BDF3-9AD7FA86261B}" srcOrd="2" destOrd="0" presId="urn:microsoft.com/office/officeart/2005/8/layout/hProcess4"/>
    <dgm:cxn modelId="{CF37E26A-2F27-DC4B-A2C4-5A0A3910BCCC}" type="presParOf" srcId="{FE25A740-4321-CA47-B364-7B3EBA990031}" destId="{C83A0F09-3BAC-D14A-946C-A30C39FCE67D}" srcOrd="3" destOrd="0" presId="urn:microsoft.com/office/officeart/2005/8/layout/hProcess4"/>
    <dgm:cxn modelId="{42EBB60D-7BA2-3842-B15F-A4BAD2CBC5E7}" type="presParOf" srcId="{FE25A740-4321-CA47-B364-7B3EBA990031}" destId="{69C84A27-6A07-9344-92DC-2EC78A507193}" srcOrd="4" destOrd="0" presId="urn:microsoft.com/office/officeart/2005/8/layout/hProcess4"/>
    <dgm:cxn modelId="{E77000C5-C587-9040-A7DC-C26A9C2704B0}" type="presParOf" srcId="{38153FDB-211B-1B4C-B4C5-88203C0E3293}" destId="{3AEA0012-9DB5-4542-92C5-E9AE45E43420}" srcOrd="1" destOrd="0" presId="urn:microsoft.com/office/officeart/2005/8/layout/hProcess4"/>
    <dgm:cxn modelId="{81D901B4-F481-BE4C-82A0-B22E49A3A54B}" type="presParOf" srcId="{38153FDB-211B-1B4C-B4C5-88203C0E3293}" destId="{B5477BEB-607E-8A45-AC81-FF21ECA10BBB}" srcOrd="2" destOrd="0" presId="urn:microsoft.com/office/officeart/2005/8/layout/hProcess4"/>
    <dgm:cxn modelId="{303E1505-1070-0C49-BB57-79963295B45C}" type="presParOf" srcId="{B5477BEB-607E-8A45-AC81-FF21ECA10BBB}" destId="{E5CA9E31-1340-8D48-A042-E4FA696F05E7}" srcOrd="0" destOrd="0" presId="urn:microsoft.com/office/officeart/2005/8/layout/hProcess4"/>
    <dgm:cxn modelId="{78F7CFA6-B1B6-764F-956F-877D349FE58C}" type="presParOf" srcId="{B5477BEB-607E-8A45-AC81-FF21ECA10BBB}" destId="{2ED405B0-B611-A14E-926F-FA8629D75FFF}" srcOrd="1" destOrd="0" presId="urn:microsoft.com/office/officeart/2005/8/layout/hProcess4"/>
    <dgm:cxn modelId="{EC3C50DF-37E8-344B-BFD0-24019BBE5B38}" type="presParOf" srcId="{B5477BEB-607E-8A45-AC81-FF21ECA10BBB}" destId="{DE43C047-E760-3B4E-BC7D-616228DB0C5C}" srcOrd="2" destOrd="0" presId="urn:microsoft.com/office/officeart/2005/8/layout/hProcess4"/>
    <dgm:cxn modelId="{589612DB-88DB-014C-A25D-1A4925299A29}" type="presParOf" srcId="{B5477BEB-607E-8A45-AC81-FF21ECA10BBB}" destId="{141D43F2-70B3-2747-ACE6-FF3D8901602B}" srcOrd="3" destOrd="0" presId="urn:microsoft.com/office/officeart/2005/8/layout/hProcess4"/>
    <dgm:cxn modelId="{2B749D62-E6B8-E641-B398-A3B368B0ED89}" type="presParOf" srcId="{B5477BEB-607E-8A45-AC81-FF21ECA10BBB}" destId="{9F408ED1-83DE-EA44-BFE5-E1EEE9992FB4}" srcOrd="4" destOrd="0" presId="urn:microsoft.com/office/officeart/2005/8/layout/hProcess4"/>
    <dgm:cxn modelId="{8491692F-57F1-6E43-AF6F-9787A18226F7}" type="presParOf" srcId="{38153FDB-211B-1B4C-B4C5-88203C0E3293}" destId="{3F7F57E0-49F2-DA49-A017-4921819C2B7C}" srcOrd="3" destOrd="0" presId="urn:microsoft.com/office/officeart/2005/8/layout/hProcess4"/>
    <dgm:cxn modelId="{CF7AF2AB-D39F-0447-86D0-F2BEB8AB9BF4}" type="presParOf" srcId="{38153FDB-211B-1B4C-B4C5-88203C0E3293}" destId="{7AD5E681-BE28-0242-8658-77266D6C4B79}" srcOrd="4" destOrd="0" presId="urn:microsoft.com/office/officeart/2005/8/layout/hProcess4"/>
    <dgm:cxn modelId="{E672CC0F-66B3-074E-ADEC-AC73B032B030}" type="presParOf" srcId="{7AD5E681-BE28-0242-8658-77266D6C4B79}" destId="{CA461926-562F-8F46-82C9-D028321BFF2F}" srcOrd="0" destOrd="0" presId="urn:microsoft.com/office/officeart/2005/8/layout/hProcess4"/>
    <dgm:cxn modelId="{B6E0AFCC-DEE6-0841-AE40-77269CFCA991}" type="presParOf" srcId="{7AD5E681-BE28-0242-8658-77266D6C4B79}" destId="{998EB4BD-E69E-AA45-BF14-2672039F7F03}" srcOrd="1" destOrd="0" presId="urn:microsoft.com/office/officeart/2005/8/layout/hProcess4"/>
    <dgm:cxn modelId="{665EE76D-000A-3942-A2BB-6E074D324711}" type="presParOf" srcId="{7AD5E681-BE28-0242-8658-77266D6C4B79}" destId="{71840F04-C21D-F947-94BF-B14FF74A877E}" srcOrd="2" destOrd="0" presId="urn:microsoft.com/office/officeart/2005/8/layout/hProcess4"/>
    <dgm:cxn modelId="{84002FF9-5BC8-0744-818F-341D7ACBC9F9}" type="presParOf" srcId="{7AD5E681-BE28-0242-8658-77266D6C4B79}" destId="{BD5353B0-3CA7-024B-8101-CD245B20DB5E}" srcOrd="3" destOrd="0" presId="urn:microsoft.com/office/officeart/2005/8/layout/hProcess4"/>
    <dgm:cxn modelId="{92AECA95-24AC-3146-BA0F-7AA938C052BB}" type="presParOf" srcId="{7AD5E681-BE28-0242-8658-77266D6C4B79}" destId="{5A9941F0-33DD-9E49-AE44-A3BD0FB1B5A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5ADDDB-3712-4E20-B9F7-757F441DBE7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E3C49B1-401E-4D47-AC8D-EC68D8028938}">
      <dgm:prSet/>
      <dgm:spPr>
        <a:ln>
          <a:solidFill>
            <a:schemeClr val="accent5">
              <a:lumMod val="40000"/>
              <a:lumOff val="60000"/>
            </a:schemeClr>
          </a:solidFill>
        </a:ln>
      </dgm:spPr>
      <dgm:t>
        <a:bodyPr/>
        <a:lstStyle/>
        <a:p>
          <a:r>
            <a:rPr lang="en-US" b="0" i="0" dirty="0"/>
            <a:t>Grouping accounts created from same IP address </a:t>
          </a:r>
          <a:endParaRPr lang="en-US" dirty="0"/>
        </a:p>
      </dgm:t>
    </dgm:pt>
    <dgm:pt modelId="{519D3386-165A-4122-ACE8-DF2678AB9AB3}" type="parTrans" cxnId="{7980C725-AE32-43B9-A6FD-D76DCFA2B953}">
      <dgm:prSet/>
      <dgm:spPr/>
      <dgm:t>
        <a:bodyPr/>
        <a:lstStyle/>
        <a:p>
          <a:endParaRPr lang="en-US"/>
        </a:p>
      </dgm:t>
    </dgm:pt>
    <dgm:pt modelId="{FCF09675-AB36-40F0-B819-226DC68E1D0D}" type="sibTrans" cxnId="{7980C725-AE32-43B9-A6FD-D76DCFA2B953}">
      <dgm:prSet/>
      <dgm:spPr/>
      <dgm:t>
        <a:bodyPr/>
        <a:lstStyle/>
        <a:p>
          <a:endParaRPr lang="en-US"/>
        </a:p>
      </dgm:t>
    </dgm:pt>
    <dgm:pt modelId="{D88920AF-F077-4BFE-B4D6-61C0A4428C04}">
      <dgm:prSet/>
      <dgm:spPr>
        <a:solidFill>
          <a:srgbClr val="F86800"/>
        </a:solidFill>
      </dgm:spPr>
      <dgm:t>
        <a:bodyPr/>
        <a:lstStyle/>
        <a:p>
          <a:r>
            <a:rPr lang="en-US" b="0" i="0" dirty="0"/>
            <a:t>Sorting them by timestamp</a:t>
          </a:r>
          <a:endParaRPr lang="en-US" dirty="0"/>
        </a:p>
      </dgm:t>
    </dgm:pt>
    <dgm:pt modelId="{60D8A85F-024D-4B2A-AC10-5AC430410648}" type="parTrans" cxnId="{1E8F9AD5-02DE-4E99-B588-F024C61B107E}">
      <dgm:prSet/>
      <dgm:spPr/>
      <dgm:t>
        <a:bodyPr/>
        <a:lstStyle/>
        <a:p>
          <a:endParaRPr lang="en-US"/>
        </a:p>
      </dgm:t>
    </dgm:pt>
    <dgm:pt modelId="{2529E98A-6839-455F-BEB2-640DF4072AAD}" type="sibTrans" cxnId="{1E8F9AD5-02DE-4E99-B588-F024C61B107E}">
      <dgm:prSet/>
      <dgm:spPr/>
      <dgm:t>
        <a:bodyPr/>
        <a:lstStyle/>
        <a:p>
          <a:endParaRPr lang="en-US"/>
        </a:p>
      </dgm:t>
    </dgm:pt>
    <dgm:pt modelId="{2D8B536E-604B-4EEB-A806-E211AC98248C}">
      <dgm:prSet/>
      <dgm:spPr/>
      <dgm:t>
        <a:bodyPr/>
        <a:lstStyle/>
        <a:p>
          <a:r>
            <a:rPr lang="en-US" b="0" i="0" dirty="0"/>
            <a:t>Validating time difference for these accounts</a:t>
          </a:r>
          <a:endParaRPr lang="en-US" dirty="0"/>
        </a:p>
      </dgm:t>
    </dgm:pt>
    <dgm:pt modelId="{5A689587-35FA-4714-B1D3-E9C0D7642E73}" type="parTrans" cxnId="{3A223534-ECC8-44E3-AB68-F13214F6987B}">
      <dgm:prSet/>
      <dgm:spPr/>
      <dgm:t>
        <a:bodyPr/>
        <a:lstStyle/>
        <a:p>
          <a:endParaRPr lang="en-US"/>
        </a:p>
      </dgm:t>
    </dgm:pt>
    <dgm:pt modelId="{DDF01EA6-8CC8-45F3-91B6-42542A26146A}" type="sibTrans" cxnId="{3A223534-ECC8-44E3-AB68-F13214F6987B}">
      <dgm:prSet/>
      <dgm:spPr/>
      <dgm:t>
        <a:bodyPr/>
        <a:lstStyle/>
        <a:p>
          <a:endParaRPr lang="en-US"/>
        </a:p>
      </dgm:t>
    </dgm:pt>
    <dgm:pt modelId="{849B6095-81D2-4A1C-A919-240BECC837B4}">
      <dgm:prSet/>
      <dgm:spPr>
        <a:solidFill>
          <a:srgbClr val="F86800"/>
        </a:solidFill>
      </dgm:spPr>
      <dgm:t>
        <a:bodyPr/>
        <a:lstStyle/>
        <a:p>
          <a:r>
            <a:rPr lang="en-US" dirty="0"/>
            <a:t>Filtering out the accounts that were created in less than 3 minutes</a:t>
          </a:r>
        </a:p>
      </dgm:t>
    </dgm:pt>
    <dgm:pt modelId="{6372B50E-1712-4052-AF61-D569EEC600B9}" type="parTrans" cxnId="{E6AEF04D-EEA9-4D68-8FB1-65E4F2CAEE3A}">
      <dgm:prSet/>
      <dgm:spPr/>
      <dgm:t>
        <a:bodyPr/>
        <a:lstStyle/>
        <a:p>
          <a:endParaRPr lang="en-US"/>
        </a:p>
      </dgm:t>
    </dgm:pt>
    <dgm:pt modelId="{EE541749-E81F-4C00-9C9B-D352CA704D7A}" type="sibTrans" cxnId="{E6AEF04D-EEA9-4D68-8FB1-65E4F2CAEE3A}">
      <dgm:prSet/>
      <dgm:spPr/>
      <dgm:t>
        <a:bodyPr/>
        <a:lstStyle/>
        <a:p>
          <a:endParaRPr lang="en-US"/>
        </a:p>
      </dgm:t>
    </dgm:pt>
    <dgm:pt modelId="{B11CCD31-76F2-3644-8858-26C20DBD3A4F}" type="pres">
      <dgm:prSet presAssocID="{985ADDDB-3712-4E20-B9F7-757F441DBE79}" presName="diagram" presStyleCnt="0">
        <dgm:presLayoutVars>
          <dgm:dir/>
          <dgm:resizeHandles val="exact"/>
        </dgm:presLayoutVars>
      </dgm:prSet>
      <dgm:spPr/>
    </dgm:pt>
    <dgm:pt modelId="{D7ECB61C-E621-4E4D-A371-65481E548845}" type="pres">
      <dgm:prSet presAssocID="{8E3C49B1-401E-4D47-AC8D-EC68D8028938}" presName="node" presStyleLbl="node1" presStyleIdx="0" presStyleCnt="4">
        <dgm:presLayoutVars>
          <dgm:bulletEnabled val="1"/>
        </dgm:presLayoutVars>
      </dgm:prSet>
      <dgm:spPr/>
    </dgm:pt>
    <dgm:pt modelId="{9A92D3BA-53DE-6443-AF8D-486F5AB97D9E}" type="pres">
      <dgm:prSet presAssocID="{FCF09675-AB36-40F0-B819-226DC68E1D0D}" presName="sibTrans" presStyleLbl="sibTrans2D1" presStyleIdx="0" presStyleCnt="3"/>
      <dgm:spPr/>
    </dgm:pt>
    <dgm:pt modelId="{F8FBBC2F-0839-8145-92AC-4CF009DE17F8}" type="pres">
      <dgm:prSet presAssocID="{FCF09675-AB36-40F0-B819-226DC68E1D0D}" presName="connectorText" presStyleLbl="sibTrans2D1" presStyleIdx="0" presStyleCnt="3"/>
      <dgm:spPr/>
    </dgm:pt>
    <dgm:pt modelId="{5B62A70B-3A44-024D-BB84-A8A6465A0979}" type="pres">
      <dgm:prSet presAssocID="{D88920AF-F077-4BFE-B4D6-61C0A4428C04}" presName="node" presStyleLbl="node1" presStyleIdx="1" presStyleCnt="4">
        <dgm:presLayoutVars>
          <dgm:bulletEnabled val="1"/>
        </dgm:presLayoutVars>
      </dgm:prSet>
      <dgm:spPr/>
    </dgm:pt>
    <dgm:pt modelId="{5B342A96-0CAB-EE41-B1E4-1F09F6EBA99C}" type="pres">
      <dgm:prSet presAssocID="{2529E98A-6839-455F-BEB2-640DF4072AAD}" presName="sibTrans" presStyleLbl="sibTrans2D1" presStyleIdx="1" presStyleCnt="3"/>
      <dgm:spPr/>
    </dgm:pt>
    <dgm:pt modelId="{CBBF2762-AD49-5744-BAAF-AC4041F7F7F2}" type="pres">
      <dgm:prSet presAssocID="{2529E98A-6839-455F-BEB2-640DF4072AAD}" presName="connectorText" presStyleLbl="sibTrans2D1" presStyleIdx="1" presStyleCnt="3"/>
      <dgm:spPr/>
    </dgm:pt>
    <dgm:pt modelId="{E5CA8EE2-FFD3-7749-AF66-96C6D13EB06D}" type="pres">
      <dgm:prSet presAssocID="{2D8B536E-604B-4EEB-A806-E211AC98248C}" presName="node" presStyleLbl="node1" presStyleIdx="2" presStyleCnt="4">
        <dgm:presLayoutVars>
          <dgm:bulletEnabled val="1"/>
        </dgm:presLayoutVars>
      </dgm:prSet>
      <dgm:spPr/>
    </dgm:pt>
    <dgm:pt modelId="{7576D503-EE2F-B74C-B59F-3A8B9EB08FCC}" type="pres">
      <dgm:prSet presAssocID="{DDF01EA6-8CC8-45F3-91B6-42542A26146A}" presName="sibTrans" presStyleLbl="sibTrans2D1" presStyleIdx="2" presStyleCnt="3"/>
      <dgm:spPr/>
    </dgm:pt>
    <dgm:pt modelId="{4D0A328B-AB62-2E47-8030-EB3EDA4D3859}" type="pres">
      <dgm:prSet presAssocID="{DDF01EA6-8CC8-45F3-91B6-42542A26146A}" presName="connectorText" presStyleLbl="sibTrans2D1" presStyleIdx="2" presStyleCnt="3"/>
      <dgm:spPr/>
    </dgm:pt>
    <dgm:pt modelId="{A1931E3A-792A-784F-8E72-70256A791197}" type="pres">
      <dgm:prSet presAssocID="{849B6095-81D2-4A1C-A919-240BECC837B4}" presName="node" presStyleLbl="node1" presStyleIdx="3" presStyleCnt="4">
        <dgm:presLayoutVars>
          <dgm:bulletEnabled val="1"/>
        </dgm:presLayoutVars>
      </dgm:prSet>
      <dgm:spPr/>
    </dgm:pt>
  </dgm:ptLst>
  <dgm:cxnLst>
    <dgm:cxn modelId="{0B44BB18-E256-FE4F-AE09-EA4FB205BF19}" type="presOf" srcId="{FCF09675-AB36-40F0-B819-226DC68E1D0D}" destId="{9A92D3BA-53DE-6443-AF8D-486F5AB97D9E}" srcOrd="0" destOrd="0" presId="urn:microsoft.com/office/officeart/2005/8/layout/process5"/>
    <dgm:cxn modelId="{DDFD4121-90BF-984C-AC49-8DE388875CDC}" type="presOf" srcId="{2529E98A-6839-455F-BEB2-640DF4072AAD}" destId="{CBBF2762-AD49-5744-BAAF-AC4041F7F7F2}" srcOrd="1" destOrd="0" presId="urn:microsoft.com/office/officeart/2005/8/layout/process5"/>
    <dgm:cxn modelId="{50C55C22-0782-404E-B123-DF65D5B8B0CE}" type="presOf" srcId="{2D8B536E-604B-4EEB-A806-E211AC98248C}" destId="{E5CA8EE2-FFD3-7749-AF66-96C6D13EB06D}" srcOrd="0" destOrd="0" presId="urn:microsoft.com/office/officeart/2005/8/layout/process5"/>
    <dgm:cxn modelId="{7980C725-AE32-43B9-A6FD-D76DCFA2B953}" srcId="{985ADDDB-3712-4E20-B9F7-757F441DBE79}" destId="{8E3C49B1-401E-4D47-AC8D-EC68D8028938}" srcOrd="0" destOrd="0" parTransId="{519D3386-165A-4122-ACE8-DF2678AB9AB3}" sibTransId="{FCF09675-AB36-40F0-B819-226DC68E1D0D}"/>
    <dgm:cxn modelId="{3A223534-ECC8-44E3-AB68-F13214F6987B}" srcId="{985ADDDB-3712-4E20-B9F7-757F441DBE79}" destId="{2D8B536E-604B-4EEB-A806-E211AC98248C}" srcOrd="2" destOrd="0" parTransId="{5A689587-35FA-4714-B1D3-E9C0D7642E73}" sibTransId="{DDF01EA6-8CC8-45F3-91B6-42542A26146A}"/>
    <dgm:cxn modelId="{DEFD4D41-AF9B-7048-ADF7-584CB10E3A64}" type="presOf" srcId="{FCF09675-AB36-40F0-B819-226DC68E1D0D}" destId="{F8FBBC2F-0839-8145-92AC-4CF009DE17F8}" srcOrd="1" destOrd="0" presId="urn:microsoft.com/office/officeart/2005/8/layout/process5"/>
    <dgm:cxn modelId="{4D9D7644-83FA-5248-8860-0A138D09D7A3}" type="presOf" srcId="{849B6095-81D2-4A1C-A919-240BECC837B4}" destId="{A1931E3A-792A-784F-8E72-70256A791197}" srcOrd="0" destOrd="0" presId="urn:microsoft.com/office/officeart/2005/8/layout/process5"/>
    <dgm:cxn modelId="{E6AEF04D-EEA9-4D68-8FB1-65E4F2CAEE3A}" srcId="{985ADDDB-3712-4E20-B9F7-757F441DBE79}" destId="{849B6095-81D2-4A1C-A919-240BECC837B4}" srcOrd="3" destOrd="0" parTransId="{6372B50E-1712-4052-AF61-D569EEC600B9}" sibTransId="{EE541749-E81F-4C00-9C9B-D352CA704D7A}"/>
    <dgm:cxn modelId="{8E72D263-6A47-354C-97E2-EF3A47084E1A}" type="presOf" srcId="{8E3C49B1-401E-4D47-AC8D-EC68D8028938}" destId="{D7ECB61C-E621-4E4D-A371-65481E548845}" srcOrd="0" destOrd="0" presId="urn:microsoft.com/office/officeart/2005/8/layout/process5"/>
    <dgm:cxn modelId="{92EAE373-F8C7-EA43-888A-CC1A969F1455}" type="presOf" srcId="{985ADDDB-3712-4E20-B9F7-757F441DBE79}" destId="{B11CCD31-76F2-3644-8858-26C20DBD3A4F}" srcOrd="0" destOrd="0" presId="urn:microsoft.com/office/officeart/2005/8/layout/process5"/>
    <dgm:cxn modelId="{B25CF77D-EC8D-E54A-9F36-B6043F5ABC30}" type="presOf" srcId="{DDF01EA6-8CC8-45F3-91B6-42542A26146A}" destId="{7576D503-EE2F-B74C-B59F-3A8B9EB08FCC}" srcOrd="0" destOrd="0" presId="urn:microsoft.com/office/officeart/2005/8/layout/process5"/>
    <dgm:cxn modelId="{22EC8BAB-F3AB-8C48-850B-FDBD804D2303}" type="presOf" srcId="{DDF01EA6-8CC8-45F3-91B6-42542A26146A}" destId="{4D0A328B-AB62-2E47-8030-EB3EDA4D3859}" srcOrd="1" destOrd="0" presId="urn:microsoft.com/office/officeart/2005/8/layout/process5"/>
    <dgm:cxn modelId="{1E8F9AD5-02DE-4E99-B588-F024C61B107E}" srcId="{985ADDDB-3712-4E20-B9F7-757F441DBE79}" destId="{D88920AF-F077-4BFE-B4D6-61C0A4428C04}" srcOrd="1" destOrd="0" parTransId="{60D8A85F-024D-4B2A-AC10-5AC430410648}" sibTransId="{2529E98A-6839-455F-BEB2-640DF4072AAD}"/>
    <dgm:cxn modelId="{92E8E4EE-90C5-774A-8A5B-86D1EE8EC72F}" type="presOf" srcId="{2529E98A-6839-455F-BEB2-640DF4072AAD}" destId="{5B342A96-0CAB-EE41-B1E4-1F09F6EBA99C}" srcOrd="0" destOrd="0" presId="urn:microsoft.com/office/officeart/2005/8/layout/process5"/>
    <dgm:cxn modelId="{52EF16F6-155D-8443-99E7-180842978675}" type="presOf" srcId="{D88920AF-F077-4BFE-B4D6-61C0A4428C04}" destId="{5B62A70B-3A44-024D-BB84-A8A6465A0979}" srcOrd="0" destOrd="0" presId="urn:microsoft.com/office/officeart/2005/8/layout/process5"/>
    <dgm:cxn modelId="{55292F2A-E7C2-7B4C-955C-27E2F893494B}" type="presParOf" srcId="{B11CCD31-76F2-3644-8858-26C20DBD3A4F}" destId="{D7ECB61C-E621-4E4D-A371-65481E548845}" srcOrd="0" destOrd="0" presId="urn:microsoft.com/office/officeart/2005/8/layout/process5"/>
    <dgm:cxn modelId="{73DF8868-BA0F-5840-86F7-D8DACD04A8E0}" type="presParOf" srcId="{B11CCD31-76F2-3644-8858-26C20DBD3A4F}" destId="{9A92D3BA-53DE-6443-AF8D-486F5AB97D9E}" srcOrd="1" destOrd="0" presId="urn:microsoft.com/office/officeart/2005/8/layout/process5"/>
    <dgm:cxn modelId="{17ABDCC5-9393-F844-8433-5469C13038C8}" type="presParOf" srcId="{9A92D3BA-53DE-6443-AF8D-486F5AB97D9E}" destId="{F8FBBC2F-0839-8145-92AC-4CF009DE17F8}" srcOrd="0" destOrd="0" presId="urn:microsoft.com/office/officeart/2005/8/layout/process5"/>
    <dgm:cxn modelId="{BE60BEFE-28CC-CE4F-B2B6-ABDA3484F538}" type="presParOf" srcId="{B11CCD31-76F2-3644-8858-26C20DBD3A4F}" destId="{5B62A70B-3A44-024D-BB84-A8A6465A0979}" srcOrd="2" destOrd="0" presId="urn:microsoft.com/office/officeart/2005/8/layout/process5"/>
    <dgm:cxn modelId="{081E668C-0654-E543-B848-923423A203BB}" type="presParOf" srcId="{B11CCD31-76F2-3644-8858-26C20DBD3A4F}" destId="{5B342A96-0CAB-EE41-B1E4-1F09F6EBA99C}" srcOrd="3" destOrd="0" presId="urn:microsoft.com/office/officeart/2005/8/layout/process5"/>
    <dgm:cxn modelId="{1C38B7F2-EF67-3643-B43B-9F502F9C2876}" type="presParOf" srcId="{5B342A96-0CAB-EE41-B1E4-1F09F6EBA99C}" destId="{CBBF2762-AD49-5744-BAAF-AC4041F7F7F2}" srcOrd="0" destOrd="0" presId="urn:microsoft.com/office/officeart/2005/8/layout/process5"/>
    <dgm:cxn modelId="{8796F480-35A4-344F-B364-9C10AAC81525}" type="presParOf" srcId="{B11CCD31-76F2-3644-8858-26C20DBD3A4F}" destId="{E5CA8EE2-FFD3-7749-AF66-96C6D13EB06D}" srcOrd="4" destOrd="0" presId="urn:microsoft.com/office/officeart/2005/8/layout/process5"/>
    <dgm:cxn modelId="{E38AFB33-0CB3-A348-88A0-7A02874262F3}" type="presParOf" srcId="{B11CCD31-76F2-3644-8858-26C20DBD3A4F}" destId="{7576D503-EE2F-B74C-B59F-3A8B9EB08FCC}" srcOrd="5" destOrd="0" presId="urn:microsoft.com/office/officeart/2005/8/layout/process5"/>
    <dgm:cxn modelId="{03F05417-BC74-DF40-A1F3-D8E3B7CD1263}" type="presParOf" srcId="{7576D503-EE2F-B74C-B59F-3A8B9EB08FCC}" destId="{4D0A328B-AB62-2E47-8030-EB3EDA4D3859}" srcOrd="0" destOrd="0" presId="urn:microsoft.com/office/officeart/2005/8/layout/process5"/>
    <dgm:cxn modelId="{83F2F300-3CE7-594C-9C78-BD0A35E613D9}" type="presParOf" srcId="{B11CCD31-76F2-3644-8858-26C20DBD3A4F}" destId="{A1931E3A-792A-784F-8E72-70256A791197}"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57E9E-D7DF-3E4C-9160-C2687C24AA21}">
      <dsp:nvSpPr>
        <dsp:cNvPr id="0" name=""/>
        <dsp:cNvSpPr/>
      </dsp:nvSpPr>
      <dsp:spPr>
        <a:xfrm>
          <a:off x="418996" y="1188906"/>
          <a:ext cx="2769872" cy="22845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None/>
          </a:pPr>
          <a:r>
            <a:rPr lang="en-US" sz="1900" kern="1200" dirty="0">
              <a:latin typeface="Times New Roman" panose="02020603050405020304" pitchFamily="18" charset="0"/>
            </a:rPr>
            <a:t>   While building user information databases, there are possibilities of having invalid records creeping into database for various reasons. </a:t>
          </a:r>
          <a:endParaRPr lang="en-US" sz="1900" kern="1200" dirty="0"/>
        </a:p>
      </dsp:txBody>
      <dsp:txXfrm>
        <a:off x="471570" y="1241480"/>
        <a:ext cx="2664724" cy="1689867"/>
      </dsp:txXfrm>
    </dsp:sp>
    <dsp:sp modelId="{3AEA0012-9DB5-4542-92C5-E9AE45E43420}">
      <dsp:nvSpPr>
        <dsp:cNvPr id="0" name=""/>
        <dsp:cNvSpPr/>
      </dsp:nvSpPr>
      <dsp:spPr>
        <a:xfrm>
          <a:off x="1939992" y="1604216"/>
          <a:ext cx="3232699" cy="3232699"/>
        </a:xfrm>
        <a:prstGeom prst="leftCircularArrow">
          <a:avLst>
            <a:gd name="adj1" fmla="val 3635"/>
            <a:gd name="adj2" fmla="val 452416"/>
            <a:gd name="adj3" fmla="val 2208972"/>
            <a:gd name="adj4" fmla="val 9005535"/>
            <a:gd name="adj5" fmla="val 42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3A0F09-3BAC-D14A-946C-A30C39FCE67D}">
      <dsp:nvSpPr>
        <dsp:cNvPr id="0" name=""/>
        <dsp:cNvSpPr/>
      </dsp:nvSpPr>
      <dsp:spPr>
        <a:xfrm>
          <a:off x="1034523" y="2983921"/>
          <a:ext cx="2462108" cy="979099"/>
        </a:xfrm>
        <a:prstGeom prst="roundRect">
          <a:avLst>
            <a:gd name="adj" fmla="val 10000"/>
          </a:avLst>
        </a:prstGeom>
        <a:solidFill>
          <a:srgbClr val="F868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SzPts val="2400"/>
            <a:buNone/>
          </a:pPr>
          <a:r>
            <a:rPr lang="en-US" sz="2100" b="1" i="0" kern="1200" dirty="0">
              <a:latin typeface="Times New Roman" panose="02020603050405020304" pitchFamily="18" charset="0"/>
              <a:cs typeface="Times New Roman" panose="02020603050405020304" pitchFamily="18" charset="0"/>
              <a:sym typeface="Arial"/>
            </a:rPr>
            <a:t>Problem</a:t>
          </a:r>
          <a:r>
            <a:rPr lang="en-US" sz="2100" b="0" i="0" kern="1200" dirty="0">
              <a:latin typeface="Times New Roman" panose="02020603050405020304" pitchFamily="18" charset="0"/>
              <a:cs typeface="Times New Roman" panose="02020603050405020304" pitchFamily="18" charset="0"/>
              <a:sym typeface="Arial"/>
            </a:rPr>
            <a:t> </a:t>
          </a:r>
          <a:r>
            <a:rPr lang="en-US" sz="2100" b="1" i="0" kern="1200" dirty="0">
              <a:latin typeface="Times New Roman" panose="02020603050405020304" pitchFamily="18" charset="0"/>
              <a:cs typeface="Times New Roman" panose="02020603050405020304" pitchFamily="18" charset="0"/>
              <a:sym typeface="Arial"/>
            </a:rPr>
            <a:t>Statement</a:t>
          </a:r>
          <a:endParaRPr lang="en-US" sz="2100" b="1" kern="1200" dirty="0"/>
        </a:p>
      </dsp:txBody>
      <dsp:txXfrm>
        <a:off x="1063200" y="3012598"/>
        <a:ext cx="2404754" cy="921745"/>
      </dsp:txXfrm>
    </dsp:sp>
    <dsp:sp modelId="{2ED405B0-B611-A14E-926F-FA8629D75FFF}">
      <dsp:nvSpPr>
        <dsp:cNvPr id="0" name=""/>
        <dsp:cNvSpPr/>
      </dsp:nvSpPr>
      <dsp:spPr>
        <a:xfrm>
          <a:off x="4070418" y="1174627"/>
          <a:ext cx="2769872" cy="22845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b="0" kern="1200" dirty="0"/>
            <a:t>Devalued user base</a:t>
          </a:r>
        </a:p>
        <a:p>
          <a:pPr marL="171450" lvl="1" indent="-171450" algn="l" defTabSz="844550">
            <a:lnSpc>
              <a:spcPct val="90000"/>
            </a:lnSpc>
            <a:spcBef>
              <a:spcPct val="0"/>
            </a:spcBef>
            <a:spcAft>
              <a:spcPct val="15000"/>
            </a:spcAft>
            <a:buChar char="•"/>
          </a:pPr>
          <a:r>
            <a:rPr lang="en-US" sz="1900" b="0" kern="1200" dirty="0"/>
            <a:t>Wasted money</a:t>
          </a:r>
        </a:p>
        <a:p>
          <a:pPr marL="171450" lvl="1" indent="-171450" algn="l" defTabSz="844550">
            <a:lnSpc>
              <a:spcPct val="90000"/>
            </a:lnSpc>
            <a:spcBef>
              <a:spcPct val="0"/>
            </a:spcBef>
            <a:spcAft>
              <a:spcPct val="15000"/>
            </a:spcAft>
            <a:buChar char="•"/>
          </a:pPr>
          <a:r>
            <a:rPr lang="en-US" sz="1900" b="0" kern="1200" dirty="0"/>
            <a:t>Reputation damage</a:t>
          </a:r>
        </a:p>
        <a:p>
          <a:pPr marL="171450" lvl="1" indent="-171450" algn="l" defTabSz="844550">
            <a:lnSpc>
              <a:spcPct val="90000"/>
            </a:lnSpc>
            <a:spcBef>
              <a:spcPct val="0"/>
            </a:spcBef>
            <a:spcAft>
              <a:spcPct val="15000"/>
            </a:spcAft>
            <a:buChar char="•"/>
          </a:pPr>
          <a:r>
            <a:rPr lang="en-US" sz="1900" b="0" kern="1200" dirty="0"/>
            <a:t>Compliance / legal problems</a:t>
          </a:r>
        </a:p>
      </dsp:txBody>
      <dsp:txXfrm>
        <a:off x="4122992" y="1716751"/>
        <a:ext cx="2664724" cy="1689867"/>
      </dsp:txXfrm>
    </dsp:sp>
    <dsp:sp modelId="{3F7F57E0-49F2-DA49-A017-4921819C2B7C}">
      <dsp:nvSpPr>
        <dsp:cNvPr id="0" name=""/>
        <dsp:cNvSpPr/>
      </dsp:nvSpPr>
      <dsp:spPr>
        <a:xfrm>
          <a:off x="5559189" y="-267070"/>
          <a:ext cx="3570145" cy="3570145"/>
        </a:xfrm>
        <a:prstGeom prst="circularArrow">
          <a:avLst>
            <a:gd name="adj1" fmla="val 3291"/>
            <a:gd name="adj2" fmla="val 406314"/>
            <a:gd name="adj3" fmla="val 19418175"/>
            <a:gd name="adj4" fmla="val 12575511"/>
            <a:gd name="adj5" fmla="val 38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1D43F2-70B3-2747-ACE6-FF3D8901602B}">
      <dsp:nvSpPr>
        <dsp:cNvPr id="0" name=""/>
        <dsp:cNvSpPr/>
      </dsp:nvSpPr>
      <dsp:spPr>
        <a:xfrm>
          <a:off x="4671653" y="699356"/>
          <a:ext cx="2462108" cy="979099"/>
        </a:xfrm>
        <a:prstGeom prst="roundRect">
          <a:avLst>
            <a:gd name="adj" fmla="val 10000"/>
          </a:avLst>
        </a:prstGeom>
        <a:solidFill>
          <a:srgbClr val="F868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1" u="none" kern="1200" dirty="0">
              <a:latin typeface="Times New Roman" panose="02020603050405020304" pitchFamily="18" charset="0"/>
            </a:rPr>
            <a:t>Underlying business consequences of malicious accounts</a:t>
          </a:r>
          <a:endParaRPr lang="en-US" sz="2100" u="none" kern="1200" dirty="0"/>
        </a:p>
      </dsp:txBody>
      <dsp:txXfrm>
        <a:off x="4700330" y="728033"/>
        <a:ext cx="2404754" cy="921745"/>
      </dsp:txXfrm>
    </dsp:sp>
    <dsp:sp modelId="{998EB4BD-E69E-AA45-BF14-2672039F7F03}">
      <dsp:nvSpPr>
        <dsp:cNvPr id="0" name=""/>
        <dsp:cNvSpPr/>
      </dsp:nvSpPr>
      <dsp:spPr>
        <a:xfrm>
          <a:off x="7693256" y="1188906"/>
          <a:ext cx="2769872" cy="22845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None/>
          </a:pPr>
          <a:r>
            <a:rPr lang="en-US" sz="1900" kern="1200" dirty="0">
              <a:latin typeface="Times New Roman" panose="02020603050405020304" pitchFamily="18" charset="0"/>
            </a:rPr>
            <a:t>   The purpose of this project is to build logics that can help in distinguishing legitimate accounts from malicious accounts.</a:t>
          </a:r>
          <a:endParaRPr lang="en-US" sz="1900" kern="1200" dirty="0"/>
        </a:p>
      </dsp:txBody>
      <dsp:txXfrm>
        <a:off x="7745830" y="1241480"/>
        <a:ext cx="2664724" cy="1689867"/>
      </dsp:txXfrm>
    </dsp:sp>
    <dsp:sp modelId="{BD5353B0-3CA7-024B-8101-CD245B20DB5E}">
      <dsp:nvSpPr>
        <dsp:cNvPr id="0" name=""/>
        <dsp:cNvSpPr/>
      </dsp:nvSpPr>
      <dsp:spPr>
        <a:xfrm>
          <a:off x="8308783" y="2983921"/>
          <a:ext cx="2462108" cy="979099"/>
        </a:xfrm>
        <a:prstGeom prst="roundRect">
          <a:avLst>
            <a:gd name="adj" fmla="val 10000"/>
          </a:avLst>
        </a:prstGeom>
        <a:solidFill>
          <a:srgbClr val="F868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SzPts val="2400"/>
            <a:buFont typeface="Arial"/>
            <a:buNone/>
          </a:pPr>
          <a:r>
            <a:rPr lang="en-US" sz="2100" b="1" kern="1200" dirty="0">
              <a:latin typeface="Times New Roman" panose="02020603050405020304" pitchFamily="18" charset="0"/>
              <a:cs typeface="Times New Roman" panose="02020603050405020304" pitchFamily="18" charset="0"/>
              <a:sym typeface="Arial"/>
            </a:rPr>
            <a:t>Objective</a:t>
          </a:r>
          <a:endParaRPr lang="en-US" sz="2100" b="1" kern="1200" dirty="0">
            <a:latin typeface="Times New Roman" panose="02020603050405020304" pitchFamily="18" charset="0"/>
            <a:cs typeface="Times New Roman" panose="02020603050405020304" pitchFamily="18" charset="0"/>
          </a:endParaRPr>
        </a:p>
      </dsp:txBody>
      <dsp:txXfrm>
        <a:off x="8337460" y="3012598"/>
        <a:ext cx="2404754" cy="921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CB61C-E621-4E4D-A371-65481E548845}">
      <dsp:nvSpPr>
        <dsp:cNvPr id="0" name=""/>
        <dsp:cNvSpPr/>
      </dsp:nvSpPr>
      <dsp:spPr>
        <a:xfrm>
          <a:off x="846" y="1369907"/>
          <a:ext cx="1805874" cy="1083524"/>
        </a:xfrm>
        <a:prstGeom prst="roundRect">
          <a:avLst>
            <a:gd name="adj" fmla="val 10000"/>
          </a:avLst>
        </a:prstGeom>
        <a:solidFill>
          <a:schemeClr val="accent1">
            <a:hueOff val="0"/>
            <a:satOff val="0"/>
            <a:lumOff val="0"/>
            <a:alphaOff val="0"/>
          </a:schemeClr>
        </a:solidFill>
        <a:ln w="25400" cap="flat" cmpd="sng" algn="ctr">
          <a:solidFill>
            <a:schemeClr val="accent5">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Grouping accounts created from same IP address </a:t>
          </a:r>
          <a:endParaRPr lang="en-US" sz="1500" kern="1200" dirty="0"/>
        </a:p>
      </dsp:txBody>
      <dsp:txXfrm>
        <a:off x="32581" y="1401642"/>
        <a:ext cx="1742404" cy="1020054"/>
      </dsp:txXfrm>
    </dsp:sp>
    <dsp:sp modelId="{9A92D3BA-53DE-6443-AF8D-486F5AB97D9E}">
      <dsp:nvSpPr>
        <dsp:cNvPr id="0" name=""/>
        <dsp:cNvSpPr/>
      </dsp:nvSpPr>
      <dsp:spPr>
        <a:xfrm>
          <a:off x="1965638" y="1687741"/>
          <a:ext cx="382845" cy="4478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965638" y="1777312"/>
        <a:ext cx="267992" cy="268714"/>
      </dsp:txXfrm>
    </dsp:sp>
    <dsp:sp modelId="{5B62A70B-3A44-024D-BB84-A8A6465A0979}">
      <dsp:nvSpPr>
        <dsp:cNvPr id="0" name=""/>
        <dsp:cNvSpPr/>
      </dsp:nvSpPr>
      <dsp:spPr>
        <a:xfrm>
          <a:off x="2529071" y="1369907"/>
          <a:ext cx="1805874" cy="1083524"/>
        </a:xfrm>
        <a:prstGeom prst="roundRect">
          <a:avLst>
            <a:gd name="adj" fmla="val 10000"/>
          </a:avLst>
        </a:prstGeom>
        <a:solidFill>
          <a:srgbClr val="F868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Sorting them by timestamp</a:t>
          </a:r>
          <a:endParaRPr lang="en-US" sz="1500" kern="1200" dirty="0"/>
        </a:p>
      </dsp:txBody>
      <dsp:txXfrm>
        <a:off x="2560806" y="1401642"/>
        <a:ext cx="1742404" cy="1020054"/>
      </dsp:txXfrm>
    </dsp:sp>
    <dsp:sp modelId="{5B342A96-0CAB-EE41-B1E4-1F09F6EBA99C}">
      <dsp:nvSpPr>
        <dsp:cNvPr id="0" name=""/>
        <dsp:cNvSpPr/>
      </dsp:nvSpPr>
      <dsp:spPr>
        <a:xfrm rot="5400000">
          <a:off x="3240586" y="2579843"/>
          <a:ext cx="382845" cy="4478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297652" y="2612349"/>
        <a:ext cx="268714" cy="267992"/>
      </dsp:txXfrm>
    </dsp:sp>
    <dsp:sp modelId="{E5CA8EE2-FFD3-7749-AF66-96C6D13EB06D}">
      <dsp:nvSpPr>
        <dsp:cNvPr id="0" name=""/>
        <dsp:cNvSpPr/>
      </dsp:nvSpPr>
      <dsp:spPr>
        <a:xfrm>
          <a:off x="2529071" y="3175781"/>
          <a:ext cx="1805874" cy="1083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Validating time difference for these accounts</a:t>
          </a:r>
          <a:endParaRPr lang="en-US" sz="1500" kern="1200" dirty="0"/>
        </a:p>
      </dsp:txBody>
      <dsp:txXfrm>
        <a:off x="2560806" y="3207516"/>
        <a:ext cx="1742404" cy="1020054"/>
      </dsp:txXfrm>
    </dsp:sp>
    <dsp:sp modelId="{7576D503-EE2F-B74C-B59F-3A8B9EB08FCC}">
      <dsp:nvSpPr>
        <dsp:cNvPr id="0" name=""/>
        <dsp:cNvSpPr/>
      </dsp:nvSpPr>
      <dsp:spPr>
        <a:xfrm rot="10800000">
          <a:off x="1987309" y="3493615"/>
          <a:ext cx="382845" cy="4478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102162" y="3583186"/>
        <a:ext cx="267992" cy="268714"/>
      </dsp:txXfrm>
    </dsp:sp>
    <dsp:sp modelId="{A1931E3A-792A-784F-8E72-70256A791197}">
      <dsp:nvSpPr>
        <dsp:cNvPr id="0" name=""/>
        <dsp:cNvSpPr/>
      </dsp:nvSpPr>
      <dsp:spPr>
        <a:xfrm>
          <a:off x="846" y="3175781"/>
          <a:ext cx="1805874" cy="1083524"/>
        </a:xfrm>
        <a:prstGeom prst="roundRect">
          <a:avLst>
            <a:gd name="adj" fmla="val 10000"/>
          </a:avLst>
        </a:prstGeom>
        <a:solidFill>
          <a:srgbClr val="F868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Filtering out the accounts that were created in less than 3 minutes</a:t>
          </a:r>
        </a:p>
      </dsp:txBody>
      <dsp:txXfrm>
        <a:off x="32581" y="3207516"/>
        <a:ext cx="1742404" cy="10200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09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5886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6" name="Picture 2" descr="Mercer University Logo Download Vector">
            <a:extLst>
              <a:ext uri="{FF2B5EF4-FFF2-40B4-BE49-F238E27FC236}">
                <a16:creationId xmlns:a16="http://schemas.microsoft.com/office/drawing/2014/main" id="{92AB46AF-1121-F042-B18F-715B432A2A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18C9BFAD-C840-6943-994A-8577AE847D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FC6F9FDF-9432-C44B-A8D2-2E334F2D58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 name="Picture 2" descr="Mercer University Logo Download Vector">
            <a:extLst>
              <a:ext uri="{FF2B5EF4-FFF2-40B4-BE49-F238E27FC236}">
                <a16:creationId xmlns:a16="http://schemas.microsoft.com/office/drawing/2014/main" id="{86A93358-4D3E-5140-B41A-775134601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B4C2A816-85DC-BB4D-A8BB-E71C5C2A1E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702CBE1B-7BDB-224E-8F82-0F35689069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05F7B86E-A9B0-9F41-97A4-9CD244AF334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43337" y="834892"/>
            <a:ext cx="11474491" cy="24978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F3F3F"/>
              </a:buClr>
              <a:buSzPts val="2400"/>
              <a:buFont typeface="Arial"/>
              <a:buNone/>
            </a:pPr>
            <a:r>
              <a:rPr lang="en-US" sz="2000" b="1" dirty="0">
                <a:solidFill>
                  <a:srgbClr val="3F3F3F"/>
                </a:solidFill>
                <a:latin typeface="Amasis MT Pro Medium" panose="020B0604020202020204" pitchFamily="18" charset="0"/>
                <a:ea typeface="Arial"/>
                <a:cs typeface="Arial"/>
                <a:sym typeface="Arial"/>
              </a:rPr>
              <a:t>Foundations of Programming – Spring 1 2022</a:t>
            </a:r>
            <a:br>
              <a:rPr lang="en-US" sz="33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March 1</a:t>
            </a:r>
            <a:r>
              <a:rPr lang="en-US" sz="1600" b="1" dirty="0">
                <a:solidFill>
                  <a:srgbClr val="3F3F3F"/>
                </a:solidFill>
                <a:latin typeface="Amasis MT Pro Medium" panose="020B0604020202020204" pitchFamily="18" charset="0"/>
                <a:ea typeface="Arial"/>
                <a:cs typeface="Arial"/>
                <a:sym typeface="Arial"/>
              </a:rPr>
              <a:t> , 2021</a:t>
            </a:r>
            <a:br>
              <a:rPr lang="en-US" sz="2000" b="1" dirty="0">
                <a:solidFill>
                  <a:srgbClr val="3F3F3F"/>
                </a:solidFill>
                <a:latin typeface="Amasis MT Pro Medium" panose="020B0604020202020204" pitchFamily="18" charset="0"/>
                <a:ea typeface="Arial"/>
                <a:cs typeface="Arial"/>
                <a:sym typeface="Arial"/>
              </a:rPr>
            </a:br>
            <a:br>
              <a:rPr lang="en-US" sz="20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Capstone Project Presentation</a:t>
            </a:r>
            <a:endParaRPr lang="en-US" b="1" dirty="0">
              <a:latin typeface="Amasis MT Pro Medium" panose="020B0604020202020204" pitchFamily="18" charset="0"/>
            </a:endParaRPr>
          </a:p>
        </p:txBody>
      </p:sp>
      <p:sp>
        <p:nvSpPr>
          <p:cNvPr id="89" name="Google Shape;89;p13"/>
          <p:cNvSpPr txBox="1">
            <a:spLocks noGrp="1"/>
          </p:cNvSpPr>
          <p:nvPr>
            <p:ph type="subTitle" idx="1"/>
          </p:nvPr>
        </p:nvSpPr>
        <p:spPr>
          <a:xfrm>
            <a:off x="156754" y="3892741"/>
            <a:ext cx="10241280" cy="293217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Clr>
                <a:srgbClr val="3F3F3F"/>
              </a:buClr>
              <a:buSzPts val="1400"/>
              <a:buNone/>
            </a:pPr>
            <a:r>
              <a:rPr lang="en-US" sz="1400" b="1" i="1" dirty="0">
                <a:solidFill>
                  <a:srgbClr val="3F3F3F"/>
                </a:solidFill>
                <a:latin typeface="Amasis MT Pro Black" panose="02040A04050005020304" pitchFamily="18" charset="0"/>
                <a:ea typeface="Arial"/>
                <a:cs typeface="Arial"/>
                <a:sym typeface="Arial"/>
              </a:rPr>
              <a:t>By</a:t>
            </a:r>
            <a:r>
              <a:rPr lang="en-US" sz="1400" i="1" cap="none" dirty="0">
                <a:solidFill>
                  <a:srgbClr val="3F3F3F"/>
                </a:solidFill>
                <a:latin typeface="Amasis MT Pro Black" panose="02040A04050005020304" pitchFamily="18" charset="0"/>
                <a:ea typeface="Arial"/>
                <a:cs typeface="Arial"/>
                <a:sym typeface="Arial"/>
              </a:rPr>
              <a:t> </a:t>
            </a:r>
            <a:r>
              <a:rPr lang="en-US" sz="1600" b="1" i="1" dirty="0">
                <a:solidFill>
                  <a:srgbClr val="3F3F3F"/>
                </a:solidFill>
                <a:latin typeface="Amasis MT Pro Black" panose="02040A04050005020304" pitchFamily="18" charset="0"/>
                <a:ea typeface="Arial"/>
                <a:cs typeface="Arial"/>
                <a:sym typeface="Arial"/>
              </a:rPr>
              <a:t>Group 1</a:t>
            </a:r>
            <a:r>
              <a:rPr lang="en-US" sz="1600" b="1" i="1" cap="none" dirty="0">
                <a:solidFill>
                  <a:srgbClr val="3F3F3F"/>
                </a:solidFill>
                <a:latin typeface="Amasis MT Pro Black" panose="02040A04050005020304" pitchFamily="18" charset="0"/>
                <a:ea typeface="Arial"/>
                <a:cs typeface="Arial"/>
                <a:sym typeface="Arial"/>
              </a:rPr>
              <a:t>:</a:t>
            </a:r>
          </a:p>
          <a:p>
            <a:pPr marL="0" lvl="0" indent="0" algn="l" rtl="0">
              <a:lnSpc>
                <a:spcPct val="80000"/>
              </a:lnSpc>
              <a:spcBef>
                <a:spcPts val="0"/>
              </a:spcBef>
              <a:spcAft>
                <a:spcPts val="0"/>
              </a:spcAft>
              <a:buClr>
                <a:srgbClr val="3F3F3F"/>
              </a:buClr>
              <a:buSzPts val="1400"/>
              <a:buNone/>
            </a:pPr>
            <a:endParaRPr lang="en-US" sz="1600" b="1" i="1" dirty="0">
              <a:solidFill>
                <a:srgbClr val="3F3F3F"/>
              </a:solidFill>
              <a:latin typeface="Amasis MT Pro Black" panose="02040A04050005020304" pitchFamily="18" charset="0"/>
              <a:ea typeface="Arial"/>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Zaiba </a:t>
            </a:r>
            <a:r>
              <a:rPr lang="en-US" sz="1600" dirty="0" err="1">
                <a:solidFill>
                  <a:srgbClr val="3F3F3F"/>
                </a:solidFill>
                <a:latin typeface="Amasis MT Pro Black" panose="02040A04050005020304" pitchFamily="18" charset="0"/>
                <a:cs typeface="Arial"/>
                <a:sym typeface="Arial"/>
              </a:rPr>
              <a:t>Bhaidani</a:t>
            </a:r>
            <a:r>
              <a:rPr lang="en-US" sz="1600" dirty="0">
                <a:solidFill>
                  <a:srgbClr val="3F3F3F"/>
                </a:solidFill>
                <a:latin typeface="Amasis MT Pro Black" panose="02040A04050005020304" pitchFamily="18" charset="0"/>
                <a:cs typeface="Arial"/>
                <a:sym typeface="Arial"/>
              </a:rPr>
              <a:t> </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Abdoul</a:t>
            </a:r>
            <a:r>
              <a:rPr lang="en-US" sz="1600" dirty="0">
                <a:solidFill>
                  <a:srgbClr val="3F3F3F"/>
                </a:solidFill>
                <a:latin typeface="Amasis MT Pro Black" panose="02040A04050005020304" pitchFamily="18" charset="0"/>
                <a:cs typeface="Arial"/>
                <a:sym typeface="Arial"/>
              </a:rPr>
              <a:t>-Salam </a:t>
            </a:r>
            <a:r>
              <a:rPr lang="en-US" sz="1600" dirty="0" err="1">
                <a:solidFill>
                  <a:srgbClr val="3F3F3F"/>
                </a:solidFill>
                <a:latin typeface="Amasis MT Pro Black" panose="02040A04050005020304" pitchFamily="18" charset="0"/>
                <a:cs typeface="Arial"/>
                <a:sym typeface="Arial"/>
              </a:rPr>
              <a:t>Boundaogo</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Vy</a:t>
            </a:r>
            <a:r>
              <a:rPr lang="en-US" sz="1600" dirty="0">
                <a:solidFill>
                  <a:srgbClr val="3F3F3F"/>
                </a:solidFill>
                <a:latin typeface="Amasis MT Pro Black" panose="02040A04050005020304" pitchFamily="18" charset="0"/>
                <a:cs typeface="Arial"/>
                <a:sym typeface="Arial"/>
              </a:rPr>
              <a:t> Ngan </a:t>
            </a:r>
            <a:r>
              <a:rPr lang="en-US" sz="1600" dirty="0" err="1">
                <a:solidFill>
                  <a:srgbClr val="3F3F3F"/>
                </a:solidFill>
                <a:latin typeface="Amasis MT Pro Black" panose="02040A04050005020304" pitchFamily="18" charset="0"/>
                <a:cs typeface="Arial"/>
                <a:sym typeface="Arial"/>
              </a:rPr>
              <a:t>Dinh</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Seojeong</a:t>
            </a:r>
            <a:r>
              <a:rPr lang="en-US" sz="1600" dirty="0">
                <a:solidFill>
                  <a:srgbClr val="3F3F3F"/>
                </a:solidFill>
                <a:latin typeface="Amasis MT Pro Black" panose="02040A04050005020304" pitchFamily="18" charset="0"/>
                <a:cs typeface="Arial"/>
                <a:sym typeface="Arial"/>
              </a:rPr>
              <a:t> Ko</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Karim Liaquat</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Muhammad </a:t>
            </a:r>
            <a:r>
              <a:rPr lang="en-US" sz="1600" dirty="0" err="1">
                <a:solidFill>
                  <a:srgbClr val="3F3F3F"/>
                </a:solidFill>
                <a:latin typeface="Amasis MT Pro Black" panose="02040A04050005020304" pitchFamily="18" charset="0"/>
                <a:cs typeface="Arial"/>
                <a:sym typeface="Arial"/>
              </a:rPr>
              <a:t>Maarij</a:t>
            </a:r>
            <a:r>
              <a:rPr lang="en-US" sz="1600" dirty="0">
                <a:solidFill>
                  <a:srgbClr val="3F3F3F"/>
                </a:solidFill>
                <a:latin typeface="Amasis MT Pro Black" panose="02040A04050005020304" pitchFamily="18" charset="0"/>
                <a:cs typeface="Arial"/>
                <a:sym typeface="Arial"/>
              </a:rPr>
              <a:t> Mufti</a:t>
            </a:r>
          </a:p>
          <a:p>
            <a:pPr marL="0" lvl="0" indent="0" algn="l" rtl="0">
              <a:lnSpc>
                <a:spcPct val="80000"/>
              </a:lnSpc>
              <a:spcBef>
                <a:spcPts val="0"/>
              </a:spcBef>
              <a:spcAft>
                <a:spcPts val="0"/>
              </a:spcAft>
              <a:buClr>
                <a:srgbClr val="3F3F3F"/>
              </a:buClr>
              <a:buSzPts val="1400"/>
              <a:buNone/>
            </a:pPr>
            <a:endParaRPr lang="en-US" sz="1600" b="1" i="1" cap="none" dirty="0">
              <a:solidFill>
                <a:srgbClr val="3F3F3F"/>
              </a:solidFill>
              <a:latin typeface="Arial"/>
              <a:ea typeface="Arial"/>
              <a:cs typeface="Arial"/>
              <a:sym typeface="Arial"/>
            </a:endParaRPr>
          </a:p>
          <a:p>
            <a:pPr marL="0" lvl="0" indent="0" algn="l" rtl="0">
              <a:lnSpc>
                <a:spcPct val="80000"/>
              </a:lnSpc>
              <a:spcBef>
                <a:spcPts val="1000"/>
              </a:spcBef>
              <a:spcAft>
                <a:spcPts val="0"/>
              </a:spcAft>
              <a:buClr>
                <a:srgbClr val="3F3F3F"/>
              </a:buClr>
              <a:buSzPts val="1400"/>
            </a:pPr>
            <a:endParaRPr lang="en-US" sz="1400" dirty="0">
              <a:solidFill>
                <a:srgbClr val="3F3F3F"/>
              </a:solidFill>
              <a:latin typeface="Arial"/>
              <a:cs typeface="Arial"/>
              <a:sym typeface="Arial"/>
            </a:endParaRPr>
          </a:p>
        </p:txBody>
      </p:sp>
      <p:sp>
        <p:nvSpPr>
          <p:cNvPr id="90" name="Google Shape;90;p13"/>
          <p:cNvSpPr txBox="1">
            <a:spLocks noGrp="1"/>
          </p:cNvSpPr>
          <p:nvPr>
            <p:ph type="sldNum" idx="12"/>
          </p:nvPr>
        </p:nvSpPr>
        <p:spPr>
          <a:xfrm>
            <a:off x="10609742" y="6459785"/>
            <a:ext cx="60274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cxnSp>
        <p:nvCxnSpPr>
          <p:cNvPr id="8" name="Google Shape;92;p13">
            <a:extLst>
              <a:ext uri="{FF2B5EF4-FFF2-40B4-BE49-F238E27FC236}">
                <a16:creationId xmlns:a16="http://schemas.microsoft.com/office/drawing/2014/main" id="{CE248F68-E8B5-4512-85C0-453FF1A67E65}"/>
              </a:ext>
            </a:extLst>
          </p:cNvPr>
          <p:cNvCxnSpPr>
            <a:cxnSpLocks/>
          </p:cNvCxnSpPr>
          <p:nvPr/>
        </p:nvCxnSpPr>
        <p:spPr>
          <a:xfrm>
            <a:off x="841833" y="3692803"/>
            <a:ext cx="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6282-4A9B-214D-9E66-1DEC09077A2C}"/>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F6C67DF8-B477-F442-859F-FC3A02FBAA96}"/>
              </a:ext>
            </a:extLst>
          </p:cNvPr>
          <p:cNvSpPr>
            <a:spLocks noGrp="1"/>
          </p:cNvSpPr>
          <p:nvPr>
            <p:ph type="body" idx="1"/>
          </p:nvPr>
        </p:nvSpPr>
        <p:spPr>
          <a:xfrm>
            <a:off x="838200" y="2005012"/>
            <a:ext cx="10515600" cy="4351338"/>
          </a:xfrm>
        </p:spPr>
        <p:txBody>
          <a:bodyPr/>
          <a:lstStyle/>
          <a:p>
            <a:pPr marL="114300" indent="0">
              <a:buNone/>
            </a:pPr>
            <a:r>
              <a:rPr lang="en-US" dirty="0"/>
              <a:t>To avoid getting numerous fake accounts into </a:t>
            </a:r>
            <a:r>
              <a:rPr lang="en-US" dirty="0" err="1"/>
              <a:t>Github</a:t>
            </a:r>
            <a:r>
              <a:rPr lang="en-US" dirty="0"/>
              <a:t>, we recommend:</a:t>
            </a:r>
          </a:p>
          <a:p>
            <a:pPr marL="114300" indent="0">
              <a:buNone/>
            </a:pPr>
            <a:endParaRPr lang="en-US" dirty="0"/>
          </a:p>
          <a:p>
            <a:r>
              <a:rPr lang="en-US" dirty="0"/>
              <a:t>Adding an email validation system to filter out fake email at first.</a:t>
            </a:r>
          </a:p>
          <a:p>
            <a:r>
              <a:rPr lang="en-US" dirty="0"/>
              <a:t>We need to make sure the user has a valid location.</a:t>
            </a:r>
          </a:p>
          <a:p>
            <a:r>
              <a:rPr lang="en-US" dirty="0"/>
              <a:t>Not allowing user to create multiple accounts using the same account name and same email. </a:t>
            </a:r>
          </a:p>
        </p:txBody>
      </p:sp>
      <p:sp>
        <p:nvSpPr>
          <p:cNvPr id="4" name="Slide Number Placeholder 3">
            <a:extLst>
              <a:ext uri="{FF2B5EF4-FFF2-40B4-BE49-F238E27FC236}">
                <a16:creationId xmlns:a16="http://schemas.microsoft.com/office/drawing/2014/main" id="{BB3B041D-4508-CE41-8723-106FE9F7D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84209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94CDC-BBE1-4F65-B218-5484DBF33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descr="Logo, company name&#10;&#10;Description automatically generated">
            <a:extLst>
              <a:ext uri="{FF2B5EF4-FFF2-40B4-BE49-F238E27FC236}">
                <a16:creationId xmlns:a16="http://schemas.microsoft.com/office/drawing/2014/main" id="{D6DDC53F-E4E2-411B-A186-5D4FA2AAE5EA}"/>
              </a:ext>
            </a:extLst>
          </p:cNvPr>
          <p:cNvPicPr>
            <a:picLocks noChangeAspect="1"/>
          </p:cNvPicPr>
          <p:nvPr/>
        </p:nvPicPr>
        <p:blipFill>
          <a:blip r:embed="rId2"/>
          <a:stretch>
            <a:fillRect/>
          </a:stretch>
        </p:blipFill>
        <p:spPr>
          <a:xfrm>
            <a:off x="1763486" y="136525"/>
            <a:ext cx="8725988" cy="6584949"/>
          </a:xfrm>
          <a:prstGeom prst="rect">
            <a:avLst/>
          </a:prstGeom>
        </p:spPr>
      </p:pic>
    </p:spTree>
    <p:extLst>
      <p:ext uri="{BB962C8B-B14F-4D97-AF65-F5344CB8AC3E}">
        <p14:creationId xmlns:p14="http://schemas.microsoft.com/office/powerpoint/2010/main" val="29753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573-3F00-4ED3-9238-386861594F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66628407-E450-401E-93C9-B87BF3392D79}"/>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The threat profile that businesses face is continuously moving, and the cybersecurity landscape is ever-changing.</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introduction of captcha and the widespread use of two-factor authentication appeared to have reduced account creation fraud.</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Fraudulent account creation is on the rise once more, mainly to the advent of sophisticated and inexpensive hacking tools.</a:t>
            </a:r>
          </a:p>
        </p:txBody>
      </p:sp>
      <p:sp>
        <p:nvSpPr>
          <p:cNvPr id="4" name="Slide Number Placeholder 3">
            <a:extLst>
              <a:ext uri="{FF2B5EF4-FFF2-40B4-BE49-F238E27FC236}">
                <a16:creationId xmlns:a16="http://schemas.microsoft.com/office/drawing/2014/main" id="{1A68725D-66BC-42E1-8F19-10359638D4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65925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4"/>
          <p:cNvSpPr/>
          <p:nvPr/>
        </p:nvSpPr>
        <p:spPr>
          <a:xfrm>
            <a:off x="0" y="0"/>
            <a:ext cx="126124" cy="6858000"/>
          </a:xfrm>
          <a:prstGeom prst="rect">
            <a:avLst/>
          </a:prstGeom>
          <a:solidFill>
            <a:srgbClr val="F86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9" name="Google Shape;9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0" name="Google Shape;196;p27">
            <a:extLst>
              <a:ext uri="{FF2B5EF4-FFF2-40B4-BE49-F238E27FC236}">
                <a16:creationId xmlns:a16="http://schemas.microsoft.com/office/drawing/2014/main" id="{3363DA65-F9B8-418B-9627-0E809082D02C}"/>
              </a:ext>
            </a:extLst>
          </p:cNvPr>
          <p:cNvGrpSpPr/>
          <p:nvPr/>
        </p:nvGrpSpPr>
        <p:grpSpPr>
          <a:xfrm>
            <a:off x="1813651" y="1294379"/>
            <a:ext cx="8848758" cy="3604869"/>
            <a:chOff x="1191295" y="2273"/>
            <a:chExt cx="8848758" cy="3721065"/>
          </a:xfrm>
        </p:grpSpPr>
        <p:sp>
          <p:nvSpPr>
            <p:cNvPr id="22" name="Google Shape;199;p27">
              <a:extLst>
                <a:ext uri="{FF2B5EF4-FFF2-40B4-BE49-F238E27FC236}">
                  <a16:creationId xmlns:a16="http://schemas.microsoft.com/office/drawing/2014/main" id="{13971ECB-6E22-419B-9CE3-CEF9D0E12200}"/>
                </a:ext>
              </a:extLst>
            </p:cNvPr>
            <p:cNvSpPr/>
            <p:nvPr/>
          </p:nvSpPr>
          <p:spPr>
            <a:xfrm>
              <a:off x="1191295" y="2273"/>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26" name="Google Shape;203;p27">
              <a:extLst>
                <a:ext uri="{FF2B5EF4-FFF2-40B4-BE49-F238E27FC236}">
                  <a16:creationId xmlns:a16="http://schemas.microsoft.com/office/drawing/2014/main" id="{D878F6F2-734D-4BBD-95B9-E8E3CF6BB0D6}"/>
                </a:ext>
              </a:extLst>
            </p:cNvPr>
            <p:cNvSpPr/>
            <p:nvPr/>
          </p:nvSpPr>
          <p:spPr>
            <a:xfrm>
              <a:off x="1191295" y="1331225"/>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30" name="Google Shape;207;p27">
              <a:extLst>
                <a:ext uri="{FF2B5EF4-FFF2-40B4-BE49-F238E27FC236}">
                  <a16:creationId xmlns:a16="http://schemas.microsoft.com/office/drawing/2014/main" id="{D67D5429-7930-4414-B08C-3A5FA87506C5}"/>
                </a:ext>
              </a:extLst>
            </p:cNvPr>
            <p:cNvSpPr/>
            <p:nvPr/>
          </p:nvSpPr>
          <p:spPr>
            <a:xfrm>
              <a:off x="1191295" y="2660177"/>
              <a:ext cx="8848758" cy="1063161"/>
            </a:xfrm>
            <a:prstGeom prst="rect">
              <a:avLst/>
            </a:prstGeom>
            <a:noFill/>
            <a:ln>
              <a:noFill/>
            </a:ln>
          </p:spPr>
          <p:txBody>
            <a:bodyPr spcFirstLastPara="1" wrap="square" lIns="91433" tIns="91433" rIns="91433" bIns="91433" anchor="ctr" anchorCtr="0">
              <a:noAutofit/>
            </a:bodyPr>
            <a:lstStyle/>
            <a:p>
              <a:endParaRPr sz="2400"/>
            </a:p>
          </p:txBody>
        </p:sp>
      </p:grpSp>
      <p:graphicFrame>
        <p:nvGraphicFramePr>
          <p:cNvPr id="6" name="Diagram 5">
            <a:extLst>
              <a:ext uri="{FF2B5EF4-FFF2-40B4-BE49-F238E27FC236}">
                <a16:creationId xmlns:a16="http://schemas.microsoft.com/office/drawing/2014/main" id="{2EB97523-4A76-3B46-8F43-37BF43F9E9DB}"/>
              </a:ext>
            </a:extLst>
          </p:cNvPr>
          <p:cNvGraphicFramePr/>
          <p:nvPr>
            <p:extLst>
              <p:ext uri="{D42A27DB-BD31-4B8C-83A1-F6EECF244321}">
                <p14:modId xmlns:p14="http://schemas.microsoft.com/office/powerpoint/2010/main" val="1572161718"/>
              </p:ext>
            </p:extLst>
          </p:nvPr>
        </p:nvGraphicFramePr>
        <p:xfrm>
          <a:off x="501056" y="765624"/>
          <a:ext cx="11189888" cy="4662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051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4" name="Rectangle 8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3B69290-6362-4AE4-AFFD-82A27208D69C}"/>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spcBef>
                <a:spcPct val="0"/>
              </a:spcBef>
            </a:pPr>
            <a:r>
              <a:rPr lang="en-US" sz="3200" kern="1200" dirty="0">
                <a:solidFill>
                  <a:schemeClr val="tx1"/>
                </a:solidFill>
                <a:latin typeface="+mj-lt"/>
                <a:ea typeface="+mj-ea"/>
                <a:cs typeface="+mj-cs"/>
              </a:rPr>
              <a:t>Let’s understand the given dataset</a:t>
            </a:r>
          </a:p>
        </p:txBody>
      </p:sp>
      <p:sp>
        <p:nvSpPr>
          <p:cNvPr id="86" name="Rectangle 8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8" name="Rectangle 8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Content Placeholder 4">
            <a:extLst>
              <a:ext uri="{FF2B5EF4-FFF2-40B4-BE49-F238E27FC236}">
                <a16:creationId xmlns:a16="http://schemas.microsoft.com/office/drawing/2014/main" id="{4D222DE2-A2A4-EE4D-A829-E4ECA9E53690}"/>
              </a:ext>
            </a:extLst>
          </p:cNvPr>
          <p:cNvSpPr txBox="1">
            <a:spLocks/>
          </p:cNvSpPr>
          <p:nvPr/>
        </p:nvSpPr>
        <p:spPr>
          <a:xfrm>
            <a:off x="5162140" y="307438"/>
            <a:ext cx="6106742" cy="1645920"/>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r>
              <a:rPr lang="en-US" sz="1400" kern="1200" dirty="0">
                <a:solidFill>
                  <a:schemeClr val="tx1"/>
                </a:solidFill>
                <a:latin typeface="+mn-lt"/>
                <a:ea typeface="+mn-ea"/>
                <a:cs typeface="+mn-cs"/>
              </a:rPr>
              <a:t>The dataset was created partially from the Google public dataset of GitHub users.</a:t>
            </a:r>
          </a:p>
          <a:p>
            <a:pPr marL="114300" indent="-228600">
              <a:buFont typeface="Arial" panose="020B0604020202020204" pitchFamily="34" charset="0"/>
              <a:buChar char="•"/>
            </a:pPr>
            <a:r>
              <a:rPr lang="en-US" sz="1400" kern="1200" dirty="0">
                <a:solidFill>
                  <a:schemeClr val="tx1"/>
                </a:solidFill>
                <a:latin typeface="+mn-lt"/>
                <a:ea typeface="+mn-ea"/>
                <a:cs typeface="+mn-cs"/>
              </a:rPr>
              <a:t> The given dataset contains information about accounts created on   GitHub in a day. Each account is called as a “case”. In most of this   dataset, each row contains information about an individual.</a:t>
            </a:r>
          </a:p>
          <a:p>
            <a:pPr marL="114300" indent="-228600">
              <a:buFont typeface="Arial" panose="020B0604020202020204" pitchFamily="34" charset="0"/>
              <a:buChar char="•"/>
            </a:pPr>
            <a:r>
              <a:rPr lang="en-US" sz="1400" kern="1200" dirty="0">
                <a:solidFill>
                  <a:schemeClr val="tx1"/>
                </a:solidFill>
                <a:latin typeface="+mn-lt"/>
                <a:ea typeface="+mn-ea"/>
                <a:cs typeface="+mn-cs"/>
              </a:rPr>
              <a:t>We are dealing with 3844 cases in the given dataset</a:t>
            </a:r>
          </a:p>
        </p:txBody>
      </p:sp>
      <p:pic>
        <p:nvPicPr>
          <p:cNvPr id="10" name="Picture 9">
            <a:extLst>
              <a:ext uri="{FF2B5EF4-FFF2-40B4-BE49-F238E27FC236}">
                <a16:creationId xmlns:a16="http://schemas.microsoft.com/office/drawing/2014/main" id="{3720A882-0A2E-1A42-8DC2-3B422554C7CD}"/>
              </a:ext>
            </a:extLst>
          </p:cNvPr>
          <p:cNvPicPr>
            <a:picLocks noChangeAspect="1"/>
          </p:cNvPicPr>
          <p:nvPr/>
        </p:nvPicPr>
        <p:blipFill>
          <a:blip r:embed="rId3"/>
          <a:stretch>
            <a:fillRect/>
          </a:stretch>
        </p:blipFill>
        <p:spPr>
          <a:xfrm>
            <a:off x="5886571" y="3272588"/>
            <a:ext cx="5686483" cy="3282149"/>
          </a:xfrm>
          <a:prstGeom prst="rect">
            <a:avLst/>
          </a:prstGeom>
        </p:spPr>
      </p:pic>
      <p:graphicFrame>
        <p:nvGraphicFramePr>
          <p:cNvPr id="8" name="Table 7">
            <a:extLst>
              <a:ext uri="{FF2B5EF4-FFF2-40B4-BE49-F238E27FC236}">
                <a16:creationId xmlns:a16="http://schemas.microsoft.com/office/drawing/2014/main" id="{EE02F809-C24F-2D42-B51D-E75F7439A1F9}"/>
              </a:ext>
            </a:extLst>
          </p:cNvPr>
          <p:cNvGraphicFramePr>
            <a:graphicFrameLocks noGrp="1"/>
          </p:cNvGraphicFramePr>
          <p:nvPr>
            <p:extLst>
              <p:ext uri="{D42A27DB-BD31-4B8C-83A1-F6EECF244321}">
                <p14:modId xmlns:p14="http://schemas.microsoft.com/office/powerpoint/2010/main" val="1582740405"/>
              </p:ext>
            </p:extLst>
          </p:nvPr>
        </p:nvGraphicFramePr>
        <p:xfrm>
          <a:off x="490408" y="3070874"/>
          <a:ext cx="5223731" cy="3483866"/>
        </p:xfrm>
        <a:graphic>
          <a:graphicData uri="http://schemas.openxmlformats.org/drawingml/2006/table">
            <a:tbl>
              <a:tblPr firstRow="1" bandRow="1">
                <a:tableStyleId>{5FD0F851-EC5A-4D38-B0AD-8093EC10F338}</a:tableStyleId>
              </a:tblPr>
              <a:tblGrid>
                <a:gridCol w="2776245">
                  <a:extLst>
                    <a:ext uri="{9D8B030D-6E8A-4147-A177-3AD203B41FA5}">
                      <a16:colId xmlns:a16="http://schemas.microsoft.com/office/drawing/2014/main" val="2007166194"/>
                    </a:ext>
                  </a:extLst>
                </a:gridCol>
                <a:gridCol w="2447486">
                  <a:extLst>
                    <a:ext uri="{9D8B030D-6E8A-4147-A177-3AD203B41FA5}">
                      <a16:colId xmlns:a16="http://schemas.microsoft.com/office/drawing/2014/main" val="3133240156"/>
                    </a:ext>
                  </a:extLst>
                </a:gridCol>
              </a:tblGrid>
              <a:tr h="520952">
                <a:tc>
                  <a:txBody>
                    <a:bodyPr/>
                    <a:lstStyle/>
                    <a:p>
                      <a:pPr algn="ctr" fontAlgn="ctr"/>
                      <a:r>
                        <a:rPr lang="en-US" sz="1600" b="1" u="none" strike="noStrike" cap="all" spc="60" dirty="0">
                          <a:solidFill>
                            <a:schemeClr val="tx1"/>
                          </a:solidFill>
                          <a:effectLst/>
                        </a:rPr>
                        <a:t>Data Field</a:t>
                      </a:r>
                      <a:endParaRPr lang="en-US" sz="1600" b="1" i="0" u="none" strike="noStrike" cap="all" spc="60" dirty="0">
                        <a:solidFill>
                          <a:schemeClr val="tx1"/>
                        </a:solidFill>
                        <a:effectLst/>
                        <a:latin typeface="Arial Rounded MT Bold" panose="020F0704030504030204" pitchFamily="34" charset="77"/>
                      </a:endParaRPr>
                    </a:p>
                  </a:txBody>
                  <a:tcPr marL="12333" marR="12333" marT="118398" marB="118398" anchor="b"/>
                </a:tc>
                <a:tc>
                  <a:txBody>
                    <a:bodyPr/>
                    <a:lstStyle/>
                    <a:p>
                      <a:pPr algn="ctr" fontAlgn="ctr"/>
                      <a:r>
                        <a:rPr lang="en-US" sz="1600" b="1" u="none" strike="noStrike" cap="all" spc="60" dirty="0">
                          <a:solidFill>
                            <a:schemeClr val="tx1"/>
                          </a:solidFill>
                          <a:effectLst/>
                        </a:rPr>
                        <a:t>FIELD Type</a:t>
                      </a:r>
                      <a:endParaRPr lang="en-US" sz="1600" b="1" i="0" u="none" strike="noStrike" cap="all" spc="60" dirty="0">
                        <a:solidFill>
                          <a:schemeClr val="tx1"/>
                        </a:solidFill>
                        <a:effectLst/>
                        <a:latin typeface="Arial Rounded MT Bold" panose="020F0704030504030204" pitchFamily="34" charset="77"/>
                      </a:endParaRPr>
                    </a:p>
                  </a:txBody>
                  <a:tcPr marL="12333" marR="12333" marT="118398" marB="118398" anchor="b"/>
                </a:tc>
                <a:extLst>
                  <a:ext uri="{0D108BD9-81ED-4DB2-BD59-A6C34878D82A}">
                    <a16:rowId xmlns:a16="http://schemas.microsoft.com/office/drawing/2014/main" val="2407193303"/>
                  </a:ext>
                </a:extLst>
              </a:tr>
              <a:tr h="493819">
                <a:tc>
                  <a:txBody>
                    <a:bodyPr/>
                    <a:lstStyle/>
                    <a:p>
                      <a:pPr algn="ctr" fontAlgn="ctr"/>
                      <a:r>
                        <a:rPr lang="en-US" sz="2100" b="0" u="none" strike="noStrike" cap="none" spc="0" dirty="0">
                          <a:solidFill>
                            <a:schemeClr val="tx1"/>
                          </a:solidFill>
                          <a:effectLst/>
                        </a:rPr>
                        <a:t>created_at</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tc>
                  <a:txBody>
                    <a:bodyPr/>
                    <a:lstStyle/>
                    <a:p>
                      <a:pPr algn="ctr" fontAlgn="ctr"/>
                      <a:r>
                        <a:rPr lang="en-US" sz="2100" b="0" u="none" strike="noStrike" cap="none" spc="0" dirty="0">
                          <a:solidFill>
                            <a:schemeClr val="tx1"/>
                          </a:solidFill>
                          <a:effectLst/>
                        </a:rPr>
                        <a:t>Temporal</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extLst>
                  <a:ext uri="{0D108BD9-81ED-4DB2-BD59-A6C34878D82A}">
                    <a16:rowId xmlns:a16="http://schemas.microsoft.com/office/drawing/2014/main" val="3246047731"/>
                  </a:ext>
                </a:extLst>
              </a:tr>
              <a:tr h="493819">
                <a:tc>
                  <a:txBody>
                    <a:bodyPr/>
                    <a:lstStyle/>
                    <a:p>
                      <a:pPr algn="ctr" fontAlgn="ctr"/>
                      <a:r>
                        <a:rPr lang="en-US" sz="2100" b="0" u="none" strike="noStrike" cap="none" spc="0" dirty="0">
                          <a:solidFill>
                            <a:schemeClr val="tx1"/>
                          </a:solidFill>
                          <a:effectLst/>
                        </a:rPr>
                        <a:t>account</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tc>
                  <a:txBody>
                    <a:bodyPr/>
                    <a:lstStyle/>
                    <a:p>
                      <a:pPr algn="ctr" fontAlgn="ctr"/>
                      <a:r>
                        <a:rPr lang="en-US" sz="2100" b="0" u="none" strike="noStrike" cap="none" spc="0" dirty="0">
                          <a:solidFill>
                            <a:schemeClr val="tx1"/>
                          </a:solidFill>
                          <a:effectLst/>
                        </a:rPr>
                        <a:t>Strings</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extLst>
                  <a:ext uri="{0D108BD9-81ED-4DB2-BD59-A6C34878D82A}">
                    <a16:rowId xmlns:a16="http://schemas.microsoft.com/office/drawing/2014/main" val="567254175"/>
                  </a:ext>
                </a:extLst>
              </a:tr>
              <a:tr h="493819">
                <a:tc>
                  <a:txBody>
                    <a:bodyPr/>
                    <a:lstStyle/>
                    <a:p>
                      <a:pPr algn="ctr" fontAlgn="ctr"/>
                      <a:r>
                        <a:rPr lang="en-US" sz="2100" b="0" u="none" strike="noStrike" cap="none" spc="0" dirty="0">
                          <a:solidFill>
                            <a:schemeClr val="tx1"/>
                          </a:solidFill>
                          <a:effectLst/>
                        </a:rPr>
                        <a:t>name</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tc>
                  <a:txBody>
                    <a:bodyPr/>
                    <a:lstStyle/>
                    <a:p>
                      <a:pPr algn="ctr" fontAlgn="ctr"/>
                      <a:r>
                        <a:rPr lang="en-US" sz="2100" b="0" u="none" strike="noStrike" cap="none" spc="0">
                          <a:solidFill>
                            <a:schemeClr val="tx1"/>
                          </a:solidFill>
                          <a:effectLst/>
                        </a:rPr>
                        <a:t>Strings</a:t>
                      </a:r>
                      <a:endParaRPr lang="en-US" sz="2100" b="0" i="0" u="none" strike="noStrike" cap="none" spc="0">
                        <a:solidFill>
                          <a:schemeClr val="tx1"/>
                        </a:solidFill>
                        <a:effectLst/>
                        <a:latin typeface="Calibri" panose="020F0502020204030204" pitchFamily="34" charset="0"/>
                      </a:endParaRPr>
                    </a:p>
                  </a:txBody>
                  <a:tcPr marL="12333" marR="12333" marT="12333" marB="118398" anchor="ctr"/>
                </a:tc>
                <a:extLst>
                  <a:ext uri="{0D108BD9-81ED-4DB2-BD59-A6C34878D82A}">
                    <a16:rowId xmlns:a16="http://schemas.microsoft.com/office/drawing/2014/main" val="2926976714"/>
                  </a:ext>
                </a:extLst>
              </a:tr>
              <a:tr h="493819">
                <a:tc>
                  <a:txBody>
                    <a:bodyPr/>
                    <a:lstStyle/>
                    <a:p>
                      <a:pPr algn="ctr" fontAlgn="ctr"/>
                      <a:r>
                        <a:rPr lang="en-US" sz="2100" b="0" u="none" strike="noStrike" cap="none" spc="0" dirty="0">
                          <a:solidFill>
                            <a:schemeClr val="tx1"/>
                          </a:solidFill>
                          <a:effectLst/>
                        </a:rPr>
                        <a:t>location</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tc>
                  <a:txBody>
                    <a:bodyPr/>
                    <a:lstStyle/>
                    <a:p>
                      <a:pPr algn="ctr" fontAlgn="ctr"/>
                      <a:r>
                        <a:rPr lang="en-US" sz="2100" b="0" u="none" strike="noStrike" cap="none" spc="0" dirty="0">
                          <a:solidFill>
                            <a:schemeClr val="tx1"/>
                          </a:solidFill>
                          <a:effectLst/>
                        </a:rPr>
                        <a:t>Strings</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extLst>
                  <a:ext uri="{0D108BD9-81ED-4DB2-BD59-A6C34878D82A}">
                    <a16:rowId xmlns:a16="http://schemas.microsoft.com/office/drawing/2014/main" val="3463880074"/>
                  </a:ext>
                </a:extLst>
              </a:tr>
              <a:tr h="493819">
                <a:tc>
                  <a:txBody>
                    <a:bodyPr/>
                    <a:lstStyle/>
                    <a:p>
                      <a:pPr algn="ctr" fontAlgn="ctr"/>
                      <a:r>
                        <a:rPr lang="en-US" sz="2100" b="0" u="none" strike="noStrike" cap="none" spc="0" dirty="0">
                          <a:solidFill>
                            <a:schemeClr val="tx1"/>
                          </a:solidFill>
                          <a:effectLst/>
                        </a:rPr>
                        <a:t>email</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tc>
                  <a:txBody>
                    <a:bodyPr/>
                    <a:lstStyle/>
                    <a:p>
                      <a:pPr algn="ctr" fontAlgn="ctr"/>
                      <a:r>
                        <a:rPr lang="en-US" sz="2100" b="0" u="none" strike="noStrike" cap="none" spc="0">
                          <a:solidFill>
                            <a:schemeClr val="tx1"/>
                          </a:solidFill>
                          <a:effectLst/>
                        </a:rPr>
                        <a:t>Strings</a:t>
                      </a:r>
                      <a:endParaRPr lang="en-US" sz="2100" b="0" i="0" u="none" strike="noStrike" cap="none" spc="0">
                        <a:solidFill>
                          <a:schemeClr val="tx1"/>
                        </a:solidFill>
                        <a:effectLst/>
                        <a:latin typeface="Calibri" panose="020F0502020204030204" pitchFamily="34" charset="0"/>
                      </a:endParaRPr>
                    </a:p>
                  </a:txBody>
                  <a:tcPr marL="12333" marR="12333" marT="12333" marB="118398" anchor="ctr"/>
                </a:tc>
                <a:extLst>
                  <a:ext uri="{0D108BD9-81ED-4DB2-BD59-A6C34878D82A}">
                    <a16:rowId xmlns:a16="http://schemas.microsoft.com/office/drawing/2014/main" val="910253179"/>
                  </a:ext>
                </a:extLst>
              </a:tr>
              <a:tr h="493819">
                <a:tc>
                  <a:txBody>
                    <a:bodyPr/>
                    <a:lstStyle/>
                    <a:p>
                      <a:pPr algn="ctr" fontAlgn="ctr"/>
                      <a:r>
                        <a:rPr lang="en-US" sz="2100" b="0" u="none" strike="noStrike" cap="none" spc="0" dirty="0">
                          <a:solidFill>
                            <a:schemeClr val="tx1"/>
                          </a:solidFill>
                          <a:effectLst/>
                        </a:rPr>
                        <a:t>ip_address</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tc>
                  <a:txBody>
                    <a:bodyPr/>
                    <a:lstStyle/>
                    <a:p>
                      <a:pPr algn="ctr" fontAlgn="ctr"/>
                      <a:r>
                        <a:rPr lang="en-US" sz="2100" b="0" u="none" strike="noStrike" cap="none" spc="0" dirty="0">
                          <a:solidFill>
                            <a:schemeClr val="tx1"/>
                          </a:solidFill>
                          <a:effectLst/>
                        </a:rPr>
                        <a:t>Strings</a:t>
                      </a:r>
                      <a:endParaRPr lang="en-US" sz="2100" b="0" i="0" u="none" strike="noStrike" cap="none" spc="0" dirty="0">
                        <a:solidFill>
                          <a:schemeClr val="tx1"/>
                        </a:solidFill>
                        <a:effectLst/>
                        <a:latin typeface="Calibri" panose="020F0502020204030204" pitchFamily="34" charset="0"/>
                      </a:endParaRPr>
                    </a:p>
                  </a:txBody>
                  <a:tcPr marL="12333" marR="12333" marT="12333" marB="118398" anchor="ctr"/>
                </a:tc>
                <a:extLst>
                  <a:ext uri="{0D108BD9-81ED-4DB2-BD59-A6C34878D82A}">
                    <a16:rowId xmlns:a16="http://schemas.microsoft.com/office/drawing/2014/main" val="1641479151"/>
                  </a:ext>
                </a:extLst>
              </a:tr>
            </a:tbl>
          </a:graphicData>
        </a:graphic>
      </p:graphicFrame>
      <p:sp>
        <p:nvSpPr>
          <p:cNvPr id="11" name="Content Placeholder 4">
            <a:extLst>
              <a:ext uri="{FF2B5EF4-FFF2-40B4-BE49-F238E27FC236}">
                <a16:creationId xmlns:a16="http://schemas.microsoft.com/office/drawing/2014/main" id="{A3041572-B3C8-CE42-9491-54F74A322D51}"/>
              </a:ext>
            </a:extLst>
          </p:cNvPr>
          <p:cNvSpPr txBox="1">
            <a:spLocks/>
          </p:cNvSpPr>
          <p:nvPr/>
        </p:nvSpPr>
        <p:spPr>
          <a:xfrm>
            <a:off x="7734858" y="2811685"/>
            <a:ext cx="2436422" cy="460903"/>
          </a:xfrm>
          <a:prstGeom prst="rect">
            <a:avLst/>
          </a:prstGeom>
        </p:spPr>
        <p:txBody>
          <a:bodyPr spcFirstLastPara="1" vert="horz" lIns="91440" tIns="45720" rIns="91440" bIns="45720" rtlCol="0" anchor="ctr" anchorCtr="0">
            <a:normAutofit fontScale="2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228600">
              <a:buFont typeface="Arial" panose="020B0604020202020204" pitchFamily="34" charset="0"/>
              <a:buChar char="•"/>
            </a:pPr>
            <a:endParaRPr lang="en-US" sz="1400" kern="1200" dirty="0">
              <a:solidFill>
                <a:schemeClr val="tx1"/>
              </a:solidFill>
              <a:latin typeface="+mn-lt"/>
              <a:ea typeface="+mn-ea"/>
              <a:cs typeface="+mn-cs"/>
            </a:endParaRPr>
          </a:p>
          <a:p>
            <a:pPr marL="228600" indent="0" algn="ctr">
              <a:buNone/>
            </a:pPr>
            <a:r>
              <a:rPr lang="en-US" sz="5600" b="1" kern="1200" dirty="0">
                <a:solidFill>
                  <a:schemeClr val="tx1"/>
                </a:solidFill>
                <a:latin typeface="+mn-lt"/>
                <a:ea typeface="+mn-ea"/>
                <a:cs typeface="+mn-cs"/>
              </a:rPr>
              <a:t>Email grouping</a:t>
            </a:r>
          </a:p>
          <a:p>
            <a:pPr indent="-228600">
              <a:buFont typeface="Arial" panose="020B0604020202020204" pitchFamily="34" charset="0"/>
              <a:buChar char="•"/>
            </a:pPr>
            <a:endParaRPr lang="en-US" sz="1400" kern="1200" dirty="0">
              <a:solidFill>
                <a:schemeClr val="tx1"/>
              </a:solidFill>
              <a:latin typeface="+mn-lt"/>
              <a:ea typeface="+mn-ea"/>
              <a:cs typeface="+mn-cs"/>
            </a:endParaRPr>
          </a:p>
        </p:txBody>
      </p:sp>
      <p:pic>
        <p:nvPicPr>
          <p:cNvPr id="12" name="Picture 2" descr="Mercer University Logo Download Vector">
            <a:extLst>
              <a:ext uri="{FF2B5EF4-FFF2-40B4-BE49-F238E27FC236}">
                <a16:creationId xmlns:a16="http://schemas.microsoft.com/office/drawing/2014/main" id="{1770D530-BF73-DA45-85F1-903F9C992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2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5EE67-9972-4F28-9343-3E6F27FDBC60}"/>
              </a:ext>
            </a:extLst>
          </p:cNvPr>
          <p:cNvSpPr>
            <a:spLocks noGrp="1"/>
          </p:cNvSpPr>
          <p:nvPr>
            <p:ph type="title"/>
          </p:nvPr>
        </p:nvSpPr>
        <p:spPr>
          <a:xfrm>
            <a:off x="915751" y="397567"/>
            <a:ext cx="4737734" cy="397567"/>
          </a:xfrm>
        </p:spPr>
        <p:txBody>
          <a:bodyPr>
            <a:normAutofit fontScale="90000"/>
          </a:bodyPr>
          <a:lstStyle/>
          <a:p>
            <a:r>
              <a:rPr lang="en-US" sz="3100" dirty="0"/>
              <a:t>Map based on original country </a:t>
            </a:r>
            <a:br>
              <a:rPr lang="en-US" sz="4000" dirty="0"/>
            </a:br>
            <a:endParaRPr lang="en-US" sz="4000" dirty="0"/>
          </a:p>
        </p:txBody>
      </p:sp>
      <p:sp>
        <p:nvSpPr>
          <p:cNvPr id="4" name="Slide Number Placeholder 3">
            <a:extLst>
              <a:ext uri="{FF2B5EF4-FFF2-40B4-BE49-F238E27FC236}">
                <a16:creationId xmlns:a16="http://schemas.microsoft.com/office/drawing/2014/main" id="{826A09BE-94DB-47A7-9FD3-DD64A98F54F6}"/>
              </a:ext>
            </a:extLst>
          </p:cNvPr>
          <p:cNvSpPr>
            <a:spLocks noGrp="1"/>
          </p:cNvSpPr>
          <p:nvPr>
            <p:ph type="sldNum" idx="12"/>
          </p:nvPr>
        </p:nvSpPr>
        <p:spPr>
          <a:xfrm>
            <a:off x="8610600" y="635635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5</a:t>
            </a:fld>
            <a:endParaRPr lang="en-US"/>
          </a:p>
        </p:txBody>
      </p:sp>
      <p:pic>
        <p:nvPicPr>
          <p:cNvPr id="5" name="Picture 4">
            <a:extLst>
              <a:ext uri="{FF2B5EF4-FFF2-40B4-BE49-F238E27FC236}">
                <a16:creationId xmlns:a16="http://schemas.microsoft.com/office/drawing/2014/main" id="{1FA23758-A0EB-7F43-AEF1-DD177298CE60}"/>
              </a:ext>
            </a:extLst>
          </p:cNvPr>
          <p:cNvPicPr>
            <a:picLocks noChangeAspect="1"/>
          </p:cNvPicPr>
          <p:nvPr/>
        </p:nvPicPr>
        <p:blipFill>
          <a:blip r:embed="rId2"/>
          <a:stretch>
            <a:fillRect/>
          </a:stretch>
        </p:blipFill>
        <p:spPr>
          <a:xfrm>
            <a:off x="339720" y="2625898"/>
            <a:ext cx="5475326" cy="3834535"/>
          </a:xfrm>
          <a:prstGeom prst="rect">
            <a:avLst/>
          </a:prstGeom>
        </p:spPr>
      </p:pic>
      <p:cxnSp>
        <p:nvCxnSpPr>
          <p:cNvPr id="11" name="Google Shape;113;p14">
            <a:extLst>
              <a:ext uri="{FF2B5EF4-FFF2-40B4-BE49-F238E27FC236}">
                <a16:creationId xmlns:a16="http://schemas.microsoft.com/office/drawing/2014/main" id="{6D4362B6-8340-394C-9566-3CE09B232903}"/>
              </a:ext>
            </a:extLst>
          </p:cNvPr>
          <p:cNvCxnSpPr>
            <a:cxnSpLocks/>
          </p:cNvCxnSpPr>
          <p:nvPr/>
        </p:nvCxnSpPr>
        <p:spPr>
          <a:xfrm flipH="1">
            <a:off x="6143846" y="134694"/>
            <a:ext cx="1527" cy="6586781"/>
          </a:xfrm>
          <a:prstGeom prst="straightConnector1">
            <a:avLst/>
          </a:prstGeom>
          <a:noFill/>
          <a:ln w="28575" cap="flat" cmpd="sng">
            <a:solidFill>
              <a:schemeClr val="accent2"/>
            </a:solidFill>
            <a:prstDash val="solid"/>
            <a:miter lim="800000"/>
            <a:headEnd type="none" w="sm" len="sm"/>
            <a:tailEnd type="none" w="sm" len="sm"/>
          </a:ln>
        </p:spPr>
      </p:cxnSp>
      <p:cxnSp>
        <p:nvCxnSpPr>
          <p:cNvPr id="14" name="Google Shape;113;p14">
            <a:extLst>
              <a:ext uri="{FF2B5EF4-FFF2-40B4-BE49-F238E27FC236}">
                <a16:creationId xmlns:a16="http://schemas.microsoft.com/office/drawing/2014/main" id="{F9A477ED-3A31-5747-BE22-00F09CB6BFB8}"/>
              </a:ext>
            </a:extLst>
          </p:cNvPr>
          <p:cNvCxnSpPr>
            <a:cxnSpLocks/>
          </p:cNvCxnSpPr>
          <p:nvPr/>
        </p:nvCxnSpPr>
        <p:spPr>
          <a:xfrm flipH="1">
            <a:off x="6040906" y="134694"/>
            <a:ext cx="1527" cy="6586781"/>
          </a:xfrm>
          <a:prstGeom prst="straightConnector1">
            <a:avLst/>
          </a:prstGeom>
          <a:noFill/>
          <a:ln w="28575" cap="flat" cmpd="sng">
            <a:solidFill>
              <a:schemeClr val="accent2"/>
            </a:solidFill>
            <a:prstDash val="solid"/>
            <a:miter lim="800000"/>
            <a:headEnd type="none" w="sm" len="sm"/>
            <a:tailEnd type="none" w="sm" len="sm"/>
          </a:ln>
        </p:spPr>
      </p:cxnSp>
      <p:pic>
        <p:nvPicPr>
          <p:cNvPr id="13" name="Picture 12">
            <a:extLst>
              <a:ext uri="{FF2B5EF4-FFF2-40B4-BE49-F238E27FC236}">
                <a16:creationId xmlns:a16="http://schemas.microsoft.com/office/drawing/2014/main" id="{A4B94D15-2176-9E41-AADD-A095062FFA05}"/>
              </a:ext>
            </a:extLst>
          </p:cNvPr>
          <p:cNvPicPr>
            <a:picLocks noChangeAspect="1"/>
          </p:cNvPicPr>
          <p:nvPr/>
        </p:nvPicPr>
        <p:blipFill>
          <a:blip r:embed="rId3"/>
          <a:stretch>
            <a:fillRect/>
          </a:stretch>
        </p:blipFill>
        <p:spPr>
          <a:xfrm>
            <a:off x="6268293" y="2625898"/>
            <a:ext cx="5501608" cy="3730452"/>
          </a:xfrm>
          <a:prstGeom prst="rect">
            <a:avLst/>
          </a:prstGeom>
        </p:spPr>
      </p:pic>
      <p:sp>
        <p:nvSpPr>
          <p:cNvPr id="20" name="Title 1">
            <a:extLst>
              <a:ext uri="{FF2B5EF4-FFF2-40B4-BE49-F238E27FC236}">
                <a16:creationId xmlns:a16="http://schemas.microsoft.com/office/drawing/2014/main" id="{1CA7EBD7-D496-1F46-A17C-0D66412FBA70}"/>
              </a:ext>
            </a:extLst>
          </p:cNvPr>
          <p:cNvSpPr txBox="1">
            <a:spLocks/>
          </p:cNvSpPr>
          <p:nvPr/>
        </p:nvSpPr>
        <p:spPr>
          <a:xfrm>
            <a:off x="6500567" y="590"/>
            <a:ext cx="5167185" cy="1038900"/>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t>Map based on country from external data sources</a:t>
            </a:r>
          </a:p>
        </p:txBody>
      </p:sp>
      <p:pic>
        <p:nvPicPr>
          <p:cNvPr id="22" name="Picture 21">
            <a:extLst>
              <a:ext uri="{FF2B5EF4-FFF2-40B4-BE49-F238E27FC236}">
                <a16:creationId xmlns:a16="http://schemas.microsoft.com/office/drawing/2014/main" id="{EF30B817-347C-734D-9C09-7697A161CAC8}"/>
              </a:ext>
            </a:extLst>
          </p:cNvPr>
          <p:cNvPicPr>
            <a:picLocks noChangeAspect="1"/>
          </p:cNvPicPr>
          <p:nvPr/>
        </p:nvPicPr>
        <p:blipFill>
          <a:blip r:embed="rId4"/>
          <a:stretch>
            <a:fillRect/>
          </a:stretch>
        </p:blipFill>
        <p:spPr>
          <a:xfrm>
            <a:off x="4879073" y="6120398"/>
            <a:ext cx="997433" cy="235952"/>
          </a:xfrm>
          <a:prstGeom prst="rect">
            <a:avLst/>
          </a:prstGeom>
        </p:spPr>
      </p:pic>
      <p:sp>
        <p:nvSpPr>
          <p:cNvPr id="24" name="Content Placeholder 4">
            <a:extLst>
              <a:ext uri="{FF2B5EF4-FFF2-40B4-BE49-F238E27FC236}">
                <a16:creationId xmlns:a16="http://schemas.microsoft.com/office/drawing/2014/main" id="{608E9315-840C-8147-9C89-68374BA335EE}"/>
              </a:ext>
            </a:extLst>
          </p:cNvPr>
          <p:cNvSpPr txBox="1">
            <a:spLocks/>
          </p:cNvSpPr>
          <p:nvPr/>
        </p:nvSpPr>
        <p:spPr>
          <a:xfrm>
            <a:off x="535961" y="711963"/>
            <a:ext cx="5220464" cy="1678362"/>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r>
              <a:rPr lang="en-US" sz="1400" kern="1200" dirty="0">
                <a:solidFill>
                  <a:schemeClr val="tx1"/>
                </a:solidFill>
                <a:latin typeface="+mn-lt"/>
                <a:ea typeface="+mn-ea"/>
                <a:cs typeface="+mn-cs"/>
              </a:rPr>
              <a:t>Accounts plotted against locations provided in original dataset</a:t>
            </a:r>
          </a:p>
          <a:p>
            <a:pPr marL="285750" indent="-285750"/>
            <a:r>
              <a:rPr lang="en-US" sz="1400" kern="1200" dirty="0">
                <a:solidFill>
                  <a:schemeClr val="tx1"/>
                </a:solidFill>
                <a:latin typeface="+mn-lt"/>
                <a:ea typeface="+mn-ea"/>
                <a:cs typeface="+mn-cs"/>
              </a:rPr>
              <a:t>Please note that there are 769 unknown entries, which means, location was missing for these accounts</a:t>
            </a:r>
          </a:p>
        </p:txBody>
      </p:sp>
      <p:sp>
        <p:nvSpPr>
          <p:cNvPr id="26" name="Content Placeholder 4">
            <a:extLst>
              <a:ext uri="{FF2B5EF4-FFF2-40B4-BE49-F238E27FC236}">
                <a16:creationId xmlns:a16="http://schemas.microsoft.com/office/drawing/2014/main" id="{F4441DB5-C920-D340-93FF-942B4605AC6B}"/>
              </a:ext>
            </a:extLst>
          </p:cNvPr>
          <p:cNvSpPr txBox="1">
            <a:spLocks/>
          </p:cNvSpPr>
          <p:nvPr/>
        </p:nvSpPr>
        <p:spPr>
          <a:xfrm>
            <a:off x="6473928" y="767054"/>
            <a:ext cx="5220464" cy="1678362"/>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r>
              <a:rPr lang="en-US" sz="1400" kern="1200" dirty="0">
                <a:solidFill>
                  <a:schemeClr val="tx1"/>
                </a:solidFill>
                <a:latin typeface="+mn-lt"/>
                <a:ea typeface="+mn-ea"/>
                <a:cs typeface="+mn-cs"/>
              </a:rPr>
              <a:t>Accounts plotted against locations identified based on IP address by applying data manipulation techniques using external data source (ip2location)</a:t>
            </a:r>
          </a:p>
          <a:p>
            <a:pPr marL="285750" indent="-285750"/>
            <a:r>
              <a:rPr lang="en-US" sz="1400" kern="1200" dirty="0">
                <a:solidFill>
                  <a:schemeClr val="tx1"/>
                </a:solidFill>
                <a:latin typeface="+mn-lt"/>
                <a:ea typeface="+mn-ea"/>
                <a:cs typeface="+mn-cs"/>
              </a:rPr>
              <a:t>IP address was converted to IP number and location was plotted with the range identified for each location</a:t>
            </a:r>
          </a:p>
        </p:txBody>
      </p:sp>
    </p:spTree>
    <p:extLst>
      <p:ext uri="{BB962C8B-B14F-4D97-AF65-F5344CB8AC3E}">
        <p14:creationId xmlns:p14="http://schemas.microsoft.com/office/powerpoint/2010/main" val="198830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B69290-6362-4AE4-AFFD-82A27208D69C}"/>
              </a:ext>
            </a:extLst>
          </p:cNvPr>
          <p:cNvSpPr>
            <a:spLocks noGrp="1"/>
          </p:cNvSpPr>
          <p:nvPr>
            <p:ph type="title"/>
          </p:nvPr>
        </p:nvSpPr>
        <p:spPr>
          <a:xfrm>
            <a:off x="0" y="4357600"/>
            <a:ext cx="4848725" cy="2025621"/>
          </a:xfrm>
        </p:spPr>
        <p:txBody>
          <a:bodyPr anchor="ctr">
            <a:normAutofit/>
          </a:bodyPr>
          <a:lstStyle/>
          <a:p>
            <a:r>
              <a:rPr lang="en-US" sz="3600" dirty="0"/>
              <a:t>Data Cleaning &amp; Underlying Assumptions</a:t>
            </a:r>
          </a:p>
        </p:txBody>
      </p:sp>
      <p:sp>
        <p:nvSpPr>
          <p:cNvPr id="5" name="Content Placeholder 4">
            <a:extLst>
              <a:ext uri="{FF2B5EF4-FFF2-40B4-BE49-F238E27FC236}">
                <a16:creationId xmlns:a16="http://schemas.microsoft.com/office/drawing/2014/main" id="{FE4829F4-E62E-4279-AE16-F696A74EF94A}"/>
              </a:ext>
            </a:extLst>
          </p:cNvPr>
          <p:cNvSpPr>
            <a:spLocks noGrp="1"/>
          </p:cNvSpPr>
          <p:nvPr>
            <p:ph idx="1"/>
          </p:nvPr>
        </p:nvSpPr>
        <p:spPr>
          <a:xfrm>
            <a:off x="4576010" y="4357600"/>
            <a:ext cx="5367033" cy="2270070"/>
          </a:xfrm>
        </p:spPr>
        <p:txBody>
          <a:bodyPr anchor="ctr">
            <a:normAutofit/>
          </a:bodyPr>
          <a:lstStyle/>
          <a:p>
            <a:pPr>
              <a:buFont typeface="Wingdings" panose="05000000000000000000" pitchFamily="2" charset="2"/>
              <a:buChar char="§"/>
            </a:pPr>
            <a:endParaRPr lang="en-US" sz="1800" dirty="0"/>
          </a:p>
          <a:p>
            <a:pPr>
              <a:buFont typeface="Wingdings" panose="05000000000000000000" pitchFamily="2" charset="2"/>
              <a:buChar char="§"/>
            </a:pPr>
            <a:r>
              <a:rPr lang="en-US" sz="1800" dirty="0"/>
              <a:t>Accounts with missing IP address are considered invalid</a:t>
            </a:r>
          </a:p>
          <a:p>
            <a:pPr>
              <a:buFont typeface="Wingdings" panose="05000000000000000000" pitchFamily="2" charset="2"/>
              <a:buChar char="§"/>
            </a:pPr>
            <a:r>
              <a:rPr lang="en-US" sz="1800" dirty="0"/>
              <a:t>All the IP addresses are validated based on numerical values not exceeding 255 in each segment of the IP address format</a:t>
            </a:r>
          </a:p>
          <a:p>
            <a:pPr marL="114300" indent="0">
              <a:buNone/>
            </a:pPr>
            <a:endParaRPr lang="en-US" sz="1800" dirty="0"/>
          </a:p>
          <a:p>
            <a:endParaRPr lang="en-US" sz="1800" dirty="0"/>
          </a:p>
        </p:txBody>
      </p:sp>
      <p:pic>
        <p:nvPicPr>
          <p:cNvPr id="6" name="Graphic 5" descr="Mop and bucket outline">
            <a:extLst>
              <a:ext uri="{FF2B5EF4-FFF2-40B4-BE49-F238E27FC236}">
                <a16:creationId xmlns:a16="http://schemas.microsoft.com/office/drawing/2014/main" id="{11318C26-58C5-6B46-901D-A8BDEF8D8E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3043" y="577514"/>
            <a:ext cx="1604211" cy="276597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621CE27-924C-EA4B-A006-D5B79287053F}"/>
              </a:ext>
            </a:extLst>
          </p:cNvPr>
          <p:cNvPicPr>
            <a:picLocks noChangeAspect="1"/>
          </p:cNvPicPr>
          <p:nvPr/>
        </p:nvPicPr>
        <p:blipFill rotWithShape="1">
          <a:blip r:embed="rId4"/>
          <a:srcRect l="3776" r="32183"/>
          <a:stretch/>
        </p:blipFill>
        <p:spPr>
          <a:xfrm>
            <a:off x="637675" y="474779"/>
            <a:ext cx="9312441" cy="3543767"/>
          </a:xfrm>
          <a:prstGeom prst="rect">
            <a:avLst/>
          </a:prstGeom>
        </p:spPr>
      </p:pic>
    </p:spTree>
    <p:extLst>
      <p:ext uri="{BB962C8B-B14F-4D97-AF65-F5344CB8AC3E}">
        <p14:creationId xmlns:p14="http://schemas.microsoft.com/office/powerpoint/2010/main" val="291969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A760D-35C4-4767-9FFA-025A9CB00C86}"/>
              </a:ext>
            </a:extLst>
          </p:cNvPr>
          <p:cNvSpPr>
            <a:spLocks noGrp="1"/>
          </p:cNvSpPr>
          <p:nvPr>
            <p:ph type="title"/>
          </p:nvPr>
        </p:nvSpPr>
        <p:spPr>
          <a:xfrm>
            <a:off x="123390" y="309452"/>
            <a:ext cx="10106526" cy="1325563"/>
          </a:xfrm>
        </p:spPr>
        <p:txBody>
          <a:bodyPr>
            <a:normAutofit/>
          </a:bodyPr>
          <a:lstStyle/>
          <a:p>
            <a:r>
              <a:rPr lang="en-US" dirty="0"/>
              <a:t>Diagnostic Approach</a:t>
            </a:r>
            <a:br>
              <a:rPr lang="en-US" dirty="0"/>
            </a:br>
            <a:r>
              <a:rPr lang="en-US" dirty="0"/>
              <a:t>                                     </a:t>
            </a:r>
          </a:p>
        </p:txBody>
      </p:sp>
      <p:graphicFrame>
        <p:nvGraphicFramePr>
          <p:cNvPr id="16" name="Content Placeholder 4">
            <a:extLst>
              <a:ext uri="{FF2B5EF4-FFF2-40B4-BE49-F238E27FC236}">
                <a16:creationId xmlns:a16="http://schemas.microsoft.com/office/drawing/2014/main" id="{9FF4D099-ACA5-4CFB-928A-66B7050E3953}"/>
              </a:ext>
            </a:extLst>
          </p:cNvPr>
          <p:cNvGraphicFramePr>
            <a:graphicFrameLocks noGrp="1"/>
          </p:cNvGraphicFramePr>
          <p:nvPr>
            <p:ph idx="1"/>
            <p:extLst>
              <p:ext uri="{D42A27DB-BD31-4B8C-83A1-F6EECF244321}">
                <p14:modId xmlns:p14="http://schemas.microsoft.com/office/powerpoint/2010/main" val="3733567241"/>
              </p:ext>
            </p:extLst>
          </p:nvPr>
        </p:nvGraphicFramePr>
        <p:xfrm>
          <a:off x="324465" y="699397"/>
          <a:ext cx="4335793" cy="5629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Light Bulb and Gear">
            <a:extLst>
              <a:ext uri="{FF2B5EF4-FFF2-40B4-BE49-F238E27FC236}">
                <a16:creationId xmlns:a16="http://schemas.microsoft.com/office/drawing/2014/main" id="{786033DD-D380-4162-9A3D-31AEEA1CA7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3987" y="2857501"/>
            <a:ext cx="1142998" cy="1142998"/>
          </a:xfrm>
          <a:prstGeom prst="rect">
            <a:avLst/>
          </a:prstGeom>
        </p:spPr>
      </p:pic>
      <p:sp>
        <p:nvSpPr>
          <p:cNvPr id="2" name="Rounded Rectangle 1">
            <a:extLst>
              <a:ext uri="{FF2B5EF4-FFF2-40B4-BE49-F238E27FC236}">
                <a16:creationId xmlns:a16="http://schemas.microsoft.com/office/drawing/2014/main" id="{CD3C5AEE-0489-E84C-BFAF-7CE4E43878FA}"/>
              </a:ext>
            </a:extLst>
          </p:cNvPr>
          <p:cNvSpPr/>
          <p:nvPr/>
        </p:nvSpPr>
        <p:spPr>
          <a:xfrm>
            <a:off x="5091043" y="845498"/>
            <a:ext cx="3575064" cy="2838978"/>
          </a:xfrm>
          <a:prstGeom prst="roundRect">
            <a:avLst/>
          </a:prstGeom>
          <a:solidFill>
            <a:schemeClr val="accent5">
              <a:lumMod val="40000"/>
              <a:lumOff val="60000"/>
            </a:schemeClr>
          </a:solidFill>
          <a:ln>
            <a:solidFill>
              <a:srgbClr val="F86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Other validations applied</a:t>
            </a:r>
          </a:p>
          <a:p>
            <a:endParaRPr lang="en-US" sz="1600" b="1"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Email Validation – </a:t>
            </a:r>
            <a:r>
              <a:rPr lang="en-US" dirty="0">
                <a:solidFill>
                  <a:schemeClr val="accent5">
                    <a:lumMod val="75000"/>
                  </a:schemeClr>
                </a:solidFill>
              </a:rPr>
              <a:t>Format (Abc@Abc.Abc) with minimum of 2 letters after ‘.’</a:t>
            </a:r>
          </a:p>
          <a:p>
            <a:pPr marL="285750" indent="-285750">
              <a:buFont typeface="Arial" panose="020B0604020202020204" pitchFamily="34" charset="0"/>
              <a:buChar char="•"/>
            </a:pPr>
            <a:endParaRPr lang="en-US"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IP Address Validation – </a:t>
            </a:r>
            <a:r>
              <a:rPr lang="en-US" dirty="0">
                <a:solidFill>
                  <a:schemeClr val="accent5">
                    <a:lumMod val="75000"/>
                  </a:schemeClr>
                </a:solidFill>
              </a:rPr>
              <a:t>Four segments separated by a ‘.’ and each segment &lt;= 255 </a:t>
            </a:r>
          </a:p>
        </p:txBody>
      </p:sp>
      <p:sp>
        <p:nvSpPr>
          <p:cNvPr id="10" name="Rounded Rectangle 9">
            <a:extLst>
              <a:ext uri="{FF2B5EF4-FFF2-40B4-BE49-F238E27FC236}">
                <a16:creationId xmlns:a16="http://schemas.microsoft.com/office/drawing/2014/main" id="{C4FD6452-D607-4A4F-AB5D-E0DE556F20B3}"/>
              </a:ext>
            </a:extLst>
          </p:cNvPr>
          <p:cNvSpPr/>
          <p:nvPr/>
        </p:nvSpPr>
        <p:spPr>
          <a:xfrm>
            <a:off x="5091043" y="3880183"/>
            <a:ext cx="3575064" cy="2838978"/>
          </a:xfrm>
          <a:prstGeom prst="roundRect">
            <a:avLst/>
          </a:prstGeom>
          <a:solidFill>
            <a:schemeClr val="accent5">
              <a:lumMod val="40000"/>
              <a:lumOff val="60000"/>
            </a:schemeClr>
          </a:solidFill>
          <a:ln>
            <a:solidFill>
              <a:srgbClr val="F86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Other validations applied but excluded</a:t>
            </a:r>
          </a:p>
          <a:p>
            <a:endParaRPr lang="en-US"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Name Validation - </a:t>
            </a:r>
            <a:r>
              <a:rPr lang="en-US" dirty="0">
                <a:solidFill>
                  <a:schemeClr val="accent5">
                    <a:lumMod val="75000"/>
                  </a:schemeClr>
                </a:solidFill>
              </a:rPr>
              <a:t>Removing numbers and special characters</a:t>
            </a:r>
          </a:p>
          <a:p>
            <a:pPr marL="285750" indent="-285750">
              <a:buFont typeface="Arial" panose="020B0604020202020204" pitchFamily="34" charset="0"/>
              <a:buChar char="•"/>
            </a:pPr>
            <a:endParaRPr lang="en-US"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Location</a:t>
            </a:r>
            <a:r>
              <a:rPr lang="en-US" dirty="0">
                <a:solidFill>
                  <a:schemeClr val="accent5">
                    <a:lumMod val="75000"/>
                  </a:schemeClr>
                </a:solidFill>
              </a:rPr>
              <a:t> – No numbers and special characters</a:t>
            </a:r>
          </a:p>
          <a:p>
            <a:pPr marL="285750" indent="-285750">
              <a:buFont typeface="Arial" panose="020B0604020202020204" pitchFamily="34" charset="0"/>
              <a:buChar char="•"/>
            </a:pPr>
            <a:endParaRPr lang="en-US"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IP Address Validation – </a:t>
            </a:r>
            <a:r>
              <a:rPr lang="en-US" dirty="0">
                <a:solidFill>
                  <a:schemeClr val="accent5">
                    <a:lumMod val="75000"/>
                  </a:schemeClr>
                </a:solidFill>
              </a:rPr>
              <a:t>Validating IP address against location</a:t>
            </a:r>
          </a:p>
        </p:txBody>
      </p:sp>
    </p:spTree>
    <p:extLst>
      <p:ext uri="{BB962C8B-B14F-4D97-AF65-F5344CB8AC3E}">
        <p14:creationId xmlns:p14="http://schemas.microsoft.com/office/powerpoint/2010/main" val="101157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232D-10B3-604A-91F4-AF997AF52CC8}"/>
              </a:ext>
            </a:extLst>
          </p:cNvPr>
          <p:cNvSpPr>
            <a:spLocks noGrp="1"/>
          </p:cNvSpPr>
          <p:nvPr>
            <p:ph type="title"/>
          </p:nvPr>
        </p:nvSpPr>
        <p:spPr/>
        <p:txBody>
          <a:bodyPr/>
          <a:lstStyle/>
          <a:p>
            <a:pPr algn="ctr"/>
            <a:r>
              <a:rPr lang="en-US" dirty="0"/>
              <a:t>How did we proceed ?</a:t>
            </a:r>
          </a:p>
        </p:txBody>
      </p:sp>
      <p:sp>
        <p:nvSpPr>
          <p:cNvPr id="3" name="Text Placeholder 2">
            <a:extLst>
              <a:ext uri="{FF2B5EF4-FFF2-40B4-BE49-F238E27FC236}">
                <a16:creationId xmlns:a16="http://schemas.microsoft.com/office/drawing/2014/main" id="{A1BAB928-36A2-EA48-9435-2DE7D24470C0}"/>
              </a:ext>
            </a:extLst>
          </p:cNvPr>
          <p:cNvSpPr>
            <a:spLocks noGrp="1"/>
          </p:cNvSpPr>
          <p:nvPr>
            <p:ph type="body" idx="1"/>
          </p:nvPr>
        </p:nvSpPr>
        <p:spPr/>
        <p:txBody>
          <a:bodyPr anchor="ctr"/>
          <a:lstStyle/>
          <a:p>
            <a:r>
              <a:rPr lang="en-US" sz="2000" dirty="0"/>
              <a:t>Step 1 - Convert categorical data into numerical</a:t>
            </a:r>
          </a:p>
          <a:p>
            <a:r>
              <a:rPr lang="en-US" sz="2000" dirty="0"/>
              <a:t>Step 2 - add new column in df for each categorical data</a:t>
            </a:r>
          </a:p>
          <a:p>
            <a:r>
              <a:rPr lang="en-US" sz="2000" dirty="0"/>
              <a:t>Step 3 - sum the score and divide by total number of scenarios considered</a:t>
            </a:r>
          </a:p>
          <a:p>
            <a:r>
              <a:rPr lang="en-US" sz="2000" dirty="0"/>
              <a:t>Step 4 - assign each row with campaign and malicious values</a:t>
            </a:r>
          </a:p>
          <a:p>
            <a:r>
              <a:rPr lang="en-US" sz="2000" dirty="0"/>
              <a:t>                                                                       - - -</a:t>
            </a:r>
          </a:p>
          <a:p>
            <a:endParaRPr lang="en-US" sz="2000" dirty="0"/>
          </a:p>
          <a:p>
            <a:r>
              <a:rPr lang="en-US" sz="2000" dirty="0"/>
              <a:t>Rules ( final values for score would be between 1 or 0 )</a:t>
            </a:r>
          </a:p>
          <a:p>
            <a:r>
              <a:rPr lang="en-US" sz="2000" dirty="0"/>
              <a:t>- Email score : valid or fake email address</a:t>
            </a:r>
          </a:p>
          <a:p>
            <a:r>
              <a:rPr lang="en-US" sz="2000" dirty="0"/>
              <a:t>- Geography score : look for </a:t>
            </a:r>
            <a:r>
              <a:rPr lang="en-US" sz="2000" dirty="0" err="1"/>
              <a:t>ip</a:t>
            </a:r>
            <a:r>
              <a:rPr lang="en-US" sz="2000" dirty="0"/>
              <a:t> address from which account is created valid or not</a:t>
            </a:r>
          </a:p>
          <a:p>
            <a:r>
              <a:rPr lang="en-US" sz="2000" dirty="0"/>
              <a:t>- Duplication score : if more than one account is created with same email and same account name</a:t>
            </a:r>
          </a:p>
        </p:txBody>
      </p:sp>
      <p:sp>
        <p:nvSpPr>
          <p:cNvPr id="4" name="Slide Number Placeholder 3">
            <a:extLst>
              <a:ext uri="{FF2B5EF4-FFF2-40B4-BE49-F238E27FC236}">
                <a16:creationId xmlns:a16="http://schemas.microsoft.com/office/drawing/2014/main" id="{C5823933-5BB0-1547-B2E8-33C6E44C47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1710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811EA-C032-4F32-8DD0-C064FBDA87D8}"/>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Text Placeholder 2">
            <a:extLst>
              <a:ext uri="{FF2B5EF4-FFF2-40B4-BE49-F238E27FC236}">
                <a16:creationId xmlns:a16="http://schemas.microsoft.com/office/drawing/2014/main" id="{46581A50-0CDD-491B-9041-B164F8D12AD1}"/>
              </a:ext>
            </a:extLst>
          </p:cNvPr>
          <p:cNvSpPr>
            <a:spLocks noGrp="1"/>
          </p:cNvSpPr>
          <p:nvPr>
            <p:ph type="body" idx="1"/>
          </p:nvPr>
        </p:nvSpPr>
        <p:spPr>
          <a:xfrm>
            <a:off x="1045028" y="3017522"/>
            <a:ext cx="9941319" cy="3124658"/>
          </a:xfrm>
        </p:spPr>
        <p:txBody>
          <a:bodyPr anchor="ctr">
            <a:normAutofit/>
          </a:bodyPr>
          <a:lstStyle/>
          <a:p>
            <a:pPr marL="114300" indent="0">
              <a:buNone/>
            </a:pPr>
            <a:endParaRPr lang="en-US" sz="1600" dirty="0">
              <a:effectLst/>
              <a:latin typeface="+mn-lt"/>
              <a:ea typeface="Arial" panose="020B0604020202020204" pitchFamily="34" charset="0"/>
            </a:endParaRPr>
          </a:p>
          <a:p>
            <a:pPr marL="114300" indent="0">
              <a:buNone/>
            </a:pPr>
            <a:r>
              <a:rPr lang="en-US" sz="1600" dirty="0">
                <a:effectLst/>
                <a:latin typeface="+mn-lt"/>
                <a:ea typeface="Arial" panose="020B0604020202020204" pitchFamily="34" charset="0"/>
              </a:rPr>
              <a:t>In </a:t>
            </a:r>
            <a:r>
              <a:rPr lang="en-US" sz="1600" dirty="0">
                <a:latin typeface="+mn-lt"/>
                <a:ea typeface="Arial" panose="020B0604020202020204" pitchFamily="34" charset="0"/>
              </a:rPr>
              <a:t>this</a:t>
            </a:r>
            <a:r>
              <a:rPr lang="en-US" sz="1600" dirty="0">
                <a:effectLst/>
                <a:latin typeface="+mn-lt"/>
                <a:ea typeface="Arial" panose="020B0604020202020204" pitchFamily="34" charset="0"/>
              </a:rPr>
              <a:t> project,</a:t>
            </a:r>
            <a:r>
              <a:rPr lang="en-US" sz="1600" dirty="0">
                <a:latin typeface="+mn-lt"/>
              </a:rPr>
              <a:t> we as a group have done cleaning of the data and provided diagnostical Data Analysis in order to obtain some understanding of the data for further analysis of the final output. We can summarize that:</a:t>
            </a:r>
          </a:p>
          <a:p>
            <a:pPr>
              <a:buFont typeface="Wingdings" panose="05000000000000000000" pitchFamily="2" charset="2"/>
              <a:buChar char="v"/>
            </a:pPr>
            <a:r>
              <a:rPr lang="en-US" sz="1600" dirty="0">
                <a:latin typeface="+mn-lt"/>
              </a:rPr>
              <a:t>The given data has 647 malicious accounts</a:t>
            </a:r>
          </a:p>
          <a:p>
            <a:pPr>
              <a:buFont typeface="Wingdings" panose="05000000000000000000" pitchFamily="2" charset="2"/>
              <a:buChar char="v"/>
            </a:pPr>
            <a:r>
              <a:rPr lang="en-US" sz="1600" kern="1200" dirty="0">
                <a:solidFill>
                  <a:schemeClr val="tx1"/>
                </a:solidFill>
                <a:latin typeface="+mn-lt"/>
                <a:ea typeface="+mn-ea"/>
                <a:cs typeface="+mn-cs"/>
              </a:rPr>
              <a:t>Only IP address and timestamp were the reliable data attributes to pull final conclusion</a:t>
            </a:r>
          </a:p>
          <a:p>
            <a:pPr>
              <a:buFont typeface="Wingdings" panose="05000000000000000000" pitchFamily="2" charset="2"/>
              <a:buChar char="v"/>
            </a:pPr>
            <a:r>
              <a:rPr lang="en-US" sz="1600" kern="1200" dirty="0">
                <a:solidFill>
                  <a:schemeClr val="tx1"/>
                </a:solidFill>
                <a:latin typeface="+mn-lt"/>
                <a:ea typeface="+mn-ea"/>
                <a:cs typeface="+mn-cs"/>
              </a:rPr>
              <a:t> </a:t>
            </a: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dirty="0">
              <a:latin typeface="+mn-lt"/>
            </a:endParaRPr>
          </a:p>
          <a:p>
            <a:pPr>
              <a:buFont typeface="Wingdings" panose="05000000000000000000" pitchFamily="2" charset="2"/>
              <a:buChar char="v"/>
            </a:pPr>
            <a:endParaRPr lang="en-US" sz="1600" dirty="0">
              <a:latin typeface="+mn-lt"/>
            </a:endParaRPr>
          </a:p>
          <a:p>
            <a:endParaRPr lang="en-US" sz="1600" dirty="0">
              <a:latin typeface="+mn-lt"/>
            </a:endParaRPr>
          </a:p>
          <a:p>
            <a:endParaRPr lang="en-US" sz="1600" dirty="0">
              <a:effectLst/>
              <a:latin typeface="+mn-lt"/>
              <a:ea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66BE58-6292-4C59-9C19-E2F3478BE854}"/>
              </a:ext>
            </a:extLst>
          </p:cNvPr>
          <p:cNvSpPr>
            <a:spLocks noGrp="1"/>
          </p:cNvSpPr>
          <p:nvPr>
            <p:ph type="sldNum" idx="12"/>
          </p:nvPr>
        </p:nvSpPr>
        <p:spPr>
          <a:xfrm>
            <a:off x="8610600" y="649224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9</a:t>
            </a:fld>
            <a:endParaRPr lang="en-US"/>
          </a:p>
        </p:txBody>
      </p:sp>
      <p:pic>
        <p:nvPicPr>
          <p:cNvPr id="6" name="Picture 5" descr="Chart&#10;&#10;Description automatically generated">
            <a:extLst>
              <a:ext uri="{FF2B5EF4-FFF2-40B4-BE49-F238E27FC236}">
                <a16:creationId xmlns:a16="http://schemas.microsoft.com/office/drawing/2014/main" id="{240A5C8D-E476-4387-8174-B30A23E60DFB}"/>
              </a:ext>
            </a:extLst>
          </p:cNvPr>
          <p:cNvPicPr>
            <a:picLocks noChangeAspect="1"/>
          </p:cNvPicPr>
          <p:nvPr/>
        </p:nvPicPr>
        <p:blipFill>
          <a:blip r:embed="rId2"/>
          <a:stretch>
            <a:fillRect/>
          </a:stretch>
        </p:blipFill>
        <p:spPr>
          <a:xfrm>
            <a:off x="1823721" y="4361355"/>
            <a:ext cx="2817106" cy="2117031"/>
          </a:xfrm>
          <a:prstGeom prst="rect">
            <a:avLst/>
          </a:prstGeom>
        </p:spPr>
      </p:pic>
    </p:spTree>
    <p:extLst>
      <p:ext uri="{BB962C8B-B14F-4D97-AF65-F5344CB8AC3E}">
        <p14:creationId xmlns:p14="http://schemas.microsoft.com/office/powerpoint/2010/main" val="6916356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{72C1458A-5C8D-5B42-B436-39A2744D7EEA}tf16401378</Template>
  <TotalTime>14980</TotalTime>
  <Words>692</Words>
  <Application>Microsoft Macintosh PowerPoint</Application>
  <PresentationFormat>Widescreen</PresentationFormat>
  <Paragraphs>107</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Amasis MT Pro Black</vt:lpstr>
      <vt:lpstr>Amasis MT Pro Medium</vt:lpstr>
      <vt:lpstr>Arial</vt:lpstr>
      <vt:lpstr>Arial Rounded MT Bold</vt:lpstr>
      <vt:lpstr>Calibri</vt:lpstr>
      <vt:lpstr>Times New Roman</vt:lpstr>
      <vt:lpstr>Wingdings</vt:lpstr>
      <vt:lpstr>Office Theme</vt:lpstr>
      <vt:lpstr>Foundations of Programming – Spring 1 2022 March 1 , 2021  Capstone Project Presentation</vt:lpstr>
      <vt:lpstr>Introduction </vt:lpstr>
      <vt:lpstr>PowerPoint Presentation</vt:lpstr>
      <vt:lpstr>Let’s understand the given dataset</vt:lpstr>
      <vt:lpstr>Map based on original country  </vt:lpstr>
      <vt:lpstr>Data Cleaning &amp; Underlying Assumptions</vt:lpstr>
      <vt:lpstr>Diagnostic Approach                                      </vt:lpstr>
      <vt:lpstr>How did we proceed ?</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6080 Integrated Experiential Learn  XN Project EDA May 15,2020</dc:title>
  <dc:creator>Sangeeta Ramrakhyani</dc:creator>
  <cp:lastModifiedBy>Microsoft Office User</cp:lastModifiedBy>
  <cp:revision>146</cp:revision>
  <cp:lastPrinted>2021-10-09T15:08:07Z</cp:lastPrinted>
  <dcterms:modified xsi:type="dcterms:W3CDTF">2022-02-28T17:21:22Z</dcterms:modified>
</cp:coreProperties>
</file>