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9.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6" r:id="rId3"/>
    <p:sldId id="289" r:id="rId4"/>
    <p:sldId id="290" r:id="rId5"/>
    <p:sldId id="268" r:id="rId6"/>
    <p:sldId id="269" r:id="rId7"/>
    <p:sldId id="270" r:id="rId8"/>
    <p:sldId id="271" r:id="rId9"/>
    <p:sldId id="273" r:id="rId10"/>
    <p:sldId id="291" r:id="rId11"/>
    <p:sldId id="292" r:id="rId12"/>
    <p:sldId id="274" r:id="rId13"/>
    <p:sldId id="275" r:id="rId14"/>
    <p:sldId id="276" r:id="rId15"/>
    <p:sldId id="293" r:id="rId16"/>
    <p:sldId id="294" r:id="rId17"/>
    <p:sldId id="295" r:id="rId18"/>
    <p:sldId id="277" r:id="rId19"/>
    <p:sldId id="278" r:id="rId20"/>
    <p:sldId id="279" r:id="rId21"/>
    <p:sldId id="280" r:id="rId22"/>
    <p:sldId id="281" r:id="rId23"/>
    <p:sldId id="266" r:id="rId24"/>
    <p:sldId id="298" r:id="rId25"/>
    <p:sldId id="299" r:id="rId26"/>
    <p:sldId id="28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CBA3D3-CD44-47A5-83C5-4EE18CE8962A}" type="datetimeFigureOut">
              <a:rPr lang="en-US" smtClean="0"/>
              <a:t>9/21/2025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A22C04-C5F8-471C-9810-BF4D9D970308}" type="slidenum">
              <a:rPr lang="en-US" smtClean="0"/>
              <a:t>‹#›</a:t>
            </a:fld>
            <a:endParaRPr lang="en-US"/>
          </a:p>
        </p:txBody>
      </p:sp>
    </p:spTree>
    <p:extLst>
      <p:ext uri="{BB962C8B-B14F-4D97-AF65-F5344CB8AC3E}">
        <p14:creationId xmlns:p14="http://schemas.microsoft.com/office/powerpoint/2010/main" val="3286290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99AD34-25F8-4831-AAB2-39CAA2DF7972}"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3732386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9AD34-25F8-4831-AAB2-39CAA2DF7972}"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214420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9AD34-25F8-4831-AAB2-39CAA2DF7972}"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1043954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99AD34-25F8-4831-AAB2-39CAA2DF7972}"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2630283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99AD34-25F8-4831-AAB2-39CAA2DF7972}"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2744201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99AD34-25F8-4831-AAB2-39CAA2DF7972}"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327926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99AD34-25F8-4831-AAB2-39CAA2DF7972}" type="datetimeFigureOut">
              <a:rPr lang="en-US" smtClean="0"/>
              <a:t>9/21/2025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41312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99AD34-25F8-4831-AAB2-39CAA2DF7972}" type="datetimeFigureOut">
              <a:rPr lang="en-US" smtClean="0"/>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89658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9AD34-25F8-4831-AAB2-39CAA2DF7972}" type="datetimeFigureOut">
              <a:rPr lang="en-US" smtClean="0"/>
              <a:t>9/21/2025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361729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9AD34-25F8-4831-AAB2-39CAA2DF7972}"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367571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99AD34-25F8-4831-AAB2-39CAA2DF7972}" type="datetimeFigureOut">
              <a:rPr lang="en-US" smtClean="0"/>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35F449-2F12-4CDA-B01C-949779903EFF}" type="slidenum">
              <a:rPr lang="en-US" smtClean="0"/>
              <a:t>‹#›</a:t>
            </a:fld>
            <a:endParaRPr lang="en-US"/>
          </a:p>
        </p:txBody>
      </p:sp>
    </p:spTree>
    <p:extLst>
      <p:ext uri="{BB962C8B-B14F-4D97-AF65-F5344CB8AC3E}">
        <p14:creationId xmlns:p14="http://schemas.microsoft.com/office/powerpoint/2010/main" val="25817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9AD34-25F8-4831-AAB2-39CAA2DF7972}" type="datetimeFigureOut">
              <a:rPr lang="en-US" smtClean="0"/>
              <a:t>9/21/2025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35F449-2F12-4CDA-B01C-949779903EFF}" type="slidenum">
              <a:rPr lang="en-US" smtClean="0"/>
              <a:t>‹#›</a:t>
            </a:fld>
            <a:endParaRPr lang="en-US"/>
          </a:p>
        </p:txBody>
      </p:sp>
    </p:spTree>
    <p:extLst>
      <p:ext uri="{BB962C8B-B14F-4D97-AF65-F5344CB8AC3E}">
        <p14:creationId xmlns:p14="http://schemas.microsoft.com/office/powerpoint/2010/main" val="392142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81001"/>
            <a:ext cx="7772400" cy="1295399"/>
          </a:xfrm>
        </p:spPr>
        <p:txBody>
          <a:bodyPr>
            <a:normAutofit fontScale="90000"/>
          </a:bodyPr>
          <a:lstStyle/>
          <a:p>
            <a:r>
              <a:rPr lang="en-US" dirty="0" smtClean="0">
                <a:solidFill>
                  <a:schemeClr val="bg1"/>
                </a:solidFill>
              </a:rPr>
              <a:t>DROWSINESS DETECTION SYSTEM FOR DRIVERS.</a:t>
            </a:r>
            <a:endParaRPr lang="en-US" dirty="0">
              <a:solidFill>
                <a:schemeClr val="bg1"/>
              </a:solidFill>
            </a:endParaRPr>
          </a:p>
        </p:txBody>
      </p:sp>
      <p:sp>
        <p:nvSpPr>
          <p:cNvPr id="3" name="Subtitle 2"/>
          <p:cNvSpPr>
            <a:spLocks noGrp="1"/>
          </p:cNvSpPr>
          <p:nvPr>
            <p:ph type="subTitle" idx="1"/>
          </p:nvPr>
        </p:nvSpPr>
        <p:spPr>
          <a:xfrm flipV="1">
            <a:off x="1371600" y="7239000"/>
            <a:ext cx="6400800" cy="76200"/>
          </a:xfrm>
        </p:spPr>
        <p:txBody>
          <a:bodyPr>
            <a:normAutofit fontScale="25000" lnSpcReduction="20000"/>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2133600"/>
            <a:ext cx="6096000" cy="4017401"/>
          </a:xfrm>
          <a:prstGeom prst="rect">
            <a:avLst/>
          </a:prstGeom>
        </p:spPr>
      </p:pic>
    </p:spTree>
    <p:extLst>
      <p:ext uri="{BB962C8B-B14F-4D97-AF65-F5344CB8AC3E}">
        <p14:creationId xmlns:p14="http://schemas.microsoft.com/office/powerpoint/2010/main" val="10730276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Autofit/>
          </a:bodyPr>
          <a:lstStyle/>
          <a:p>
            <a:pPr marL="457200" lvl="1" indent="0">
              <a:buNone/>
            </a:pPr>
            <a:r>
              <a:rPr lang="en-US" sz="1500" b="1" dirty="0">
                <a:solidFill>
                  <a:schemeClr val="bg1"/>
                </a:solidFill>
              </a:rPr>
              <a:t>Review of Related Works</a:t>
            </a:r>
          </a:p>
          <a:p>
            <a:r>
              <a:rPr lang="en-US" sz="1500" b="1" dirty="0">
                <a:solidFill>
                  <a:schemeClr val="bg1"/>
                </a:solidFill>
              </a:rPr>
              <a:t>  Drowsiness Detection Based On Driver Temporal </a:t>
            </a:r>
            <a:r>
              <a:rPr lang="en-US" sz="1500" b="1" dirty="0" err="1">
                <a:solidFill>
                  <a:schemeClr val="bg1"/>
                </a:solidFill>
              </a:rPr>
              <a:t>Behaviour</a:t>
            </a:r>
            <a:r>
              <a:rPr lang="en-US" sz="1500" b="1" dirty="0">
                <a:solidFill>
                  <a:schemeClr val="bg1"/>
                </a:solidFill>
              </a:rPr>
              <a:t>(</a:t>
            </a:r>
            <a:r>
              <a:rPr lang="en-US" sz="1500" dirty="0">
                <a:solidFill>
                  <a:schemeClr val="bg1"/>
                </a:solidFill>
              </a:rPr>
              <a:t>31-March 2021, F. </a:t>
            </a:r>
            <a:r>
              <a:rPr lang="en-US" sz="1500" dirty="0" err="1">
                <a:solidFill>
                  <a:schemeClr val="bg1"/>
                </a:solidFill>
              </a:rPr>
              <a:t>Faraji</a:t>
            </a:r>
            <a:r>
              <a:rPr lang="en-US" sz="1500" dirty="0">
                <a:solidFill>
                  <a:schemeClr val="bg1"/>
                </a:solidFill>
              </a:rPr>
              <a:t>, F. </a:t>
            </a:r>
            <a:r>
              <a:rPr lang="en-US" sz="1500" dirty="0" err="1">
                <a:solidFill>
                  <a:schemeClr val="bg1"/>
                </a:solidFill>
              </a:rPr>
              <a:t>Lotfi</a:t>
            </a:r>
            <a:r>
              <a:rPr lang="en-US" sz="1500" dirty="0">
                <a:solidFill>
                  <a:schemeClr val="bg1"/>
                </a:solidFill>
              </a:rPr>
              <a:t>, J. </a:t>
            </a:r>
            <a:r>
              <a:rPr lang="en-US" sz="1500" dirty="0" err="1">
                <a:solidFill>
                  <a:schemeClr val="bg1"/>
                </a:solidFill>
              </a:rPr>
              <a:t>Khorramdel</a:t>
            </a:r>
            <a:r>
              <a:rPr lang="en-US" sz="1500" dirty="0">
                <a:solidFill>
                  <a:schemeClr val="bg1"/>
                </a:solidFill>
              </a:rPr>
              <a:t>, A. </a:t>
            </a:r>
            <a:r>
              <a:rPr lang="en-US" sz="1500" dirty="0" err="1">
                <a:solidFill>
                  <a:schemeClr val="bg1"/>
                </a:solidFill>
              </a:rPr>
              <a:t>Najafi</a:t>
            </a:r>
            <a:r>
              <a:rPr lang="en-US" sz="1500" dirty="0">
                <a:solidFill>
                  <a:schemeClr val="bg1"/>
                </a:solidFill>
              </a:rPr>
              <a:t>, A. </a:t>
            </a:r>
            <a:r>
              <a:rPr lang="en-US" sz="1500" dirty="0" err="1">
                <a:solidFill>
                  <a:schemeClr val="bg1"/>
                </a:solidFill>
              </a:rPr>
              <a:t>Ghaffari</a:t>
            </a:r>
            <a:r>
              <a:rPr lang="en-US" sz="1500" dirty="0">
                <a:solidFill>
                  <a:schemeClr val="bg1"/>
                </a:solidFill>
              </a:rPr>
              <a:t>). In this research YOLOv3 CNN is applied as a </a:t>
            </a:r>
            <a:r>
              <a:rPr lang="en-US" sz="1500" dirty="0" err="1">
                <a:solidFill>
                  <a:schemeClr val="bg1"/>
                </a:solidFill>
              </a:rPr>
              <a:t>pretrained</a:t>
            </a:r>
            <a:r>
              <a:rPr lang="en-US" sz="1500" dirty="0">
                <a:solidFill>
                  <a:schemeClr val="bg1"/>
                </a:solidFill>
              </a:rPr>
              <a:t> network, which is proved to be utilized as a powerful means for object </a:t>
            </a:r>
            <a:r>
              <a:rPr lang="en-US" sz="1500" dirty="0" err="1">
                <a:solidFill>
                  <a:schemeClr val="bg1"/>
                </a:solidFill>
              </a:rPr>
              <a:t>detection.LSTM</a:t>
            </a:r>
            <a:r>
              <a:rPr lang="en-US" sz="1500" dirty="0">
                <a:solidFill>
                  <a:schemeClr val="bg1"/>
                </a:solidFill>
              </a:rPr>
              <a:t> (Long-Short Term Memory) neural network is employed to learn driver temporal behaviors including yawning and blinking time period as well as sequence classification. One of the main factors of the temporal behavior is that the driver becomes gradually diverted from the road and road traffic. Hence detection is not always accurate</a:t>
            </a:r>
            <a:r>
              <a:rPr lang="en-US" sz="1500" dirty="0" smtClean="0">
                <a:solidFill>
                  <a:schemeClr val="bg1"/>
                </a:solidFill>
              </a:rPr>
              <a:t>.</a:t>
            </a:r>
            <a:r>
              <a:rPr lang="en-US" sz="1500" dirty="0">
                <a:solidFill>
                  <a:schemeClr val="bg1"/>
                </a:solidFill>
              </a:rPr>
              <a:t/>
            </a:r>
            <a:br>
              <a:rPr lang="en-US" sz="1500" dirty="0">
                <a:solidFill>
                  <a:schemeClr val="bg1"/>
                </a:solidFill>
              </a:rPr>
            </a:br>
            <a:r>
              <a:rPr lang="en-US" sz="1500" dirty="0">
                <a:solidFill>
                  <a:schemeClr val="bg1"/>
                </a:solidFill>
              </a:rPr>
              <a:t> </a:t>
            </a:r>
          </a:p>
          <a:p>
            <a:r>
              <a:rPr lang="en-US" sz="1500" b="1" dirty="0">
                <a:solidFill>
                  <a:schemeClr val="bg1"/>
                </a:solidFill>
              </a:rPr>
              <a:t>    A Survey on State of The Art Driver Drowsiness Detection Techniques(</a:t>
            </a:r>
            <a:r>
              <a:rPr lang="en-US" sz="1500" dirty="0">
                <a:solidFill>
                  <a:schemeClr val="bg1"/>
                </a:solidFill>
              </a:rPr>
              <a:t>1December</a:t>
            </a:r>
          </a:p>
          <a:p>
            <a:r>
              <a:rPr lang="en-US" sz="1500" dirty="0">
                <a:solidFill>
                  <a:schemeClr val="bg1"/>
                </a:solidFill>
              </a:rPr>
              <a:t>2020, </a:t>
            </a:r>
            <a:r>
              <a:rPr lang="en-US" sz="1500" dirty="0" err="1">
                <a:solidFill>
                  <a:schemeClr val="bg1"/>
                </a:solidFill>
              </a:rPr>
              <a:t>FHikmat</a:t>
            </a:r>
            <a:r>
              <a:rPr lang="en-US" sz="1500" dirty="0">
                <a:solidFill>
                  <a:schemeClr val="bg1"/>
                </a:solidFill>
              </a:rPr>
              <a:t> </a:t>
            </a:r>
            <a:r>
              <a:rPr lang="en-US" sz="1500" dirty="0" err="1">
                <a:solidFill>
                  <a:schemeClr val="bg1"/>
                </a:solidFill>
              </a:rPr>
              <a:t>Ullah</a:t>
            </a:r>
            <a:r>
              <a:rPr lang="en-US" sz="1500" dirty="0">
                <a:solidFill>
                  <a:schemeClr val="bg1"/>
                </a:solidFill>
              </a:rPr>
              <a:t> Khan).The detection system includes the processes of face image extraction, yawning tendency, blink of eyes detection, eye area extraction etc. The percentage of the eyelid closure of the algorithms over the pupil over time is relatively very low.</a:t>
            </a:r>
          </a:p>
          <a:p>
            <a:pPr marL="0" indent="0">
              <a:buNone/>
            </a:pPr>
            <a:endParaRPr lang="en-US" sz="1500" dirty="0">
              <a:solidFill>
                <a:schemeClr val="bg1"/>
              </a:solidFill>
            </a:endParaRPr>
          </a:p>
          <a:p>
            <a:r>
              <a:rPr lang="en-US" sz="1500" b="1" dirty="0">
                <a:solidFill>
                  <a:schemeClr val="bg1"/>
                </a:solidFill>
              </a:rPr>
              <a:t>Driver Drowsiness Detection(</a:t>
            </a:r>
            <a:r>
              <a:rPr lang="en-US" sz="1500" dirty="0">
                <a:solidFill>
                  <a:schemeClr val="bg1"/>
                </a:solidFill>
              </a:rPr>
              <a:t>21-09-2020, V B </a:t>
            </a:r>
            <a:r>
              <a:rPr lang="en-US" sz="1500" dirty="0" err="1">
                <a:solidFill>
                  <a:schemeClr val="bg1"/>
                </a:solidFill>
              </a:rPr>
              <a:t>Navya</a:t>
            </a:r>
            <a:r>
              <a:rPr lang="en-US" sz="1500" dirty="0">
                <a:solidFill>
                  <a:schemeClr val="bg1"/>
                </a:solidFill>
              </a:rPr>
              <a:t> </a:t>
            </a:r>
            <a:r>
              <a:rPr lang="en-US" sz="1500" dirty="0" err="1">
                <a:solidFill>
                  <a:schemeClr val="bg1"/>
                </a:solidFill>
              </a:rPr>
              <a:t>Kiran</a:t>
            </a:r>
            <a:r>
              <a:rPr lang="en-US" sz="1500" dirty="0">
                <a:solidFill>
                  <a:schemeClr val="bg1"/>
                </a:solidFill>
              </a:rPr>
              <a:t>, </a:t>
            </a:r>
            <a:r>
              <a:rPr lang="en-US" sz="1500" dirty="0" err="1">
                <a:solidFill>
                  <a:schemeClr val="bg1"/>
                </a:solidFill>
              </a:rPr>
              <a:t>Raksha</a:t>
            </a:r>
            <a:r>
              <a:rPr lang="en-US" sz="1500" dirty="0">
                <a:solidFill>
                  <a:schemeClr val="bg1"/>
                </a:solidFill>
              </a:rPr>
              <a:t> R, </a:t>
            </a:r>
            <a:r>
              <a:rPr lang="en-US" sz="1500" dirty="0" err="1">
                <a:solidFill>
                  <a:schemeClr val="bg1"/>
                </a:solidFill>
              </a:rPr>
              <a:t>Anisoor</a:t>
            </a:r>
            <a:r>
              <a:rPr lang="en-US" sz="1500" dirty="0">
                <a:solidFill>
                  <a:schemeClr val="bg1"/>
                </a:solidFill>
              </a:rPr>
              <a:t> </a:t>
            </a:r>
            <a:r>
              <a:rPr lang="en-US" sz="1500" dirty="0" err="1">
                <a:solidFill>
                  <a:schemeClr val="bg1"/>
                </a:solidFill>
              </a:rPr>
              <a:t>Rahman</a:t>
            </a:r>
            <a:r>
              <a:rPr lang="en-US" sz="1500" dirty="0">
                <a:solidFill>
                  <a:schemeClr val="bg1"/>
                </a:solidFill>
              </a:rPr>
              <a:t>, </a:t>
            </a:r>
            <a:r>
              <a:rPr lang="en-US" sz="1500" dirty="0" err="1">
                <a:solidFill>
                  <a:schemeClr val="bg1"/>
                </a:solidFill>
              </a:rPr>
              <a:t>Varsha</a:t>
            </a:r>
            <a:r>
              <a:rPr lang="en-US" sz="1500" dirty="0">
                <a:solidFill>
                  <a:schemeClr val="bg1"/>
                </a:solidFill>
              </a:rPr>
              <a:t> K N, Dr. </a:t>
            </a:r>
            <a:r>
              <a:rPr lang="en-US" sz="1500" dirty="0" err="1">
                <a:solidFill>
                  <a:schemeClr val="bg1"/>
                </a:solidFill>
              </a:rPr>
              <a:t>Nagamani</a:t>
            </a:r>
            <a:r>
              <a:rPr lang="en-US" sz="1500" dirty="0">
                <a:solidFill>
                  <a:schemeClr val="bg1"/>
                </a:solidFill>
              </a:rPr>
              <a:t> N P).The detection system includes the processes of face image extraction, yawning tendency, blink of eyes detection, eye area extraction etc. This paper provides a comparative study on papers related to driver drowsiness detection and alert system. It is designed in such a way where system does not continuously record or retain any data.</a:t>
            </a:r>
          </a:p>
          <a:p>
            <a:pPr marL="0" indent="0">
              <a:buNone/>
            </a:pPr>
            <a:endParaRPr lang="en-US" sz="15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LITERATURE SURVEY:</a:t>
            </a:r>
            <a:endParaRPr lang="en-US" b="1" u="sng" dirty="0">
              <a:solidFill>
                <a:schemeClr val="bg1"/>
              </a:solidFill>
            </a:endParaRPr>
          </a:p>
        </p:txBody>
      </p:sp>
    </p:spTree>
    <p:extLst>
      <p:ext uri="{BB962C8B-B14F-4D97-AF65-F5344CB8AC3E}">
        <p14:creationId xmlns:p14="http://schemas.microsoft.com/office/powerpoint/2010/main" val="284478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10600" cy="5029200"/>
          </a:xfrm>
        </p:spPr>
        <p:txBody>
          <a:bodyPr>
            <a:noAutofit/>
          </a:bodyPr>
          <a:lstStyle/>
          <a:p>
            <a:r>
              <a:rPr lang="en-US" sz="2000" dirty="0">
                <a:solidFill>
                  <a:schemeClr val="bg1"/>
                </a:solidFill>
              </a:rPr>
              <a:t>The survey conducted as part of this project revealed critical insights into driver behavior, awareness, and concerns related to drowsiness while driving. A significant percentage of respondents admitted to having experienced drowsiness during long drives, with many acknowledging the associated risks such as decreased alertness and delayed reaction times. Most participants agreed that a real-time drowsiness detection system could help reduce the chances of accidents and improve road safety. Additionally, respondents showed interest in features such as alerts through sound, visual indicators, and automatic control interventions. These findings highlight the urgent need for a reliable and accessible drowsiness detection solution to promote safer driving practices.</a:t>
            </a:r>
          </a:p>
          <a:p>
            <a:pPr marL="0" indent="0">
              <a:buNone/>
            </a:pPr>
            <a:r>
              <a:rPr lang="en-US" sz="2000" dirty="0">
                <a:solidFill>
                  <a:schemeClr val="bg1"/>
                </a:solidFill>
              </a:rPr>
              <a:t> </a:t>
            </a:r>
          </a:p>
          <a:p>
            <a:pPr marL="0" indent="0">
              <a:buNone/>
            </a:pPr>
            <a:endParaRPr lang="en-US" sz="20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LITERATURE SURVEY:</a:t>
            </a:r>
            <a:endParaRPr lang="en-US" b="1" u="sng" dirty="0">
              <a:solidFill>
                <a:schemeClr val="bg1"/>
              </a:solidFill>
            </a:endParaRPr>
          </a:p>
        </p:txBody>
      </p:sp>
    </p:spTree>
    <p:extLst>
      <p:ext uri="{BB962C8B-B14F-4D97-AF65-F5344CB8AC3E}">
        <p14:creationId xmlns:p14="http://schemas.microsoft.com/office/powerpoint/2010/main" val="5711950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rmAutofit fontScale="77500" lnSpcReduction="20000"/>
          </a:bodyPr>
          <a:lstStyle/>
          <a:p>
            <a:r>
              <a:rPr lang="en-US" sz="2800" dirty="0">
                <a:solidFill>
                  <a:schemeClr val="bg1"/>
                </a:solidFill>
              </a:rPr>
              <a:t>The architecture of the Drowsiness Detection System for Drivers integrates both hardware and software components to ensure real-time monitoring and timely alerts for driver fatigue. The system is primarily built using a Python-based detection algorithm that utilizes computer vision techniques such as facial landmark detection to monitor the driver’s eye and mouth movements through a webcam. These data points are analyzed to detect signs of drowsiness, such as prolonged eye closure (blinking patterns) and frequent yawning. The detection results are transmitted serially to an </a:t>
            </a:r>
            <a:r>
              <a:rPr lang="en-US" sz="2800" dirty="0" err="1">
                <a:solidFill>
                  <a:schemeClr val="bg1"/>
                </a:solidFill>
              </a:rPr>
              <a:t>Arduino</a:t>
            </a:r>
            <a:r>
              <a:rPr lang="en-US" sz="2800" dirty="0">
                <a:solidFill>
                  <a:schemeClr val="bg1"/>
                </a:solidFill>
              </a:rPr>
              <a:t> microcontroller, which serves as the control unit. Based on the received signals, the </a:t>
            </a:r>
            <a:r>
              <a:rPr lang="en-US" sz="2800" dirty="0" err="1">
                <a:solidFill>
                  <a:schemeClr val="bg1"/>
                </a:solidFill>
              </a:rPr>
              <a:t>Arduino</a:t>
            </a:r>
            <a:r>
              <a:rPr lang="en-US" sz="2800" dirty="0">
                <a:solidFill>
                  <a:schemeClr val="bg1"/>
                </a:solidFill>
              </a:rPr>
              <a:t> activates output devices such as an LCD display, a buzzer, and a red LED indicator to alert the driver. For enhanced functionality, the system is also connected wirelessly to a motor-driven car setup. When drowsiness is detected, control signals are sent to slow down the car, steer it slightly left, and bring it to a stop, mimicking real-world safety responses. This modular and layered architecture ensures reliable detection, immediate alerting, and </a:t>
            </a:r>
            <a:r>
              <a:rPr lang="en-US" sz="2800" dirty="0" smtClean="0">
                <a:solidFill>
                  <a:schemeClr val="bg1"/>
                </a:solidFill>
              </a:rPr>
              <a:t>responsive </a:t>
            </a:r>
            <a:r>
              <a:rPr lang="en-US" sz="2800" dirty="0">
                <a:solidFill>
                  <a:schemeClr val="bg1"/>
                </a:solidFill>
              </a:rPr>
              <a:t>vehicle control to prevent accidents caused by driver fatigue.</a:t>
            </a:r>
          </a:p>
          <a:p>
            <a:pPr marL="0" indent="0">
              <a:buNone/>
            </a:pPr>
            <a:endParaRPr lang="en-US" sz="25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ARCHITECTURE DIAGRAM:</a:t>
            </a:r>
            <a:endParaRPr lang="en-US" b="1" u="sng" dirty="0">
              <a:solidFill>
                <a:schemeClr val="bg1"/>
              </a:solidFill>
            </a:endParaRPr>
          </a:p>
        </p:txBody>
      </p:sp>
    </p:spTree>
    <p:extLst>
      <p:ext uri="{BB962C8B-B14F-4D97-AF65-F5344CB8AC3E}">
        <p14:creationId xmlns:p14="http://schemas.microsoft.com/office/powerpoint/2010/main" val="39519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ARCHITECTURE DIAGRAM:</a:t>
            </a:r>
            <a:endParaRPr lang="en-US" b="1" u="sng" dirty="0">
              <a:solidFill>
                <a:schemeClr val="bg1"/>
              </a:solidFill>
            </a:endParaRP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71600" y="1600200"/>
            <a:ext cx="6248400" cy="4953000"/>
          </a:xfrm>
        </p:spPr>
      </p:pic>
    </p:spTree>
    <p:extLst>
      <p:ext uri="{BB962C8B-B14F-4D97-AF65-F5344CB8AC3E}">
        <p14:creationId xmlns:p14="http://schemas.microsoft.com/office/powerpoint/2010/main" val="2848424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rmAutofit fontScale="77500" lnSpcReduction="20000"/>
          </a:bodyPr>
          <a:lstStyle/>
          <a:p>
            <a:r>
              <a:rPr lang="en-US" sz="2800" dirty="0">
                <a:solidFill>
                  <a:schemeClr val="bg1"/>
                </a:solidFill>
              </a:rPr>
              <a:t>The Drowsiness Detection System for Drivers addresses the growing concern of road accidents caused by fatigue and drowsiness behind the wheel. The system is designed to detect signs of drowsiness—such as prolonged eye closure and frequent yawning—in real time and alert the driver to prevent potential mishaps. From a technical standpoint, the project is feasible as it leverages open-source tools like Python for image processing and </a:t>
            </a:r>
            <a:r>
              <a:rPr lang="en-US" sz="2800" dirty="0" err="1">
                <a:solidFill>
                  <a:schemeClr val="bg1"/>
                </a:solidFill>
              </a:rPr>
              <a:t>Arduino</a:t>
            </a:r>
            <a:r>
              <a:rPr lang="en-US" sz="2800" dirty="0">
                <a:solidFill>
                  <a:schemeClr val="bg1"/>
                </a:solidFill>
              </a:rPr>
              <a:t> for hardware-based alert mechanisms. It is operationally practical because the system is non-intrusive, easy to use, and can be integrated into vehicles without complex modifications. Economically, it is cost-effective as it utilizes affordable components such as a webcam, </a:t>
            </a:r>
            <a:r>
              <a:rPr lang="en-US" sz="2800" dirty="0" err="1">
                <a:solidFill>
                  <a:schemeClr val="bg1"/>
                </a:solidFill>
              </a:rPr>
              <a:t>Arduino</a:t>
            </a:r>
            <a:r>
              <a:rPr lang="en-US" sz="2800" dirty="0">
                <a:solidFill>
                  <a:schemeClr val="bg1"/>
                </a:solidFill>
              </a:rPr>
              <a:t> Uno, buzzer, LED, and LCD. The data flow begins with a live video feed from the camera, which is analyzed using Python’s facial landmark detection techniques. When drowsiness is detected, a signal is transmitted to the </a:t>
            </a:r>
            <a:r>
              <a:rPr lang="en-US" sz="2800" dirty="0" err="1">
                <a:solidFill>
                  <a:schemeClr val="bg1"/>
                </a:solidFill>
              </a:rPr>
              <a:t>Arduino</a:t>
            </a:r>
            <a:r>
              <a:rPr lang="en-US" sz="2800" dirty="0">
                <a:solidFill>
                  <a:schemeClr val="bg1"/>
                </a:solidFill>
              </a:rPr>
              <a:t>, which then activates a buzzer, red LED, and displays an alert message on the LCD screen. The overall goal of the system is to ensure road safety by continuously monitoring the driver's alertness and delivering timely warnings</a:t>
            </a:r>
            <a:r>
              <a:rPr lang="en-US" sz="2800" dirty="0" smtClean="0">
                <a:solidFill>
                  <a:schemeClr val="bg1"/>
                </a:solidFill>
              </a:rPr>
              <a:t>.</a:t>
            </a:r>
            <a:r>
              <a:rPr lang="en-US" sz="2800" dirty="0">
                <a:solidFill>
                  <a:schemeClr val="bg1"/>
                </a:solidFill>
              </a:rPr>
              <a:t> </a:t>
            </a:r>
          </a:p>
          <a:p>
            <a:pPr marL="0" indent="0">
              <a:buNone/>
            </a:pPr>
            <a:endParaRPr lang="en-US" sz="25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SYSTEM DESIGN:</a:t>
            </a:r>
            <a:endParaRPr lang="en-US" b="1" u="sng" dirty="0">
              <a:solidFill>
                <a:schemeClr val="bg1"/>
              </a:solidFill>
            </a:endParaRPr>
          </a:p>
        </p:txBody>
      </p:sp>
    </p:spTree>
    <p:extLst>
      <p:ext uri="{BB962C8B-B14F-4D97-AF65-F5344CB8AC3E}">
        <p14:creationId xmlns:p14="http://schemas.microsoft.com/office/powerpoint/2010/main" val="997138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USE CASE DIAGRAM:</a:t>
            </a:r>
            <a:endParaRPr lang="en-US" b="1" u="sng"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2964" y="1600200"/>
            <a:ext cx="8058072" cy="4525963"/>
          </a:xfrm>
        </p:spPr>
      </p:pic>
    </p:spTree>
    <p:extLst>
      <p:ext uri="{BB962C8B-B14F-4D97-AF65-F5344CB8AC3E}">
        <p14:creationId xmlns:p14="http://schemas.microsoft.com/office/powerpoint/2010/main" val="1552993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ACTIVITY DIAGRAM</a:t>
            </a:r>
            <a:endParaRPr lang="en-US" b="1" u="sng" dirty="0">
              <a:solidFill>
                <a:schemeClr val="bg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330" y="1600200"/>
            <a:ext cx="8049339" cy="4525963"/>
          </a:xfrm>
        </p:spPr>
      </p:pic>
    </p:spTree>
    <p:extLst>
      <p:ext uri="{BB962C8B-B14F-4D97-AF65-F5344CB8AC3E}">
        <p14:creationId xmlns:p14="http://schemas.microsoft.com/office/powerpoint/2010/main" val="1597945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WORKING OF THE PROJECT:</a:t>
            </a:r>
            <a:endParaRPr lang="en-US" b="1" u="sng" dirty="0">
              <a:solidFill>
                <a:schemeClr val="bg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600200"/>
            <a:ext cx="7086600" cy="4953000"/>
          </a:xfrm>
          <a:prstGeom prst="rect">
            <a:avLst/>
          </a:prstGeom>
        </p:spPr>
      </p:pic>
    </p:spTree>
    <p:extLst>
      <p:ext uri="{BB962C8B-B14F-4D97-AF65-F5344CB8AC3E}">
        <p14:creationId xmlns:p14="http://schemas.microsoft.com/office/powerpoint/2010/main" val="26159450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a:solidFill>
            <a:schemeClr val="tx1"/>
          </a:solidFill>
        </p:spPr>
        <p:txBody>
          <a:bodyPr>
            <a:normAutofit/>
          </a:bodyPr>
          <a:lstStyle/>
          <a:p>
            <a:pPr marL="0" indent="0">
              <a:buNone/>
            </a:pPr>
            <a:r>
              <a:rPr lang="en-US" sz="2500" dirty="0" err="1" smtClean="0">
                <a:solidFill>
                  <a:schemeClr val="bg1"/>
                </a:solidFill>
              </a:rPr>
              <a:t>Intializing</a:t>
            </a:r>
            <a:r>
              <a:rPr lang="en-US" sz="2500" dirty="0" smtClean="0">
                <a:solidFill>
                  <a:schemeClr val="bg1"/>
                </a:solidFill>
              </a:rPr>
              <a:t> the HOG of </a:t>
            </a:r>
            <a:r>
              <a:rPr lang="en-US" sz="2500" dirty="0" err="1" smtClean="0">
                <a:solidFill>
                  <a:schemeClr val="bg1"/>
                </a:solidFill>
              </a:rPr>
              <a:t>dlib</a:t>
            </a:r>
            <a:r>
              <a:rPr lang="en-US" sz="2500" dirty="0" smtClean="0">
                <a:solidFill>
                  <a:schemeClr val="bg1"/>
                </a:solidFill>
              </a:rPr>
              <a:t>(Histogram oriented of Gradients):</a:t>
            </a:r>
          </a:p>
          <a:p>
            <a:pPr marL="0" indent="0">
              <a:buNone/>
            </a:pPr>
            <a:r>
              <a:rPr lang="en-US" sz="2500" dirty="0" smtClean="0">
                <a:solidFill>
                  <a:schemeClr val="bg1"/>
                </a:solidFill>
              </a:rPr>
              <a:t>Using the </a:t>
            </a:r>
            <a:r>
              <a:rPr lang="en-US" sz="2500" dirty="0" err="1" smtClean="0">
                <a:solidFill>
                  <a:schemeClr val="bg1"/>
                </a:solidFill>
              </a:rPr>
              <a:t>Pre_trained</a:t>
            </a:r>
            <a:r>
              <a:rPr lang="en-US" sz="2500" dirty="0">
                <a:solidFill>
                  <a:schemeClr val="bg1"/>
                </a:solidFill>
              </a:rPr>
              <a:t> </a:t>
            </a:r>
            <a:r>
              <a:rPr lang="en-US" sz="2500" dirty="0" smtClean="0">
                <a:solidFill>
                  <a:schemeClr val="bg1"/>
                </a:solidFill>
              </a:rPr>
              <a:t>HOG of </a:t>
            </a:r>
            <a:r>
              <a:rPr lang="en-US" sz="2500" dirty="0" err="1" smtClean="0">
                <a:solidFill>
                  <a:schemeClr val="bg1"/>
                </a:solidFill>
              </a:rPr>
              <a:t>dlib</a:t>
            </a:r>
            <a:r>
              <a:rPr lang="en-US" sz="2500" dirty="0" smtClean="0">
                <a:solidFill>
                  <a:schemeClr val="bg1"/>
                </a:solidFill>
              </a:rPr>
              <a:t> we find the Boundary Box of Coordinates of the image.</a:t>
            </a:r>
          </a:p>
          <a:p>
            <a:pPr marL="0" indent="0">
              <a:buNone/>
            </a:pPr>
            <a:r>
              <a:rPr lang="en-US" sz="2500" dirty="0" smtClean="0">
                <a:solidFill>
                  <a:schemeClr val="bg1"/>
                </a:solidFill>
              </a:rPr>
              <a:t> </a:t>
            </a:r>
            <a:endParaRPr lang="en-US" sz="2500" u="sng" dirty="0" smtClean="0">
              <a:solidFill>
                <a:schemeClr val="bg1"/>
              </a:solidFill>
            </a:endParaRPr>
          </a:p>
          <a:p>
            <a:pPr marL="0" indent="0">
              <a:buNone/>
            </a:pPr>
            <a:endParaRPr lang="en-US" sz="25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Working of The Project:</a:t>
            </a:r>
            <a:endParaRPr lang="en-US" b="1" u="sng"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962400"/>
            <a:ext cx="5029200" cy="1790700"/>
          </a:xfrm>
          <a:prstGeom prst="rect">
            <a:avLst/>
          </a:prstGeom>
        </p:spPr>
      </p:pic>
    </p:spTree>
    <p:extLst>
      <p:ext uri="{BB962C8B-B14F-4D97-AF65-F5344CB8AC3E}">
        <p14:creationId xmlns:p14="http://schemas.microsoft.com/office/powerpoint/2010/main" val="1721216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a:solidFill>
            <a:schemeClr val="tx1"/>
          </a:solidFill>
        </p:spPr>
        <p:txBody>
          <a:bodyPr>
            <a:normAutofit/>
          </a:bodyPr>
          <a:lstStyle/>
          <a:p>
            <a:pPr marL="0" indent="0">
              <a:buNone/>
            </a:pPr>
            <a:r>
              <a:rPr lang="en-US" sz="2500" dirty="0" smtClean="0">
                <a:solidFill>
                  <a:schemeClr val="bg1"/>
                </a:solidFill>
              </a:rPr>
              <a:t>Shape_predictor_68_landmark.dat is a Pre Trained </a:t>
            </a:r>
            <a:r>
              <a:rPr lang="en-US" sz="2500" dirty="0" err="1" smtClean="0">
                <a:solidFill>
                  <a:schemeClr val="bg1"/>
                </a:solidFill>
              </a:rPr>
              <a:t>Dlib</a:t>
            </a:r>
            <a:r>
              <a:rPr lang="en-US" sz="2500" dirty="0" smtClean="0">
                <a:solidFill>
                  <a:schemeClr val="bg1"/>
                </a:solidFill>
              </a:rPr>
              <a:t> Model Which can Detect 68 landmark points on a </a:t>
            </a:r>
            <a:r>
              <a:rPr lang="en-US" sz="2500" dirty="0" err="1" smtClean="0">
                <a:solidFill>
                  <a:schemeClr val="bg1"/>
                </a:solidFill>
              </a:rPr>
              <a:t>HumanFace</a:t>
            </a:r>
            <a:r>
              <a:rPr lang="en-US" sz="2500" dirty="0" smtClean="0">
                <a:solidFill>
                  <a:schemeClr val="bg1"/>
                </a:solidFill>
              </a:rPr>
              <a:t>.</a:t>
            </a:r>
          </a:p>
          <a:p>
            <a:pPr marL="0" indent="0">
              <a:buNone/>
            </a:pPr>
            <a:endParaRPr lang="en-US" sz="2500" dirty="0" smtClean="0">
              <a:solidFill>
                <a:schemeClr val="bg1"/>
              </a:solidFill>
            </a:endParaRPr>
          </a:p>
          <a:p>
            <a:pPr marL="0" indent="0">
              <a:buNone/>
            </a:pPr>
            <a:r>
              <a:rPr lang="en-US" sz="2500" dirty="0" smtClean="0">
                <a:solidFill>
                  <a:schemeClr val="bg1"/>
                </a:solidFill>
              </a:rPr>
              <a:t> </a:t>
            </a:r>
            <a:endParaRPr lang="en-US" sz="2500" u="sng" dirty="0" smtClean="0">
              <a:solidFill>
                <a:schemeClr val="bg1"/>
              </a:solidFill>
            </a:endParaRPr>
          </a:p>
          <a:p>
            <a:pPr marL="0" indent="0">
              <a:buNone/>
            </a:pPr>
            <a:endParaRPr lang="en-US" sz="25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Working of The Project:</a:t>
            </a:r>
            <a:endParaRPr lang="en-US" b="1" u="sng" dirty="0">
              <a:solidFill>
                <a:schemeClr val="bg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362200"/>
            <a:ext cx="5638800" cy="3981450"/>
          </a:xfrm>
          <a:prstGeom prst="rect">
            <a:avLst/>
          </a:prstGeom>
        </p:spPr>
      </p:pic>
    </p:spTree>
    <p:extLst>
      <p:ext uri="{BB962C8B-B14F-4D97-AF65-F5344CB8AC3E}">
        <p14:creationId xmlns:p14="http://schemas.microsoft.com/office/powerpoint/2010/main" val="2637543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flipV="1">
            <a:off x="1371600" y="7239000"/>
            <a:ext cx="6400800" cy="76200"/>
          </a:xfrm>
        </p:spPr>
        <p:txBody>
          <a:bodyPr>
            <a:normAutofit fontScale="25000" lnSpcReduction="20000"/>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Tree>
    <p:extLst>
      <p:ext uri="{BB962C8B-B14F-4D97-AF65-F5344CB8AC3E}">
        <p14:creationId xmlns:p14="http://schemas.microsoft.com/office/powerpoint/2010/main" val="94824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a:solidFill>
            <a:schemeClr val="tx1"/>
          </a:solidFill>
        </p:spPr>
        <p:txBody>
          <a:bodyPr>
            <a:normAutofit/>
          </a:bodyPr>
          <a:lstStyle/>
          <a:p>
            <a:pPr marL="0" indent="0">
              <a:buNone/>
            </a:pPr>
            <a:r>
              <a:rPr lang="en-US" sz="2500" dirty="0" smtClean="0">
                <a:solidFill>
                  <a:schemeClr val="bg1"/>
                </a:solidFill>
              </a:rPr>
              <a:t>Using The Compute function :</a:t>
            </a:r>
          </a:p>
          <a:p>
            <a:pPr marL="0" indent="0">
              <a:buNone/>
            </a:pPr>
            <a:r>
              <a:rPr lang="en-US" sz="2500" dirty="0" err="1" smtClean="0">
                <a:solidFill>
                  <a:schemeClr val="bg1"/>
                </a:solidFill>
              </a:rPr>
              <a:t>Def</a:t>
            </a:r>
            <a:r>
              <a:rPr lang="en-US" sz="2500" dirty="0" smtClean="0">
                <a:solidFill>
                  <a:schemeClr val="bg1"/>
                </a:solidFill>
              </a:rPr>
              <a:t> compute(</a:t>
            </a:r>
            <a:r>
              <a:rPr lang="en-US" sz="2500" dirty="0" err="1" smtClean="0">
                <a:solidFill>
                  <a:schemeClr val="bg1"/>
                </a:solidFill>
              </a:rPr>
              <a:t>pt</a:t>
            </a:r>
            <a:r>
              <a:rPr lang="en-US" sz="2500" dirty="0" smtClean="0">
                <a:solidFill>
                  <a:schemeClr val="bg1"/>
                </a:solidFill>
              </a:rPr>
              <a:t> </a:t>
            </a:r>
            <a:r>
              <a:rPr lang="en-US" sz="2500" dirty="0" err="1" smtClean="0">
                <a:solidFill>
                  <a:schemeClr val="bg1"/>
                </a:solidFill>
              </a:rPr>
              <a:t>A,pt</a:t>
            </a:r>
            <a:r>
              <a:rPr lang="en-US" sz="2500" dirty="0" smtClean="0">
                <a:solidFill>
                  <a:schemeClr val="bg1"/>
                </a:solidFill>
              </a:rPr>
              <a:t> B):</a:t>
            </a:r>
          </a:p>
          <a:p>
            <a:pPr marL="0" indent="0">
              <a:buNone/>
            </a:pPr>
            <a:r>
              <a:rPr lang="en-US" sz="2500" dirty="0">
                <a:solidFill>
                  <a:schemeClr val="bg1"/>
                </a:solidFill>
              </a:rPr>
              <a:t> </a:t>
            </a:r>
            <a:r>
              <a:rPr lang="en-US" sz="2500" dirty="0" smtClean="0">
                <a:solidFill>
                  <a:schemeClr val="bg1"/>
                </a:solidFill>
              </a:rPr>
              <a:t>The function takes two points as input and calculate the Euclidean Distance between these points.</a:t>
            </a:r>
          </a:p>
          <a:p>
            <a:pPr marL="0" indent="0">
              <a:buNone/>
            </a:pPr>
            <a:r>
              <a:rPr lang="en-US" sz="2500" dirty="0" err="1" smtClean="0">
                <a:solidFill>
                  <a:schemeClr val="bg1"/>
                </a:solidFill>
              </a:rPr>
              <a:t>Np.linalg.norm</a:t>
            </a:r>
            <a:r>
              <a:rPr lang="en-US" sz="2500" dirty="0" smtClean="0">
                <a:solidFill>
                  <a:schemeClr val="bg1"/>
                </a:solidFill>
              </a:rPr>
              <a:t>(</a:t>
            </a:r>
            <a:r>
              <a:rPr lang="en-US" sz="2500" dirty="0" err="1" smtClean="0">
                <a:solidFill>
                  <a:schemeClr val="bg1"/>
                </a:solidFill>
              </a:rPr>
              <a:t>ptA-ptB</a:t>
            </a:r>
            <a:r>
              <a:rPr lang="en-US" sz="2500" dirty="0" smtClean="0">
                <a:solidFill>
                  <a:schemeClr val="bg1"/>
                </a:solidFill>
              </a:rPr>
              <a:t>)</a:t>
            </a:r>
          </a:p>
          <a:p>
            <a:pPr marL="0" indent="0">
              <a:buNone/>
            </a:pPr>
            <a:endParaRPr lang="en-US" sz="2500" dirty="0" smtClean="0">
              <a:solidFill>
                <a:schemeClr val="bg1"/>
              </a:solidFill>
            </a:endParaRPr>
          </a:p>
          <a:p>
            <a:pPr marL="0" indent="0">
              <a:buNone/>
            </a:pPr>
            <a:r>
              <a:rPr lang="en-US" sz="2500" dirty="0" smtClean="0">
                <a:solidFill>
                  <a:schemeClr val="bg1"/>
                </a:solidFill>
              </a:rPr>
              <a:t> </a:t>
            </a:r>
            <a:endParaRPr lang="en-US" sz="2500" u="sng" dirty="0" smtClean="0">
              <a:solidFill>
                <a:schemeClr val="bg1"/>
              </a:solidFill>
            </a:endParaRPr>
          </a:p>
          <a:p>
            <a:pPr marL="0" indent="0">
              <a:buNone/>
            </a:pPr>
            <a:endParaRPr lang="en-US" sz="2500" dirty="0">
              <a:solidFill>
                <a:schemeClr val="bg1"/>
              </a:solidFill>
            </a:endParaRPr>
          </a:p>
        </p:txBody>
      </p:sp>
      <p:sp>
        <p:nvSpPr>
          <p:cNvPr id="2" name="Title 1"/>
          <p:cNvSpPr>
            <a:spLocks noGrp="1"/>
          </p:cNvSpPr>
          <p:nvPr>
            <p:ph type="title"/>
          </p:nvPr>
        </p:nvSpPr>
        <p:spPr>
          <a:xfrm>
            <a:off x="457200" y="600985"/>
            <a:ext cx="8229600" cy="1066800"/>
          </a:xfrm>
        </p:spPr>
        <p:txBody>
          <a:bodyPr>
            <a:normAutofit/>
          </a:bodyPr>
          <a:lstStyle/>
          <a:p>
            <a:pPr algn="l"/>
            <a:r>
              <a:rPr lang="en-US" b="1" u="sng" dirty="0" smtClean="0">
                <a:solidFill>
                  <a:schemeClr val="bg1"/>
                </a:solidFill>
              </a:rPr>
              <a:t>Working of The Project:</a:t>
            </a:r>
            <a:endParaRPr lang="en-US" b="1" u="sng"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429000"/>
            <a:ext cx="3657600" cy="2819400"/>
          </a:xfrm>
          <a:prstGeom prst="rect">
            <a:avLst/>
          </a:prstGeom>
        </p:spPr>
      </p:pic>
    </p:spTree>
    <p:extLst>
      <p:ext uri="{BB962C8B-B14F-4D97-AF65-F5344CB8AC3E}">
        <p14:creationId xmlns:p14="http://schemas.microsoft.com/office/powerpoint/2010/main" val="14385496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a:solidFill>
            <a:schemeClr val="tx1"/>
          </a:solidFill>
        </p:spPr>
        <p:txBody>
          <a:bodyPr>
            <a:normAutofit/>
          </a:bodyPr>
          <a:lstStyle/>
          <a:p>
            <a:pPr marL="0" indent="0">
              <a:buNone/>
            </a:pPr>
            <a:r>
              <a:rPr lang="en-US" sz="2500" dirty="0" err="1" smtClean="0">
                <a:solidFill>
                  <a:schemeClr val="bg1"/>
                </a:solidFill>
              </a:rPr>
              <a:t>Def</a:t>
            </a:r>
            <a:r>
              <a:rPr lang="en-US" sz="2500" dirty="0" smtClean="0">
                <a:solidFill>
                  <a:schemeClr val="bg1"/>
                </a:solidFill>
              </a:rPr>
              <a:t> blinked(</a:t>
            </a:r>
            <a:r>
              <a:rPr lang="en-US" sz="2500" dirty="0" err="1" smtClean="0">
                <a:solidFill>
                  <a:schemeClr val="bg1"/>
                </a:solidFill>
              </a:rPr>
              <a:t>a,b,c,d,e,f</a:t>
            </a:r>
            <a:r>
              <a:rPr lang="en-US" sz="2500" dirty="0" smtClean="0">
                <a:solidFill>
                  <a:schemeClr val="bg1"/>
                </a:solidFill>
              </a:rPr>
              <a:t>):</a:t>
            </a:r>
          </a:p>
          <a:p>
            <a:pPr marL="0" indent="0">
              <a:buNone/>
            </a:pPr>
            <a:r>
              <a:rPr lang="en-US" sz="2500" dirty="0">
                <a:solidFill>
                  <a:schemeClr val="bg1"/>
                </a:solidFill>
              </a:rPr>
              <a:t> </a:t>
            </a:r>
            <a:r>
              <a:rPr lang="en-US" sz="2500" dirty="0" smtClean="0">
                <a:solidFill>
                  <a:schemeClr val="bg1"/>
                </a:solidFill>
              </a:rPr>
              <a:t>  This Blinked Function Takes 6 landmark points </a:t>
            </a:r>
            <a:r>
              <a:rPr lang="en-US" sz="2500" dirty="0" err="1" smtClean="0">
                <a:solidFill>
                  <a:schemeClr val="bg1"/>
                </a:solidFill>
              </a:rPr>
              <a:t>particulary</a:t>
            </a:r>
            <a:r>
              <a:rPr lang="en-US" sz="2500" dirty="0" smtClean="0">
                <a:solidFill>
                  <a:schemeClr val="bg1"/>
                </a:solidFill>
              </a:rPr>
              <a:t> of inner eye and outer eye.</a:t>
            </a:r>
          </a:p>
          <a:p>
            <a:pPr marL="0" indent="0">
              <a:buNone/>
            </a:pPr>
            <a:endParaRPr lang="en-US" sz="2500" dirty="0" smtClean="0">
              <a:solidFill>
                <a:schemeClr val="bg1"/>
              </a:solidFill>
            </a:endParaRPr>
          </a:p>
          <a:p>
            <a:pPr marL="0" indent="0">
              <a:buNone/>
            </a:pPr>
            <a:r>
              <a:rPr lang="en-US" sz="2500" dirty="0" smtClean="0">
                <a:solidFill>
                  <a:schemeClr val="bg1"/>
                </a:solidFill>
              </a:rPr>
              <a:t> </a:t>
            </a:r>
            <a:endParaRPr lang="en-US" sz="2500" u="sng" dirty="0" smtClean="0">
              <a:solidFill>
                <a:schemeClr val="bg1"/>
              </a:solidFill>
            </a:endParaRPr>
          </a:p>
          <a:p>
            <a:pPr marL="0" indent="0">
              <a:buNone/>
            </a:pPr>
            <a:endParaRPr lang="en-US" sz="2500" dirty="0">
              <a:solidFill>
                <a:schemeClr val="bg1"/>
              </a:solidFill>
            </a:endParaRPr>
          </a:p>
        </p:txBody>
      </p:sp>
      <p:sp>
        <p:nvSpPr>
          <p:cNvPr id="2" name="Title 1"/>
          <p:cNvSpPr>
            <a:spLocks noGrp="1"/>
          </p:cNvSpPr>
          <p:nvPr>
            <p:ph type="title"/>
          </p:nvPr>
        </p:nvSpPr>
        <p:spPr>
          <a:xfrm>
            <a:off x="457200" y="600985"/>
            <a:ext cx="8229600" cy="1066800"/>
          </a:xfrm>
        </p:spPr>
        <p:txBody>
          <a:bodyPr>
            <a:normAutofit/>
          </a:bodyPr>
          <a:lstStyle/>
          <a:p>
            <a:pPr algn="l"/>
            <a:r>
              <a:rPr lang="en-US" b="1" u="sng" dirty="0" smtClean="0">
                <a:solidFill>
                  <a:schemeClr val="bg1"/>
                </a:solidFill>
              </a:rPr>
              <a:t>Working of The Project:</a:t>
            </a:r>
            <a:endParaRPr lang="en-US" b="1" u="sng"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3124200"/>
            <a:ext cx="8096250" cy="3124200"/>
          </a:xfrm>
          <a:prstGeom prst="rect">
            <a:avLst/>
          </a:prstGeom>
        </p:spPr>
      </p:pic>
    </p:spTree>
    <p:extLst>
      <p:ext uri="{BB962C8B-B14F-4D97-AF65-F5344CB8AC3E}">
        <p14:creationId xmlns:p14="http://schemas.microsoft.com/office/powerpoint/2010/main" val="3085936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a:solidFill>
            <a:schemeClr val="tx1"/>
          </a:solidFill>
        </p:spPr>
        <p:txBody>
          <a:bodyPr>
            <a:normAutofit fontScale="92500"/>
          </a:bodyPr>
          <a:lstStyle/>
          <a:p>
            <a:pPr marL="0" indent="0">
              <a:buNone/>
            </a:pPr>
            <a:r>
              <a:rPr lang="en-US" sz="2500" dirty="0" smtClean="0">
                <a:solidFill>
                  <a:schemeClr val="bg1"/>
                </a:solidFill>
              </a:rPr>
              <a:t>Up=compute(</a:t>
            </a:r>
            <a:r>
              <a:rPr lang="en-US" sz="2500" dirty="0" err="1" smtClean="0">
                <a:solidFill>
                  <a:schemeClr val="bg1"/>
                </a:solidFill>
              </a:rPr>
              <a:t>b,d</a:t>
            </a:r>
            <a:r>
              <a:rPr lang="en-US" sz="2500" dirty="0" smtClean="0">
                <a:solidFill>
                  <a:schemeClr val="bg1"/>
                </a:solidFill>
              </a:rPr>
              <a:t>)+</a:t>
            </a:r>
            <a:r>
              <a:rPr lang="en-US" sz="2500" dirty="0" err="1" smtClean="0">
                <a:solidFill>
                  <a:schemeClr val="bg1"/>
                </a:solidFill>
              </a:rPr>
              <a:t>comput</a:t>
            </a:r>
            <a:r>
              <a:rPr lang="en-US" sz="2500" dirty="0" smtClean="0">
                <a:solidFill>
                  <a:schemeClr val="bg1"/>
                </a:solidFill>
              </a:rPr>
              <a:t>(</a:t>
            </a:r>
            <a:r>
              <a:rPr lang="en-US" sz="2500" dirty="0" err="1" smtClean="0">
                <a:solidFill>
                  <a:schemeClr val="bg1"/>
                </a:solidFill>
              </a:rPr>
              <a:t>c,e</a:t>
            </a:r>
            <a:r>
              <a:rPr lang="en-US" sz="2500" dirty="0" smtClean="0">
                <a:solidFill>
                  <a:schemeClr val="bg1"/>
                </a:solidFill>
              </a:rPr>
              <a:t>)</a:t>
            </a:r>
          </a:p>
          <a:p>
            <a:pPr marL="0" indent="0">
              <a:buNone/>
            </a:pPr>
            <a:r>
              <a:rPr lang="en-US" sz="2500" dirty="0" smtClean="0">
                <a:solidFill>
                  <a:schemeClr val="bg1"/>
                </a:solidFill>
              </a:rPr>
              <a:t>The Sum of Vertical Distance of the eye </a:t>
            </a:r>
            <a:r>
              <a:rPr lang="en-US" sz="2500" dirty="0" err="1" smtClean="0">
                <a:solidFill>
                  <a:schemeClr val="bg1"/>
                </a:solidFill>
              </a:rPr>
              <a:t>lanmarks</a:t>
            </a:r>
            <a:r>
              <a:rPr lang="en-US" sz="2500" dirty="0" smtClean="0">
                <a:solidFill>
                  <a:schemeClr val="bg1"/>
                </a:solidFill>
              </a:rPr>
              <a:t> points.</a:t>
            </a:r>
          </a:p>
          <a:p>
            <a:pPr marL="0" indent="0">
              <a:buNone/>
            </a:pPr>
            <a:r>
              <a:rPr lang="en-US" sz="2500" dirty="0" smtClean="0">
                <a:solidFill>
                  <a:schemeClr val="bg1"/>
                </a:solidFill>
              </a:rPr>
              <a:t>Down=compute(</a:t>
            </a:r>
            <a:r>
              <a:rPr lang="en-US" sz="2500" dirty="0" err="1" smtClean="0">
                <a:solidFill>
                  <a:schemeClr val="bg1"/>
                </a:solidFill>
              </a:rPr>
              <a:t>a,f</a:t>
            </a:r>
            <a:r>
              <a:rPr lang="en-US" sz="2500" dirty="0" smtClean="0">
                <a:solidFill>
                  <a:schemeClr val="bg1"/>
                </a:solidFill>
              </a:rPr>
              <a:t>):</a:t>
            </a:r>
          </a:p>
          <a:p>
            <a:pPr marL="0" indent="0">
              <a:buNone/>
            </a:pPr>
            <a:r>
              <a:rPr lang="en-US" sz="2500" dirty="0" smtClean="0">
                <a:solidFill>
                  <a:schemeClr val="bg1"/>
                </a:solidFill>
              </a:rPr>
              <a:t>This is the Horizontal between the right most and leftmost point of the eye.</a:t>
            </a:r>
          </a:p>
          <a:p>
            <a:pPr marL="0" indent="0">
              <a:buNone/>
            </a:pPr>
            <a:r>
              <a:rPr lang="en-US" sz="2500" dirty="0" smtClean="0">
                <a:solidFill>
                  <a:schemeClr val="bg1"/>
                </a:solidFill>
              </a:rPr>
              <a:t>Ratio=up/(2.0*down+1e-6) EAR (Eye Aspect Ratio is The common Metric used to quantify the eye closure).</a:t>
            </a:r>
          </a:p>
          <a:p>
            <a:pPr marL="0" indent="0">
              <a:buNone/>
            </a:pPr>
            <a:r>
              <a:rPr lang="en-US" sz="2500" dirty="0" smtClean="0">
                <a:solidFill>
                  <a:schemeClr val="bg1"/>
                </a:solidFill>
              </a:rPr>
              <a:t>If(ratio&gt;0.25) Then The Eyes are considered to be open.</a:t>
            </a:r>
          </a:p>
          <a:p>
            <a:pPr marL="0" indent="0">
              <a:buNone/>
            </a:pPr>
            <a:r>
              <a:rPr lang="en-US" sz="2500" dirty="0" smtClean="0">
                <a:solidFill>
                  <a:schemeClr val="bg1"/>
                </a:solidFill>
              </a:rPr>
              <a:t>Else if (0.21&lt;ratio&lt;0.25) Then the eyes are considered to be drowsy</a:t>
            </a:r>
          </a:p>
          <a:p>
            <a:pPr marL="0" indent="0">
              <a:buNone/>
            </a:pPr>
            <a:r>
              <a:rPr lang="en-US" sz="2500" dirty="0" smtClean="0">
                <a:solidFill>
                  <a:schemeClr val="bg1"/>
                </a:solidFill>
              </a:rPr>
              <a:t>If (Ratio&lt;0.21) Then The eyes are Considered to be Closed and Hence the driver is sleeping.</a:t>
            </a:r>
          </a:p>
          <a:p>
            <a:pPr marL="0" indent="0">
              <a:buNone/>
            </a:pPr>
            <a:r>
              <a:rPr lang="en-US" sz="2500" dirty="0" smtClean="0">
                <a:solidFill>
                  <a:schemeClr val="bg1"/>
                </a:solidFill>
              </a:rPr>
              <a:t> </a:t>
            </a:r>
            <a:endParaRPr lang="en-US" sz="2500" u="sng" dirty="0" smtClean="0">
              <a:solidFill>
                <a:schemeClr val="bg1"/>
              </a:solidFill>
            </a:endParaRPr>
          </a:p>
          <a:p>
            <a:pPr marL="0" indent="0">
              <a:buNone/>
            </a:pPr>
            <a:endParaRPr lang="en-US" sz="2500" dirty="0">
              <a:solidFill>
                <a:schemeClr val="bg1"/>
              </a:solidFill>
            </a:endParaRPr>
          </a:p>
        </p:txBody>
      </p:sp>
      <p:sp>
        <p:nvSpPr>
          <p:cNvPr id="2" name="Title 1"/>
          <p:cNvSpPr>
            <a:spLocks noGrp="1"/>
          </p:cNvSpPr>
          <p:nvPr>
            <p:ph type="title"/>
          </p:nvPr>
        </p:nvSpPr>
        <p:spPr>
          <a:xfrm>
            <a:off x="457200" y="600985"/>
            <a:ext cx="8229600" cy="1066800"/>
          </a:xfrm>
        </p:spPr>
        <p:txBody>
          <a:bodyPr>
            <a:normAutofit/>
          </a:bodyPr>
          <a:lstStyle/>
          <a:p>
            <a:pPr algn="l"/>
            <a:r>
              <a:rPr lang="en-US" b="1" u="sng" dirty="0" smtClean="0">
                <a:solidFill>
                  <a:schemeClr val="bg1"/>
                </a:solidFill>
              </a:rPr>
              <a:t>Working of The Project:</a:t>
            </a:r>
            <a:endParaRPr lang="en-US" b="1" u="sng" dirty="0">
              <a:solidFill>
                <a:schemeClr val="bg1"/>
              </a:solidFill>
            </a:endParaRPr>
          </a:p>
        </p:txBody>
      </p:sp>
    </p:spTree>
    <p:extLst>
      <p:ext uri="{BB962C8B-B14F-4D97-AF65-F5344CB8AC3E}">
        <p14:creationId xmlns:p14="http://schemas.microsoft.com/office/powerpoint/2010/main" val="3668470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304800" y="152400"/>
            <a:ext cx="8077200" cy="762000"/>
          </a:xfrm>
        </p:spPr>
        <p:txBody>
          <a:bodyPr>
            <a:normAutofit fontScale="90000"/>
          </a:bodyPr>
          <a:lstStyle/>
          <a:p>
            <a:pPr algn="l"/>
            <a:r>
              <a:rPr lang="en-US" sz="6000" dirty="0" smtClean="0">
                <a:solidFill>
                  <a:schemeClr val="bg1"/>
                </a:solidFill>
              </a:rPr>
              <a:t>Conclusion:</a:t>
            </a:r>
            <a:endParaRPr lang="en-US" sz="6000" dirty="0">
              <a:solidFill>
                <a:schemeClr val="bg1"/>
              </a:solidFill>
            </a:endParaRPr>
          </a:p>
        </p:txBody>
      </p:sp>
      <p:sp>
        <p:nvSpPr>
          <p:cNvPr id="5" name="TextBox 4"/>
          <p:cNvSpPr txBox="1"/>
          <p:nvPr/>
        </p:nvSpPr>
        <p:spPr>
          <a:xfrm>
            <a:off x="228600" y="1066800"/>
            <a:ext cx="8686800" cy="5170646"/>
          </a:xfrm>
          <a:prstGeom prst="rect">
            <a:avLst/>
          </a:prstGeom>
          <a:noFill/>
        </p:spPr>
        <p:txBody>
          <a:bodyPr wrap="square" rtlCol="0">
            <a:spAutoFit/>
          </a:bodyPr>
          <a:lstStyle/>
          <a:p>
            <a:r>
              <a:rPr lang="en-US" sz="3000" dirty="0">
                <a:solidFill>
                  <a:schemeClr val="bg1"/>
                </a:solidFill>
              </a:rPr>
              <a:t>The Drowsiness Detection System successfully demonstrates how real-time computer vision and embedded systems can be integrated to enhance driver safety. By using Python-based facial landmark detection, the system accurately monitors eye closure and yawning patterns to detect early signs of driver fatigue. Upon detection, it wirelessly communicates with an </a:t>
            </a:r>
            <a:r>
              <a:rPr lang="en-US" sz="3000" dirty="0" err="1">
                <a:solidFill>
                  <a:schemeClr val="bg1"/>
                </a:solidFill>
              </a:rPr>
              <a:t>Arduino</a:t>
            </a:r>
            <a:r>
              <a:rPr lang="en-US" sz="3000" dirty="0">
                <a:solidFill>
                  <a:schemeClr val="bg1"/>
                </a:solidFill>
              </a:rPr>
              <a:t>-controlled vehicle, initiating a safety protocol that reduces speed, veers the car to the left, and brings it to a halt—potentially preventing accidents.</a:t>
            </a:r>
          </a:p>
        </p:txBody>
      </p:sp>
    </p:spTree>
    <p:extLst>
      <p:ext uri="{BB962C8B-B14F-4D97-AF65-F5344CB8AC3E}">
        <p14:creationId xmlns:p14="http://schemas.microsoft.com/office/powerpoint/2010/main" val="32469316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304800" y="152400"/>
            <a:ext cx="8077200" cy="762000"/>
          </a:xfrm>
        </p:spPr>
        <p:txBody>
          <a:bodyPr>
            <a:normAutofit fontScale="90000"/>
          </a:bodyPr>
          <a:lstStyle/>
          <a:p>
            <a:pPr algn="l"/>
            <a:r>
              <a:rPr lang="en-US" sz="6000" dirty="0" smtClean="0">
                <a:solidFill>
                  <a:schemeClr val="bg1"/>
                </a:solidFill>
              </a:rPr>
              <a:t>REFERENCES:</a:t>
            </a:r>
            <a:endParaRPr lang="en-US" sz="6000" dirty="0">
              <a:solidFill>
                <a:schemeClr val="bg1"/>
              </a:solidFill>
            </a:endParaRPr>
          </a:p>
        </p:txBody>
      </p:sp>
      <p:sp>
        <p:nvSpPr>
          <p:cNvPr id="5" name="TextBox 4"/>
          <p:cNvSpPr txBox="1"/>
          <p:nvPr/>
        </p:nvSpPr>
        <p:spPr>
          <a:xfrm>
            <a:off x="228600" y="1066800"/>
            <a:ext cx="8686800" cy="7171194"/>
          </a:xfrm>
          <a:prstGeom prst="rect">
            <a:avLst/>
          </a:prstGeom>
          <a:noFill/>
        </p:spPr>
        <p:txBody>
          <a:bodyPr wrap="square" rtlCol="0">
            <a:spAutoFit/>
          </a:bodyPr>
          <a:lstStyle/>
          <a:p>
            <a:r>
              <a:rPr lang="en-US" sz="2000" b="1" dirty="0">
                <a:solidFill>
                  <a:schemeClr val="bg1"/>
                </a:solidFill>
              </a:rPr>
              <a:t> </a:t>
            </a:r>
            <a:r>
              <a:rPr lang="en-US" sz="2000" dirty="0">
                <a:solidFill>
                  <a:schemeClr val="bg1"/>
                </a:solidFill>
              </a:rPr>
              <a:t>Books</a:t>
            </a:r>
            <a:endParaRPr lang="en-US" sz="2000" b="1" dirty="0">
              <a:solidFill>
                <a:schemeClr val="bg1"/>
              </a:solidFill>
            </a:endParaRPr>
          </a:p>
          <a:p>
            <a:pPr lvl="0"/>
            <a:r>
              <a:rPr lang="en-US" sz="2000" dirty="0">
                <a:solidFill>
                  <a:schemeClr val="bg1"/>
                </a:solidFill>
              </a:rPr>
              <a:t>R. </a:t>
            </a:r>
            <a:r>
              <a:rPr lang="en-US" sz="2000" dirty="0" err="1">
                <a:solidFill>
                  <a:schemeClr val="bg1"/>
                </a:solidFill>
              </a:rPr>
              <a:t>Szeliski</a:t>
            </a:r>
            <a:r>
              <a:rPr lang="en-US" sz="2000" dirty="0">
                <a:solidFill>
                  <a:schemeClr val="bg1"/>
                </a:solidFill>
              </a:rPr>
              <a:t>. </a:t>
            </a:r>
            <a:r>
              <a:rPr lang="en-US" sz="2000" i="1" dirty="0">
                <a:solidFill>
                  <a:schemeClr val="bg1"/>
                </a:solidFill>
              </a:rPr>
              <a:t>Computer Vision: Algorithms and Applications</a:t>
            </a:r>
            <a:r>
              <a:rPr lang="en-US" sz="2000" dirty="0">
                <a:solidFill>
                  <a:schemeClr val="bg1"/>
                </a:solidFill>
              </a:rPr>
              <a:t>. London: Springer, 2011, pp. 245–265.</a:t>
            </a:r>
          </a:p>
          <a:p>
            <a:pPr lvl="0"/>
            <a:r>
              <a:rPr lang="en-US" sz="2000" dirty="0">
                <a:solidFill>
                  <a:schemeClr val="bg1"/>
                </a:solidFill>
              </a:rPr>
              <a:t>S. Russell and P. </a:t>
            </a:r>
            <a:r>
              <a:rPr lang="en-US" sz="2000" dirty="0" err="1">
                <a:solidFill>
                  <a:schemeClr val="bg1"/>
                </a:solidFill>
              </a:rPr>
              <a:t>Norvig</a:t>
            </a:r>
            <a:r>
              <a:rPr lang="en-US" sz="2000" dirty="0">
                <a:solidFill>
                  <a:schemeClr val="bg1"/>
                </a:solidFill>
              </a:rPr>
              <a:t>. </a:t>
            </a:r>
            <a:r>
              <a:rPr lang="en-US" sz="2000" i="1" dirty="0">
                <a:solidFill>
                  <a:schemeClr val="bg1"/>
                </a:solidFill>
              </a:rPr>
              <a:t>Artificial Intelligence: A Modern Approach</a:t>
            </a:r>
            <a:r>
              <a:rPr lang="en-US" sz="2000" dirty="0">
                <a:solidFill>
                  <a:schemeClr val="bg1"/>
                </a:solidFill>
              </a:rPr>
              <a:t>. Upper Saddle River, NJ: Prentice Hall, 2010, pp. 570–600.</a:t>
            </a:r>
          </a:p>
          <a:p>
            <a:r>
              <a:rPr lang="en-US" sz="2000" dirty="0">
                <a:solidFill>
                  <a:schemeClr val="bg1"/>
                </a:solidFill>
              </a:rPr>
              <a:t>Book Chapters</a:t>
            </a:r>
            <a:endParaRPr lang="en-US" sz="2000" b="1" dirty="0">
              <a:solidFill>
                <a:schemeClr val="bg1"/>
              </a:solidFill>
            </a:endParaRPr>
          </a:p>
          <a:p>
            <a:pPr lvl="0"/>
            <a:r>
              <a:rPr lang="en-US" sz="2000" dirty="0">
                <a:solidFill>
                  <a:schemeClr val="bg1"/>
                </a:solidFill>
              </a:rPr>
              <a:t>J. </a:t>
            </a:r>
            <a:r>
              <a:rPr lang="en-US" sz="2000" dirty="0" err="1">
                <a:solidFill>
                  <a:schemeClr val="bg1"/>
                </a:solidFill>
              </a:rPr>
              <a:t>Redmon</a:t>
            </a:r>
            <a:r>
              <a:rPr lang="en-US" sz="2000" dirty="0">
                <a:solidFill>
                  <a:schemeClr val="bg1"/>
                </a:solidFill>
              </a:rPr>
              <a:t>. “Real-time object detection and tracking,” in </a:t>
            </a:r>
            <a:r>
              <a:rPr lang="en-US" sz="2000" i="1" dirty="0">
                <a:solidFill>
                  <a:schemeClr val="bg1"/>
                </a:solidFill>
              </a:rPr>
              <a:t>Handbook of Deep Learning Applications</a:t>
            </a:r>
            <a:r>
              <a:rPr lang="en-US" sz="2000" dirty="0">
                <a:solidFill>
                  <a:schemeClr val="bg1"/>
                </a:solidFill>
              </a:rPr>
              <a:t>, 1st ed., vol. 2. K. </a:t>
            </a:r>
            <a:r>
              <a:rPr lang="en-US" sz="2000" dirty="0" err="1">
                <a:solidFill>
                  <a:schemeClr val="bg1"/>
                </a:solidFill>
              </a:rPr>
              <a:t>Mallick</a:t>
            </a:r>
            <a:r>
              <a:rPr lang="en-US" sz="2000" dirty="0">
                <a:solidFill>
                  <a:schemeClr val="bg1"/>
                </a:solidFill>
              </a:rPr>
              <a:t>, Ed. New York: CRC Press, 2020, pp. 115–142.</a:t>
            </a:r>
          </a:p>
          <a:p>
            <a:r>
              <a:rPr lang="en-US" sz="2000" b="1" dirty="0">
                <a:solidFill>
                  <a:schemeClr val="bg1"/>
                </a:solidFill>
              </a:rPr>
              <a:t> </a:t>
            </a:r>
            <a:r>
              <a:rPr lang="en-US" sz="2000" dirty="0">
                <a:solidFill>
                  <a:schemeClr val="bg1"/>
                </a:solidFill>
              </a:rPr>
              <a:t>Articles in Journals</a:t>
            </a:r>
            <a:endParaRPr lang="en-US" sz="2000" b="1" dirty="0">
              <a:solidFill>
                <a:schemeClr val="bg1"/>
              </a:solidFill>
            </a:endParaRPr>
          </a:p>
          <a:p>
            <a:pPr lvl="0"/>
            <a:r>
              <a:rPr lang="en-US" sz="2000" dirty="0">
                <a:solidFill>
                  <a:schemeClr val="bg1"/>
                </a:solidFill>
              </a:rPr>
              <a:t>S. </a:t>
            </a:r>
            <a:r>
              <a:rPr lang="en-US" sz="2000" dirty="0" err="1">
                <a:solidFill>
                  <a:schemeClr val="bg1"/>
                </a:solidFill>
              </a:rPr>
              <a:t>Arefnezhad</a:t>
            </a:r>
            <a:r>
              <a:rPr lang="en-US" sz="2000" dirty="0">
                <a:solidFill>
                  <a:schemeClr val="bg1"/>
                </a:solidFill>
              </a:rPr>
              <a:t> and R. </a:t>
            </a:r>
            <a:r>
              <a:rPr lang="en-US" sz="2000" dirty="0" err="1">
                <a:solidFill>
                  <a:schemeClr val="bg1"/>
                </a:solidFill>
              </a:rPr>
              <a:t>Baharlouei</a:t>
            </a:r>
            <a:r>
              <a:rPr lang="en-US" sz="2000" dirty="0">
                <a:solidFill>
                  <a:schemeClr val="bg1"/>
                </a:solidFill>
              </a:rPr>
              <a:t>. “A new real-time driver drowsiness detection system based on facial expression analysis.” </a:t>
            </a:r>
            <a:r>
              <a:rPr lang="en-US" sz="2000" i="1" dirty="0">
                <a:solidFill>
                  <a:schemeClr val="bg1"/>
                </a:solidFill>
              </a:rPr>
              <a:t>Multimedia Tools and Applications</a:t>
            </a:r>
            <a:r>
              <a:rPr lang="en-US" sz="2000" dirty="0">
                <a:solidFill>
                  <a:schemeClr val="bg1"/>
                </a:solidFill>
              </a:rPr>
              <a:t>, vol. 80, pp. 30151–30177, Dec. 2021.</a:t>
            </a:r>
          </a:p>
          <a:p>
            <a:pPr lvl="0"/>
            <a:r>
              <a:rPr lang="en-US" sz="2000" dirty="0">
                <a:solidFill>
                  <a:schemeClr val="bg1"/>
                </a:solidFill>
              </a:rPr>
              <a:t>N. </a:t>
            </a:r>
            <a:r>
              <a:rPr lang="en-US" sz="2000" dirty="0" err="1">
                <a:solidFill>
                  <a:schemeClr val="bg1"/>
                </a:solidFill>
              </a:rPr>
              <a:t>Jagannath</a:t>
            </a:r>
            <a:r>
              <a:rPr lang="en-US" sz="2000" dirty="0">
                <a:solidFill>
                  <a:schemeClr val="bg1"/>
                </a:solidFill>
              </a:rPr>
              <a:t> and S. K. </a:t>
            </a:r>
            <a:r>
              <a:rPr lang="en-US" sz="2000" dirty="0" err="1">
                <a:solidFill>
                  <a:schemeClr val="bg1"/>
                </a:solidFill>
              </a:rPr>
              <a:t>Manohar</a:t>
            </a:r>
            <a:r>
              <a:rPr lang="en-US" sz="2000" dirty="0">
                <a:solidFill>
                  <a:schemeClr val="bg1"/>
                </a:solidFill>
              </a:rPr>
              <a:t>. “Real-time driver drowsiness detection based on eye aspect ratio and yawning detection.” </a:t>
            </a:r>
            <a:r>
              <a:rPr lang="en-US" sz="2000" i="1" dirty="0">
                <a:solidFill>
                  <a:schemeClr val="bg1"/>
                </a:solidFill>
              </a:rPr>
              <a:t>Global Transitions Proceedings</a:t>
            </a:r>
            <a:r>
              <a:rPr lang="en-US" sz="2000" dirty="0">
                <a:solidFill>
                  <a:schemeClr val="bg1"/>
                </a:solidFill>
              </a:rPr>
              <a:t>, vol. 2, pp. 230–235, 2021.</a:t>
            </a:r>
          </a:p>
          <a:p>
            <a:pPr lvl="0"/>
            <a:r>
              <a:rPr lang="en-US" sz="2000" dirty="0">
                <a:solidFill>
                  <a:schemeClr val="bg1"/>
                </a:solidFill>
              </a:rPr>
              <a:t>M. R. Vicente, A. S. </a:t>
            </a:r>
            <a:r>
              <a:rPr lang="en-US" sz="2000" dirty="0" err="1">
                <a:solidFill>
                  <a:schemeClr val="bg1"/>
                </a:solidFill>
              </a:rPr>
              <a:t>Antunes</a:t>
            </a:r>
            <a:r>
              <a:rPr lang="en-US" sz="2000" dirty="0">
                <a:solidFill>
                  <a:schemeClr val="bg1"/>
                </a:solidFill>
              </a:rPr>
              <a:t> and A. d. S. </a:t>
            </a:r>
            <a:r>
              <a:rPr lang="en-US" sz="2000" dirty="0" err="1">
                <a:solidFill>
                  <a:schemeClr val="bg1"/>
                </a:solidFill>
              </a:rPr>
              <a:t>Soares</a:t>
            </a:r>
            <a:r>
              <a:rPr lang="en-US" sz="2000" dirty="0">
                <a:solidFill>
                  <a:schemeClr val="bg1"/>
                </a:solidFill>
              </a:rPr>
              <a:t>. “Driver drowsiness detection system using facial features.” </a:t>
            </a:r>
            <a:r>
              <a:rPr lang="en-US" sz="2000" i="1" dirty="0" err="1">
                <a:solidFill>
                  <a:schemeClr val="bg1"/>
                </a:solidFill>
              </a:rPr>
              <a:t>Procedia</a:t>
            </a:r>
            <a:r>
              <a:rPr lang="en-US" sz="2000" i="1" dirty="0">
                <a:solidFill>
                  <a:schemeClr val="bg1"/>
                </a:solidFill>
              </a:rPr>
              <a:t> Computer Science</a:t>
            </a:r>
            <a:r>
              <a:rPr lang="en-US" sz="2000" dirty="0">
                <a:solidFill>
                  <a:schemeClr val="bg1"/>
                </a:solidFill>
              </a:rPr>
              <a:t>, vol. 130, pp. 400–407, 2018.</a:t>
            </a:r>
          </a:p>
          <a:p>
            <a:r>
              <a:rPr lang="en-US" sz="2000" dirty="0" smtClean="0">
                <a:solidFill>
                  <a:schemeClr val="bg1"/>
                </a:solidFill>
              </a:rPr>
              <a:t>   </a:t>
            </a:r>
          </a:p>
          <a:p>
            <a:r>
              <a:rPr lang="en-US" sz="2000" dirty="0" smtClean="0">
                <a:solidFill>
                  <a:schemeClr val="bg1"/>
                </a:solidFill>
              </a:rPr>
              <a:t>                               				</a:t>
            </a:r>
          </a:p>
          <a:p>
            <a:r>
              <a:rPr lang="en-US" sz="2000" b="1" i="1" dirty="0" smtClean="0">
                <a:solidFill>
                  <a:schemeClr val="bg1"/>
                </a:solidFill>
              </a:rPr>
              <a:t> </a:t>
            </a:r>
            <a:endParaRPr lang="en-US" sz="2000" b="1" i="1"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17845363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304800" y="152400"/>
            <a:ext cx="8077200" cy="762000"/>
          </a:xfrm>
        </p:spPr>
        <p:txBody>
          <a:bodyPr>
            <a:normAutofit fontScale="90000"/>
          </a:bodyPr>
          <a:lstStyle/>
          <a:p>
            <a:pPr algn="l"/>
            <a:r>
              <a:rPr lang="en-US" sz="6000" dirty="0" smtClean="0">
                <a:solidFill>
                  <a:schemeClr val="bg1"/>
                </a:solidFill>
              </a:rPr>
              <a:t>REFERENCES:</a:t>
            </a:r>
            <a:endParaRPr lang="en-US" sz="6000" dirty="0">
              <a:solidFill>
                <a:schemeClr val="bg1"/>
              </a:solidFill>
            </a:endParaRPr>
          </a:p>
        </p:txBody>
      </p:sp>
      <p:sp>
        <p:nvSpPr>
          <p:cNvPr id="5" name="TextBox 4"/>
          <p:cNvSpPr txBox="1"/>
          <p:nvPr/>
        </p:nvSpPr>
        <p:spPr>
          <a:xfrm>
            <a:off x="228600" y="1066800"/>
            <a:ext cx="8686800" cy="6247864"/>
          </a:xfrm>
          <a:prstGeom prst="rect">
            <a:avLst/>
          </a:prstGeom>
          <a:noFill/>
        </p:spPr>
        <p:txBody>
          <a:bodyPr wrap="square" rtlCol="0">
            <a:spAutoFit/>
          </a:bodyPr>
          <a:lstStyle/>
          <a:p>
            <a:r>
              <a:rPr lang="en-US" sz="2000" dirty="0">
                <a:solidFill>
                  <a:schemeClr val="bg1"/>
                </a:solidFill>
              </a:rPr>
              <a:t>Conference Proceedings</a:t>
            </a:r>
            <a:endParaRPr lang="en-US" sz="2000" b="1" dirty="0">
              <a:solidFill>
                <a:schemeClr val="bg1"/>
              </a:solidFill>
            </a:endParaRPr>
          </a:p>
          <a:p>
            <a:pPr lvl="0"/>
            <a:r>
              <a:rPr lang="en-US" sz="2000" dirty="0">
                <a:solidFill>
                  <a:schemeClr val="bg1"/>
                </a:solidFill>
              </a:rPr>
              <a:t>S. Reddy and V. </a:t>
            </a:r>
            <a:r>
              <a:rPr lang="en-US" sz="2000" dirty="0" err="1">
                <a:solidFill>
                  <a:schemeClr val="bg1"/>
                </a:solidFill>
              </a:rPr>
              <a:t>Pujari</a:t>
            </a:r>
            <a:r>
              <a:rPr lang="en-US" sz="2000" dirty="0">
                <a:solidFill>
                  <a:schemeClr val="bg1"/>
                </a:solidFill>
              </a:rPr>
              <a:t>. “</a:t>
            </a:r>
            <a:r>
              <a:rPr lang="en-US" sz="2000" dirty="0" err="1">
                <a:solidFill>
                  <a:schemeClr val="bg1"/>
                </a:solidFill>
              </a:rPr>
              <a:t>Arduino</a:t>
            </a:r>
            <a:r>
              <a:rPr lang="en-US" sz="2000" dirty="0">
                <a:solidFill>
                  <a:schemeClr val="bg1"/>
                </a:solidFill>
              </a:rPr>
              <a:t>-based alert system for detecting driver fatigue,” in </a:t>
            </a:r>
            <a:r>
              <a:rPr lang="en-US" sz="2000" i="1" dirty="0">
                <a:solidFill>
                  <a:schemeClr val="bg1"/>
                </a:solidFill>
              </a:rPr>
              <a:t>Proc. IEEE Int. Conf. on Signal Processing, Communication, Power and Embedded System (SCOPES)</a:t>
            </a:r>
            <a:r>
              <a:rPr lang="en-US" sz="2000" dirty="0">
                <a:solidFill>
                  <a:schemeClr val="bg1"/>
                </a:solidFill>
              </a:rPr>
              <a:t>, 2016, pp. 345–349.</a:t>
            </a:r>
          </a:p>
          <a:p>
            <a:pPr lvl="0"/>
            <a:r>
              <a:rPr lang="en-US" sz="2000" dirty="0">
                <a:solidFill>
                  <a:schemeClr val="bg1"/>
                </a:solidFill>
              </a:rPr>
              <a:t>A. </a:t>
            </a:r>
            <a:r>
              <a:rPr lang="en-US" sz="2000" dirty="0" err="1">
                <a:solidFill>
                  <a:schemeClr val="bg1"/>
                </a:solidFill>
              </a:rPr>
              <a:t>Tripathi</a:t>
            </a:r>
            <a:r>
              <a:rPr lang="en-US" sz="2000" dirty="0">
                <a:solidFill>
                  <a:schemeClr val="bg1"/>
                </a:solidFill>
              </a:rPr>
              <a:t> and K. </a:t>
            </a:r>
            <a:r>
              <a:rPr lang="en-US" sz="2000" dirty="0" err="1">
                <a:solidFill>
                  <a:schemeClr val="bg1"/>
                </a:solidFill>
              </a:rPr>
              <a:t>Verma</a:t>
            </a:r>
            <a:r>
              <a:rPr lang="en-US" sz="2000" dirty="0">
                <a:solidFill>
                  <a:schemeClr val="bg1"/>
                </a:solidFill>
              </a:rPr>
              <a:t>. “Driver drowsiness detection system using computer vision and machine learning,” in </a:t>
            </a:r>
            <a:r>
              <a:rPr lang="en-US" sz="2000" i="1" dirty="0">
                <a:solidFill>
                  <a:schemeClr val="bg1"/>
                </a:solidFill>
              </a:rPr>
              <a:t>Proc. 9th IEEE Int. Conf. on Communication Systems and Network Technologies (CSNT)</a:t>
            </a:r>
            <a:r>
              <a:rPr lang="en-US" sz="2000" dirty="0">
                <a:solidFill>
                  <a:schemeClr val="bg1"/>
                </a:solidFill>
              </a:rPr>
              <a:t>, 2019, pp. 160–165.</a:t>
            </a:r>
          </a:p>
          <a:p>
            <a:pPr lvl="0"/>
            <a:r>
              <a:rPr lang="en-US" sz="2000" dirty="0">
                <a:solidFill>
                  <a:schemeClr val="bg1"/>
                </a:solidFill>
              </a:rPr>
              <a:t>D. S. </a:t>
            </a:r>
            <a:r>
              <a:rPr lang="en-US" sz="2000" dirty="0" err="1">
                <a:solidFill>
                  <a:schemeClr val="bg1"/>
                </a:solidFill>
              </a:rPr>
              <a:t>Bindra</a:t>
            </a:r>
            <a:r>
              <a:rPr lang="en-US" sz="2000" dirty="0">
                <a:solidFill>
                  <a:schemeClr val="bg1"/>
                </a:solidFill>
              </a:rPr>
              <a:t>, M. </a:t>
            </a:r>
            <a:r>
              <a:rPr lang="en-US" sz="2000" dirty="0" err="1">
                <a:solidFill>
                  <a:schemeClr val="bg1"/>
                </a:solidFill>
              </a:rPr>
              <a:t>Jaiswal</a:t>
            </a:r>
            <a:r>
              <a:rPr lang="en-US" sz="2000" dirty="0">
                <a:solidFill>
                  <a:schemeClr val="bg1"/>
                </a:solidFill>
              </a:rPr>
              <a:t>, and S. </a:t>
            </a:r>
            <a:r>
              <a:rPr lang="en-US" sz="2000" dirty="0" err="1">
                <a:solidFill>
                  <a:schemeClr val="bg1"/>
                </a:solidFill>
              </a:rPr>
              <a:t>Kaushik</a:t>
            </a:r>
            <a:r>
              <a:rPr lang="en-US" sz="2000" dirty="0">
                <a:solidFill>
                  <a:schemeClr val="bg1"/>
                </a:solidFill>
              </a:rPr>
              <a:t>. “Driver fatigue detection system using convolutional neural network,” in </a:t>
            </a:r>
            <a:r>
              <a:rPr lang="en-US" sz="2000" i="1" dirty="0">
                <a:solidFill>
                  <a:schemeClr val="bg1"/>
                </a:solidFill>
              </a:rPr>
              <a:t>Proc. Int. Conf. on Innovative Computing and Communications (ICICC)</a:t>
            </a:r>
            <a:r>
              <a:rPr lang="en-US" sz="2000" dirty="0">
                <a:solidFill>
                  <a:schemeClr val="bg1"/>
                </a:solidFill>
              </a:rPr>
              <a:t>, 2020, pp. 1023–1030.</a:t>
            </a:r>
          </a:p>
          <a:p>
            <a:r>
              <a:rPr lang="en-US" sz="2000" b="1" dirty="0">
                <a:solidFill>
                  <a:schemeClr val="bg1"/>
                </a:solidFill>
              </a:rPr>
              <a:t> </a:t>
            </a:r>
            <a:r>
              <a:rPr lang="en-US" sz="2000" dirty="0">
                <a:solidFill>
                  <a:schemeClr val="bg1"/>
                </a:solidFill>
              </a:rPr>
              <a:t>Electronic References</a:t>
            </a:r>
            <a:endParaRPr lang="en-US" sz="2000" b="1" dirty="0">
              <a:solidFill>
                <a:schemeClr val="bg1"/>
              </a:solidFill>
            </a:endParaRPr>
          </a:p>
          <a:p>
            <a:r>
              <a:rPr lang="en-US" sz="2000" b="1" i="1" dirty="0">
                <a:solidFill>
                  <a:schemeClr val="bg1"/>
                </a:solidFill>
              </a:rPr>
              <a:t> Books</a:t>
            </a:r>
          </a:p>
          <a:p>
            <a:pPr lvl="0"/>
            <a:r>
              <a:rPr lang="en-US" sz="2000" dirty="0">
                <a:solidFill>
                  <a:schemeClr val="bg1"/>
                </a:solidFill>
              </a:rPr>
              <a:t>S. Calmer. (2020, May 12). </a:t>
            </a:r>
            <a:r>
              <a:rPr lang="en-US" sz="2000" i="1" dirty="0">
                <a:solidFill>
                  <a:schemeClr val="bg1"/>
                </a:solidFill>
              </a:rPr>
              <a:t>AI in Vision-Based Monitoring Systems</a:t>
            </a:r>
            <a:r>
              <a:rPr lang="en-US" sz="2000" dirty="0">
                <a:solidFill>
                  <a:schemeClr val="bg1"/>
                </a:solidFill>
              </a:rPr>
              <a:t>. (1st edition). [On-line]. 12(4). Available: www.aivisiontech.com/books/monitoring.pdf [Jul. 29, 2025].</a:t>
            </a:r>
          </a:p>
          <a:p>
            <a:r>
              <a:rPr lang="en-US" sz="2000" b="1" i="1" dirty="0">
                <a:solidFill>
                  <a:schemeClr val="bg1"/>
                </a:solidFill>
              </a:rPr>
              <a:t> Journals</a:t>
            </a:r>
          </a:p>
          <a:p>
            <a:pPr lvl="0"/>
            <a:r>
              <a:rPr lang="en-US" sz="2000" dirty="0">
                <a:solidFill>
                  <a:schemeClr val="bg1"/>
                </a:solidFill>
              </a:rPr>
              <a:t>M. </a:t>
            </a:r>
            <a:r>
              <a:rPr lang="en-US" sz="2000" dirty="0" err="1">
                <a:solidFill>
                  <a:schemeClr val="bg1"/>
                </a:solidFill>
              </a:rPr>
              <a:t>Khatri</a:t>
            </a:r>
            <a:r>
              <a:rPr lang="en-US" sz="2000" dirty="0">
                <a:solidFill>
                  <a:schemeClr val="bg1"/>
                </a:solidFill>
              </a:rPr>
              <a:t>. (2021, Oct.). “Detection of driver fatigue using image processing.” </a:t>
            </a:r>
            <a:r>
              <a:rPr lang="en-US" sz="2000" i="1" dirty="0" err="1">
                <a:solidFill>
                  <a:schemeClr val="bg1"/>
                </a:solidFill>
              </a:rPr>
              <a:t>VisionTech</a:t>
            </a:r>
            <a:r>
              <a:rPr lang="en-US" sz="2000" i="1" dirty="0">
                <a:solidFill>
                  <a:schemeClr val="bg1"/>
                </a:solidFill>
              </a:rPr>
              <a:t> Journal</a:t>
            </a:r>
            <a:r>
              <a:rPr lang="en-US" sz="2000" dirty="0">
                <a:solidFill>
                  <a:schemeClr val="bg1"/>
                </a:solidFill>
              </a:rPr>
              <a:t>. [On-line]. 4(2), pp. 88–95. Available: www.visiontechjournals.org/articles/driver-fatigue [Jul. 29, 2025].</a:t>
            </a:r>
          </a:p>
          <a:p>
            <a:endParaRPr lang="en-US" sz="2000" dirty="0">
              <a:solidFill>
                <a:schemeClr val="bg1"/>
              </a:solidFill>
            </a:endParaRPr>
          </a:p>
        </p:txBody>
      </p:sp>
    </p:spTree>
    <p:extLst>
      <p:ext uri="{BB962C8B-B14F-4D97-AF65-F5344CB8AC3E}">
        <p14:creationId xmlns:p14="http://schemas.microsoft.com/office/powerpoint/2010/main" val="8591440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6000" dirty="0" smtClean="0">
                <a:solidFill>
                  <a:schemeClr val="bg1"/>
                </a:solidFill>
              </a:rPr>
              <a:t>Thank you </a:t>
            </a:r>
            <a:endParaRPr lang="en-US" sz="6000" dirty="0">
              <a:solidFill>
                <a:schemeClr val="bg1"/>
              </a:solidFill>
            </a:endParaRPr>
          </a:p>
        </p:txBody>
      </p:sp>
      <p:sp>
        <p:nvSpPr>
          <p:cNvPr id="4" name="Subtitle 3"/>
          <p:cNvSpPr>
            <a:spLocks noGrp="1"/>
          </p:cNvSpPr>
          <p:nvPr>
            <p:ph type="subTitle" idx="1"/>
          </p:nvPr>
        </p:nvSpPr>
        <p:spPr>
          <a:xfrm>
            <a:off x="1371600" y="7162800"/>
            <a:ext cx="6400800" cy="533400"/>
          </a:xfrm>
        </p:spPr>
        <p:txBody>
          <a:bodyPr>
            <a:normAutofit lnSpcReduction="10000"/>
          </a:bodyPr>
          <a:lstStyle/>
          <a:p>
            <a:endParaRPr lang="en-US" dirty="0"/>
          </a:p>
        </p:txBody>
      </p:sp>
    </p:spTree>
    <p:extLst>
      <p:ext uri="{BB962C8B-B14F-4D97-AF65-F5344CB8AC3E}">
        <p14:creationId xmlns:p14="http://schemas.microsoft.com/office/powerpoint/2010/main" val="27824702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flipV="1">
            <a:off x="609600" y="-609599"/>
            <a:ext cx="7772400" cy="609600"/>
          </a:xfrm>
        </p:spPr>
        <p:txBody>
          <a:bodyPr>
            <a:normAutofit fontScale="90000"/>
          </a:bodyPr>
          <a:lstStyle/>
          <a:p>
            <a:r>
              <a:rPr lang="en-US" dirty="0" err="1" smtClean="0"/>
              <a:t>jtf</a:t>
            </a:r>
            <a:endParaRPr lang="en-US" dirty="0"/>
          </a:p>
        </p:txBody>
      </p:sp>
      <p:sp>
        <p:nvSpPr>
          <p:cNvPr id="5" name="Subtitle 4"/>
          <p:cNvSpPr>
            <a:spLocks noGrp="1"/>
          </p:cNvSpPr>
          <p:nvPr>
            <p:ph type="subTitle" idx="1"/>
          </p:nvPr>
        </p:nvSpPr>
        <p:spPr>
          <a:xfrm>
            <a:off x="533400" y="228600"/>
            <a:ext cx="8229600" cy="6324600"/>
          </a:xfrm>
        </p:spPr>
        <p:txBody>
          <a:bodyPr>
            <a:normAutofit/>
          </a:bodyPr>
          <a:lstStyle/>
          <a:p>
            <a:pPr algn="l"/>
            <a:r>
              <a:rPr lang="en-US" sz="4700" dirty="0" smtClean="0"/>
              <a:t>Abstract:</a:t>
            </a:r>
          </a:p>
          <a:p>
            <a:r>
              <a:rPr lang="en-US" sz="2400" b="1" dirty="0"/>
              <a:t> </a:t>
            </a:r>
            <a:endParaRPr lang="en-US" sz="2400" dirty="0"/>
          </a:p>
          <a:p>
            <a:r>
              <a:rPr lang="en-US" sz="2400" dirty="0"/>
              <a:t>Driver fatigue is one of the major causes of accidents in the world. Detecting the drowsiness of the driver is one of the surest ways of measuring driver fatigue. In this project we aim to develop a prototype drowsiness detection system. This system works by monitoring the eyes of the driver and sounding an alarm when he/she is drowsy.</a:t>
            </a:r>
          </a:p>
          <a:p>
            <a:r>
              <a:rPr lang="en-US" sz="2400" dirty="0"/>
              <a:t>The system so designed is a non-intrusive real-time monitoring system. The priority is on improving the safety of the driver without being obtrusive. In this project the eye blink of the driver is detected. If the drivers‟ eyes remain closed for more than a certain period of time, the driver is said to be drowsy and an alarm is sounded.</a:t>
            </a:r>
          </a:p>
          <a:p>
            <a:r>
              <a:rPr lang="en-US" sz="2400" dirty="0"/>
              <a:t> </a:t>
            </a:r>
          </a:p>
          <a:p>
            <a:pPr algn="l"/>
            <a:endParaRPr lang="en-US" sz="2400" dirty="0" smtClean="0"/>
          </a:p>
          <a:p>
            <a:pPr algn="l"/>
            <a:endParaRPr lang="en-US" dirty="0"/>
          </a:p>
        </p:txBody>
      </p:sp>
    </p:spTree>
    <p:extLst>
      <p:ext uri="{BB962C8B-B14F-4D97-AF65-F5344CB8AC3E}">
        <p14:creationId xmlns:p14="http://schemas.microsoft.com/office/powerpoint/2010/main" val="517327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flipV="1">
            <a:off x="609600" y="-609599"/>
            <a:ext cx="7772400" cy="609600"/>
          </a:xfrm>
        </p:spPr>
        <p:txBody>
          <a:bodyPr>
            <a:normAutofit fontScale="90000"/>
          </a:bodyPr>
          <a:lstStyle/>
          <a:p>
            <a:r>
              <a:rPr lang="en-US" dirty="0" err="1" smtClean="0"/>
              <a:t>jtf</a:t>
            </a:r>
            <a:endParaRPr lang="en-US" dirty="0"/>
          </a:p>
        </p:txBody>
      </p:sp>
      <p:sp>
        <p:nvSpPr>
          <p:cNvPr id="5" name="Subtitle 4"/>
          <p:cNvSpPr>
            <a:spLocks noGrp="1"/>
          </p:cNvSpPr>
          <p:nvPr>
            <p:ph type="subTitle" idx="1"/>
          </p:nvPr>
        </p:nvSpPr>
        <p:spPr>
          <a:xfrm>
            <a:off x="533400" y="228600"/>
            <a:ext cx="8229600" cy="6324600"/>
          </a:xfrm>
        </p:spPr>
        <p:txBody>
          <a:bodyPr>
            <a:normAutofit/>
          </a:bodyPr>
          <a:lstStyle/>
          <a:p>
            <a:pPr algn="l"/>
            <a:r>
              <a:rPr lang="en-US" sz="4000" b="1" dirty="0" smtClean="0"/>
              <a:t>Contents</a:t>
            </a:r>
          </a:p>
          <a:p>
            <a:pPr algn="l"/>
            <a:r>
              <a:rPr lang="en-US" dirty="0" smtClean="0"/>
              <a:t>1.INTRODUCTION </a:t>
            </a:r>
          </a:p>
          <a:p>
            <a:pPr algn="l"/>
            <a:r>
              <a:rPr lang="en-US" dirty="0" smtClean="0"/>
              <a:t>2.PROBLEM STATEMENT</a:t>
            </a:r>
          </a:p>
          <a:p>
            <a:pPr algn="l"/>
            <a:r>
              <a:rPr lang="en-US" dirty="0" smtClean="0"/>
              <a:t>3.LITERATURE SURVEY</a:t>
            </a:r>
          </a:p>
          <a:p>
            <a:pPr algn="l"/>
            <a:r>
              <a:rPr lang="en-US" dirty="0" smtClean="0"/>
              <a:t>4.ARCHITECTURE DIAGRAM</a:t>
            </a:r>
          </a:p>
          <a:p>
            <a:pPr algn="l"/>
            <a:r>
              <a:rPr lang="en-US" dirty="0" smtClean="0"/>
              <a:t>5.SYSTEM DESIGN</a:t>
            </a:r>
          </a:p>
          <a:p>
            <a:pPr algn="l"/>
            <a:r>
              <a:rPr lang="en-US" dirty="0" smtClean="0"/>
              <a:t>6.RESULTS</a:t>
            </a:r>
          </a:p>
          <a:p>
            <a:pPr algn="l"/>
            <a:r>
              <a:rPr lang="en-US" dirty="0" smtClean="0"/>
              <a:t>7.CONCLUSION</a:t>
            </a:r>
          </a:p>
          <a:p>
            <a:pPr algn="l"/>
            <a:r>
              <a:rPr lang="en-US" dirty="0" smtClean="0"/>
              <a:t>8.REFERENCES</a:t>
            </a:r>
            <a:endParaRPr lang="en-US" dirty="0"/>
          </a:p>
          <a:p>
            <a:pPr algn="l"/>
            <a:endParaRPr lang="en-US" dirty="0"/>
          </a:p>
        </p:txBody>
      </p:sp>
    </p:spTree>
    <p:extLst>
      <p:ext uri="{BB962C8B-B14F-4D97-AF65-F5344CB8AC3E}">
        <p14:creationId xmlns:p14="http://schemas.microsoft.com/office/powerpoint/2010/main" val="1475825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rmAutofit/>
          </a:bodyPr>
          <a:lstStyle/>
          <a:p>
            <a:pPr marL="0" indent="0">
              <a:buNone/>
            </a:pPr>
            <a:r>
              <a:rPr lang="en-US" sz="2400" dirty="0" smtClean="0">
                <a:solidFill>
                  <a:schemeClr val="bg1"/>
                </a:solidFill>
              </a:rPr>
              <a:t>Driver fatigue is one of the major causes of accidents in the world. Detecting the drowsiness of the driver is one of the surest ways of measuring driver fatigue. In this  project we aim to develop a prototype drowsiness detection system. This system works by monitoring the eyes of the driver and sounding an alarm when he/she is drowsy.</a:t>
            </a:r>
          </a:p>
          <a:p>
            <a:pPr marL="0" indent="0">
              <a:buNone/>
            </a:pPr>
            <a:r>
              <a:rPr lang="en-US" sz="2400" dirty="0" smtClean="0">
                <a:solidFill>
                  <a:schemeClr val="bg1"/>
                </a:solidFill>
              </a:rPr>
              <a:t>The system so designed is a non-intrusive real-time monitoring system. The priority is on improving the safety of the driver without being obtrusive. In this project the eye blink of the driver is detected. If the drivers’ eyes remain closed for more than a certain period of time, the driver is said to be drowsy and an alarm is sounded.</a:t>
            </a:r>
            <a:endParaRPr lang="en-US" sz="24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INTRODUCTION</a:t>
            </a:r>
            <a:endParaRPr lang="en-US" b="1" u="sng" dirty="0">
              <a:solidFill>
                <a:schemeClr val="bg1"/>
              </a:solidFill>
            </a:endParaRPr>
          </a:p>
        </p:txBody>
      </p:sp>
    </p:spTree>
    <p:extLst>
      <p:ext uri="{BB962C8B-B14F-4D97-AF65-F5344CB8AC3E}">
        <p14:creationId xmlns:p14="http://schemas.microsoft.com/office/powerpoint/2010/main" val="7941800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rmAutofit/>
          </a:bodyPr>
          <a:lstStyle/>
          <a:p>
            <a:pPr marL="0" indent="0">
              <a:buNone/>
            </a:pPr>
            <a:endParaRPr lang="en-US" sz="2400" dirty="0">
              <a:solidFill>
                <a:schemeClr val="bg1"/>
              </a:solidFill>
            </a:endParaRPr>
          </a:p>
          <a:p>
            <a:pPr marL="0" indent="0">
              <a:buNone/>
            </a:pPr>
            <a:r>
              <a:rPr lang="en-US" dirty="0">
                <a:solidFill>
                  <a:schemeClr val="bg1"/>
                </a:solidFill>
              </a:rPr>
              <a:t>Witnessing accidents.</a:t>
            </a:r>
          </a:p>
          <a:p>
            <a:pPr marL="0" indent="0">
              <a:buNone/>
            </a:pPr>
            <a:r>
              <a:rPr lang="en-US" dirty="0">
                <a:solidFill>
                  <a:schemeClr val="bg1"/>
                </a:solidFill>
              </a:rPr>
              <a:t>Bringing awareness.</a:t>
            </a:r>
          </a:p>
          <a:p>
            <a:pPr marL="0" indent="0">
              <a:buNone/>
            </a:pPr>
            <a:r>
              <a:rPr lang="en-US" dirty="0">
                <a:solidFill>
                  <a:schemeClr val="bg1"/>
                </a:solidFill>
              </a:rPr>
              <a:t>Taking advantage of Technology.</a:t>
            </a:r>
          </a:p>
          <a:p>
            <a:pPr marL="0" indent="0">
              <a:buNone/>
            </a:pPr>
            <a:r>
              <a:rPr lang="en-US" dirty="0">
                <a:solidFill>
                  <a:schemeClr val="bg1"/>
                </a:solidFill>
              </a:rPr>
              <a:t>Bringing up Suitable Software.</a:t>
            </a:r>
          </a:p>
          <a:p>
            <a:pPr marL="0" indent="0">
              <a:buNone/>
            </a:pPr>
            <a:r>
              <a:rPr lang="en-US" dirty="0">
                <a:solidFill>
                  <a:schemeClr val="bg1"/>
                </a:solidFill>
              </a:rPr>
              <a:t>Include the Software into convenience.</a:t>
            </a:r>
          </a:p>
          <a:p>
            <a:pPr marL="0" indent="0">
              <a:buNone/>
            </a:pPr>
            <a:r>
              <a:rPr lang="en-US" dirty="0">
                <a:solidFill>
                  <a:schemeClr val="bg1"/>
                </a:solidFill>
              </a:rPr>
              <a:t>Looking for updating the versions.</a:t>
            </a: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GOAL AND OBJCETIVE:</a:t>
            </a:r>
            <a:endParaRPr lang="en-US" b="1" u="sng" dirty="0">
              <a:solidFill>
                <a:schemeClr val="bg1"/>
              </a:solidFill>
            </a:endParaRPr>
          </a:p>
        </p:txBody>
      </p:sp>
    </p:spTree>
    <p:extLst>
      <p:ext uri="{BB962C8B-B14F-4D97-AF65-F5344CB8AC3E}">
        <p14:creationId xmlns:p14="http://schemas.microsoft.com/office/powerpoint/2010/main" val="5120096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rmAutofit fontScale="85000" lnSpcReduction="20000"/>
          </a:bodyPr>
          <a:lstStyle/>
          <a:p>
            <a:r>
              <a:rPr lang="en-US" sz="2800" dirty="0">
                <a:solidFill>
                  <a:schemeClr val="bg1"/>
                </a:solidFill>
              </a:rPr>
              <a:t> Despite advancements in vehicle safety technologies, drowsiness while   </a:t>
            </a:r>
            <a:r>
              <a:rPr lang="en-US" sz="2800" dirty="0" smtClean="0">
                <a:solidFill>
                  <a:schemeClr val="bg1"/>
                </a:solidFill>
              </a:rPr>
              <a:t>driving </a:t>
            </a:r>
            <a:r>
              <a:rPr lang="en-US" sz="2800" dirty="0">
                <a:solidFill>
                  <a:schemeClr val="bg1"/>
                </a:solidFill>
              </a:rPr>
              <a:t>remains a major cause of road accidents worldwide. Many existing systems either rely on expensive hardware such as infrared cameras or require constant physical interaction from the driver, making them impractical for everyday use. Furthermore, some solutions fail to detect subtle signs of fatigue like slow blinking or yawning, especially under varying lighting conditions. There is also a lack of integration between detection systems and vehicle control mechanisms, limiting their ability to take preventive action. These limitations highlight the need for a cost-effective, accurate, and user-friendly drowsiness detection system that can operate in real-time and adapt to different driving environments.</a:t>
            </a:r>
          </a:p>
          <a:p>
            <a:r>
              <a:rPr lang="en-US" sz="2800" dirty="0">
                <a:solidFill>
                  <a:schemeClr val="bg1"/>
                </a:solidFill>
              </a:rPr>
              <a:t>NO EYE DETECTION – most critical sign of drowsiness Yawning and nodding are not always practical. Varies from person to person – some may not yawn when they are sleepy sometimes</a:t>
            </a:r>
            <a:endParaRPr lang="en-US" sz="3000" dirty="0">
              <a:solidFill>
                <a:schemeClr val="bg1"/>
              </a:solidFill>
            </a:endParaRPr>
          </a:p>
          <a:p>
            <a:pPr marL="0" indent="0">
              <a:buNone/>
            </a:pPr>
            <a:endParaRPr lang="en-US"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PROBLEM STATEMENT:</a:t>
            </a:r>
            <a:endParaRPr lang="en-US" b="1" u="sng" dirty="0">
              <a:solidFill>
                <a:schemeClr val="bg1"/>
              </a:solidFill>
            </a:endParaRPr>
          </a:p>
        </p:txBody>
      </p:sp>
    </p:spTree>
    <p:extLst>
      <p:ext uri="{BB962C8B-B14F-4D97-AF65-F5344CB8AC3E}">
        <p14:creationId xmlns:p14="http://schemas.microsoft.com/office/powerpoint/2010/main" val="3372254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rmAutofit fontScale="55000" lnSpcReduction="20000"/>
          </a:bodyPr>
          <a:lstStyle/>
          <a:p>
            <a:r>
              <a:rPr lang="en-US" sz="3100" dirty="0">
                <a:solidFill>
                  <a:schemeClr val="bg1"/>
                </a:solidFill>
              </a:rPr>
              <a:t>·  </a:t>
            </a:r>
            <a:r>
              <a:rPr lang="en-US" sz="3100" b="1" dirty="0">
                <a:solidFill>
                  <a:schemeClr val="bg1"/>
                </a:solidFill>
              </a:rPr>
              <a:t>Real-Time Drowsiness Monitoring</a:t>
            </a:r>
            <a:r>
              <a:rPr lang="en-US" sz="3100" dirty="0">
                <a:solidFill>
                  <a:schemeClr val="bg1"/>
                </a:solidFill>
              </a:rPr>
              <a:t/>
            </a:r>
            <a:br>
              <a:rPr lang="en-US" sz="3100" dirty="0">
                <a:solidFill>
                  <a:schemeClr val="bg1"/>
                </a:solidFill>
              </a:rPr>
            </a:br>
            <a:r>
              <a:rPr lang="en-US" sz="3100" dirty="0">
                <a:solidFill>
                  <a:schemeClr val="bg1"/>
                </a:solidFill>
              </a:rPr>
              <a:t>The system continuously monitors the driver’s facial landmarks such as eye closure and yawning patterns using a webcam and computer vision techniques.</a:t>
            </a:r>
          </a:p>
          <a:p>
            <a:r>
              <a:rPr lang="en-US" sz="3100" dirty="0">
                <a:solidFill>
                  <a:schemeClr val="bg1"/>
                </a:solidFill>
              </a:rPr>
              <a:t>·  </a:t>
            </a:r>
            <a:r>
              <a:rPr lang="en-US" sz="3100" b="1" dirty="0">
                <a:solidFill>
                  <a:schemeClr val="bg1"/>
                </a:solidFill>
              </a:rPr>
              <a:t>Eye Aspect Ratio (EAR) &amp; Yawn Detection</a:t>
            </a:r>
            <a:r>
              <a:rPr lang="en-US" sz="3100" dirty="0">
                <a:solidFill>
                  <a:schemeClr val="bg1"/>
                </a:solidFill>
              </a:rPr>
              <a:t/>
            </a:r>
            <a:br>
              <a:rPr lang="en-US" sz="3100" dirty="0">
                <a:solidFill>
                  <a:schemeClr val="bg1"/>
                </a:solidFill>
              </a:rPr>
            </a:br>
            <a:r>
              <a:rPr lang="en-US" sz="3100" dirty="0">
                <a:solidFill>
                  <a:schemeClr val="bg1"/>
                </a:solidFill>
              </a:rPr>
              <a:t>Using Python and </a:t>
            </a:r>
            <a:r>
              <a:rPr lang="en-US" sz="3100" dirty="0" err="1">
                <a:solidFill>
                  <a:schemeClr val="bg1"/>
                </a:solidFill>
              </a:rPr>
              <a:t>OpenCV</a:t>
            </a:r>
            <a:r>
              <a:rPr lang="en-US" sz="3100" dirty="0">
                <a:solidFill>
                  <a:schemeClr val="bg1"/>
                </a:solidFill>
              </a:rPr>
              <a:t> with </a:t>
            </a:r>
            <a:r>
              <a:rPr lang="en-US" sz="3100" dirty="0" err="1">
                <a:solidFill>
                  <a:schemeClr val="bg1"/>
                </a:solidFill>
              </a:rPr>
              <a:t>Dlib</a:t>
            </a:r>
            <a:r>
              <a:rPr lang="en-US" sz="3100" dirty="0">
                <a:solidFill>
                  <a:schemeClr val="bg1"/>
                </a:solidFill>
              </a:rPr>
              <a:t>, the system calculates the Eye Aspect Ratio (EAR) to detect eye closure and identifies yawns through mouth landmark analysis.</a:t>
            </a:r>
          </a:p>
          <a:p>
            <a:r>
              <a:rPr lang="en-US" sz="3100" dirty="0">
                <a:solidFill>
                  <a:schemeClr val="bg1"/>
                </a:solidFill>
              </a:rPr>
              <a:t>·  </a:t>
            </a:r>
            <a:r>
              <a:rPr lang="en-US" sz="3100" b="1" dirty="0">
                <a:solidFill>
                  <a:schemeClr val="bg1"/>
                </a:solidFill>
              </a:rPr>
              <a:t>Alert Mechanism</a:t>
            </a:r>
            <a:r>
              <a:rPr lang="en-US" sz="3100" dirty="0">
                <a:solidFill>
                  <a:schemeClr val="bg1"/>
                </a:solidFill>
              </a:rPr>
              <a:t/>
            </a:r>
            <a:br>
              <a:rPr lang="en-US" sz="3100" dirty="0">
                <a:solidFill>
                  <a:schemeClr val="bg1"/>
                </a:solidFill>
              </a:rPr>
            </a:br>
            <a:r>
              <a:rPr lang="en-US" sz="3100" dirty="0">
                <a:solidFill>
                  <a:schemeClr val="bg1"/>
                </a:solidFill>
              </a:rPr>
              <a:t>When drowsiness symptoms are detected, the system activates an alert using a buzzer and LED connected via </a:t>
            </a:r>
            <a:r>
              <a:rPr lang="en-US" sz="3100" dirty="0" err="1">
                <a:solidFill>
                  <a:schemeClr val="bg1"/>
                </a:solidFill>
              </a:rPr>
              <a:t>Arduino</a:t>
            </a:r>
            <a:r>
              <a:rPr lang="en-US" sz="3100" dirty="0">
                <a:solidFill>
                  <a:schemeClr val="bg1"/>
                </a:solidFill>
              </a:rPr>
              <a:t> to immediately warn the driver.</a:t>
            </a:r>
          </a:p>
          <a:p>
            <a:r>
              <a:rPr lang="en-US" sz="3100" dirty="0">
                <a:solidFill>
                  <a:schemeClr val="bg1"/>
                </a:solidFill>
              </a:rPr>
              <a:t>·  </a:t>
            </a:r>
            <a:r>
              <a:rPr lang="en-US" sz="3100" b="1" dirty="0">
                <a:solidFill>
                  <a:schemeClr val="bg1"/>
                </a:solidFill>
              </a:rPr>
              <a:t>LCD Display for Status Updates</a:t>
            </a:r>
            <a:r>
              <a:rPr lang="en-US" sz="3100" dirty="0">
                <a:solidFill>
                  <a:schemeClr val="bg1"/>
                </a:solidFill>
              </a:rPr>
              <a:t/>
            </a:r>
            <a:br>
              <a:rPr lang="en-US" sz="3100" dirty="0">
                <a:solidFill>
                  <a:schemeClr val="bg1"/>
                </a:solidFill>
              </a:rPr>
            </a:br>
            <a:r>
              <a:rPr lang="en-US" sz="3100" dirty="0">
                <a:solidFill>
                  <a:schemeClr val="bg1"/>
                </a:solidFill>
              </a:rPr>
              <a:t>An LCD is used to display real-time status messages like "Awake", "Sleepy", or "Yawning Detected" to provide visual feedback.</a:t>
            </a:r>
          </a:p>
          <a:p>
            <a:r>
              <a:rPr lang="en-US" sz="3100" dirty="0">
                <a:solidFill>
                  <a:schemeClr val="bg1"/>
                </a:solidFill>
              </a:rPr>
              <a:t>·  </a:t>
            </a:r>
            <a:r>
              <a:rPr lang="en-US" sz="3100" b="1" dirty="0">
                <a:solidFill>
                  <a:schemeClr val="bg1"/>
                </a:solidFill>
              </a:rPr>
              <a:t>Vehicle Control Integration (Optional Extension)</a:t>
            </a:r>
            <a:r>
              <a:rPr lang="en-US" sz="3100" dirty="0">
                <a:solidFill>
                  <a:schemeClr val="bg1"/>
                </a:solidFill>
              </a:rPr>
              <a:t/>
            </a:r>
            <a:br>
              <a:rPr lang="en-US" sz="3100" dirty="0">
                <a:solidFill>
                  <a:schemeClr val="bg1"/>
                </a:solidFill>
              </a:rPr>
            </a:br>
            <a:r>
              <a:rPr lang="en-US" sz="3100" dirty="0">
                <a:solidFill>
                  <a:schemeClr val="bg1"/>
                </a:solidFill>
              </a:rPr>
              <a:t>The system is capable of sending wireless signals (via Bluetooth or RF) to a vehicle’s motor controller to slow down, steer left, and stop the car in case of prolonged drowsiness.</a:t>
            </a:r>
          </a:p>
          <a:p>
            <a:r>
              <a:rPr lang="en-US" sz="3100" dirty="0">
                <a:solidFill>
                  <a:schemeClr val="bg1"/>
                </a:solidFill>
              </a:rPr>
              <a:t>·  </a:t>
            </a:r>
            <a:r>
              <a:rPr lang="en-US" sz="3100" b="1" dirty="0">
                <a:solidFill>
                  <a:schemeClr val="bg1"/>
                </a:solidFill>
              </a:rPr>
              <a:t>Cost-Effective and Easily Deployable</a:t>
            </a:r>
            <a:r>
              <a:rPr lang="en-US" sz="3100" dirty="0">
                <a:solidFill>
                  <a:schemeClr val="bg1"/>
                </a:solidFill>
              </a:rPr>
              <a:t/>
            </a:r>
            <a:br>
              <a:rPr lang="en-US" sz="3100" dirty="0">
                <a:solidFill>
                  <a:schemeClr val="bg1"/>
                </a:solidFill>
              </a:rPr>
            </a:br>
            <a:r>
              <a:rPr lang="en-US" sz="3100" dirty="0">
                <a:solidFill>
                  <a:schemeClr val="bg1"/>
                </a:solidFill>
              </a:rPr>
              <a:t>The proposed solution uses low-cost hardware components and open-source libraries, making it feasible for widespread use in personal or commercial vehicles.</a:t>
            </a:r>
          </a:p>
          <a:p>
            <a:r>
              <a:rPr lang="en-US" sz="3100" dirty="0">
                <a:solidFill>
                  <a:schemeClr val="bg1"/>
                </a:solidFill>
              </a:rPr>
              <a:t>·  </a:t>
            </a:r>
            <a:r>
              <a:rPr lang="en-US" sz="3100" b="1" dirty="0">
                <a:solidFill>
                  <a:schemeClr val="bg1"/>
                </a:solidFill>
              </a:rPr>
              <a:t>User-Friendly Interface</a:t>
            </a:r>
            <a:r>
              <a:rPr lang="en-US" sz="3100" dirty="0">
                <a:solidFill>
                  <a:schemeClr val="bg1"/>
                </a:solidFill>
              </a:rPr>
              <a:t/>
            </a:r>
            <a:br>
              <a:rPr lang="en-US" sz="3100" dirty="0">
                <a:solidFill>
                  <a:schemeClr val="bg1"/>
                </a:solidFill>
              </a:rPr>
            </a:br>
            <a:r>
              <a:rPr lang="en-US" sz="3100" dirty="0">
                <a:solidFill>
                  <a:schemeClr val="bg1"/>
                </a:solidFill>
              </a:rPr>
              <a:t>The system is designed to run automatically with minimal user interaction, providing a seamless and safe experience for the driver</a:t>
            </a:r>
            <a:r>
              <a:rPr lang="en-US" sz="3100" dirty="0" smtClean="0">
                <a:solidFill>
                  <a:schemeClr val="bg1"/>
                </a:solidFill>
              </a:rPr>
              <a:t>.</a:t>
            </a:r>
            <a:endParaRPr lang="en-US" sz="3100" dirty="0">
              <a:solidFill>
                <a:schemeClr val="bg1"/>
              </a:solidFill>
            </a:endParaRPr>
          </a:p>
          <a:p>
            <a:pPr marL="0" indent="0">
              <a:buNone/>
            </a:pPr>
            <a:endParaRPr lang="en-US" sz="2500" dirty="0">
              <a:solidFill>
                <a:schemeClr val="bg1"/>
              </a:solidFill>
            </a:endParaRPr>
          </a:p>
        </p:txBody>
      </p:sp>
      <p:sp>
        <p:nvSpPr>
          <p:cNvPr id="2" name="Title 1"/>
          <p:cNvSpPr>
            <a:spLocks noGrp="1"/>
          </p:cNvSpPr>
          <p:nvPr>
            <p:ph type="title"/>
          </p:nvPr>
        </p:nvSpPr>
        <p:spPr>
          <a:xfrm>
            <a:off x="457200" y="457200"/>
            <a:ext cx="8229600" cy="1066800"/>
          </a:xfrm>
        </p:spPr>
        <p:txBody>
          <a:bodyPr>
            <a:normAutofit fontScale="90000"/>
          </a:bodyPr>
          <a:lstStyle/>
          <a:p>
            <a:pPr algn="l"/>
            <a:r>
              <a:rPr lang="en-US" b="1" u="sng" dirty="0" smtClean="0">
                <a:solidFill>
                  <a:schemeClr val="bg1"/>
                </a:solidFill>
              </a:rPr>
              <a:t>PROBLEM STATEMENT:</a:t>
            </a:r>
            <a:br>
              <a:rPr lang="en-US" b="1" u="sng" dirty="0" smtClean="0">
                <a:solidFill>
                  <a:schemeClr val="bg1"/>
                </a:solidFill>
              </a:rPr>
            </a:br>
            <a:r>
              <a:rPr lang="en-US" b="1" u="sng" dirty="0" smtClean="0">
                <a:solidFill>
                  <a:schemeClr val="bg1"/>
                </a:solidFill>
              </a:rPr>
              <a:t>PROPOSED SYSTEM</a:t>
            </a:r>
            <a:endParaRPr lang="en-US" b="1" u="sng" dirty="0">
              <a:solidFill>
                <a:schemeClr val="bg1"/>
              </a:solidFill>
            </a:endParaRPr>
          </a:p>
        </p:txBody>
      </p:sp>
    </p:spTree>
    <p:extLst>
      <p:ext uri="{BB962C8B-B14F-4D97-AF65-F5344CB8AC3E}">
        <p14:creationId xmlns:p14="http://schemas.microsoft.com/office/powerpoint/2010/main" val="2403035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10600" cy="4953000"/>
          </a:xfrm>
        </p:spPr>
        <p:txBody>
          <a:bodyPr>
            <a:normAutofit/>
          </a:bodyPr>
          <a:lstStyle/>
          <a:p>
            <a:r>
              <a:rPr lang="en-US" sz="1800" dirty="0">
                <a:solidFill>
                  <a:schemeClr val="bg1"/>
                </a:solidFill>
              </a:rPr>
              <a:t>This survey is done to comprehend the need and prerequisite of the general population, and to do as such, we went through different sites and applications and looked for the fundamental data. Based on these data, we made an audit that helped us get new thoughts and make different arrangements for our task. We reached the decision that there is a need of such application and felt that there is a decent extent of progress in this field too.</a:t>
            </a:r>
          </a:p>
          <a:p>
            <a:r>
              <a:rPr lang="en-US" sz="1800" dirty="0">
                <a:solidFill>
                  <a:schemeClr val="bg1"/>
                </a:solidFill>
              </a:rPr>
              <a:t>There are some research on Drowsiness Detection System for Drivers for the proper outcome of the subject and usage of it. The researches use different approaches for the application and the requirement processes.</a:t>
            </a:r>
          </a:p>
          <a:p>
            <a:pPr marL="0" indent="0">
              <a:buNone/>
            </a:pPr>
            <a:endParaRPr lang="en-US" sz="1600" dirty="0" smtClean="0">
              <a:solidFill>
                <a:schemeClr val="bg1"/>
              </a:solidFill>
            </a:endParaRPr>
          </a:p>
          <a:p>
            <a:pPr marL="0" indent="0">
              <a:buNone/>
            </a:pPr>
            <a:endParaRPr lang="en-US" sz="1600" dirty="0" smtClean="0">
              <a:solidFill>
                <a:schemeClr val="bg1"/>
              </a:solidFill>
            </a:endParaRPr>
          </a:p>
          <a:p>
            <a:pPr marL="0" indent="0">
              <a:buNone/>
            </a:pPr>
            <a:endParaRPr lang="en-US" sz="1600" dirty="0" smtClean="0">
              <a:solidFill>
                <a:schemeClr val="bg1"/>
              </a:solidFill>
            </a:endParaRPr>
          </a:p>
          <a:p>
            <a:pPr marL="0" indent="0">
              <a:buNone/>
            </a:pPr>
            <a:endParaRPr lang="en-US" sz="1600" dirty="0">
              <a:solidFill>
                <a:schemeClr val="bg1"/>
              </a:solidFill>
            </a:endParaRPr>
          </a:p>
        </p:txBody>
      </p:sp>
      <p:sp>
        <p:nvSpPr>
          <p:cNvPr id="2" name="Title 1"/>
          <p:cNvSpPr>
            <a:spLocks noGrp="1"/>
          </p:cNvSpPr>
          <p:nvPr>
            <p:ph type="title"/>
          </p:nvPr>
        </p:nvSpPr>
        <p:spPr>
          <a:xfrm>
            <a:off x="457200" y="457200"/>
            <a:ext cx="8229600" cy="1066800"/>
          </a:xfrm>
        </p:spPr>
        <p:txBody>
          <a:bodyPr>
            <a:normAutofit/>
          </a:bodyPr>
          <a:lstStyle/>
          <a:p>
            <a:pPr algn="l"/>
            <a:r>
              <a:rPr lang="en-US" b="1" u="sng" dirty="0" smtClean="0">
                <a:solidFill>
                  <a:schemeClr val="bg1"/>
                </a:solidFill>
              </a:rPr>
              <a:t>LITERATURE SURVEY:</a:t>
            </a:r>
            <a:endParaRPr lang="en-US" b="1" u="sng" dirty="0">
              <a:solidFill>
                <a:schemeClr val="bg1"/>
              </a:solidFill>
            </a:endParaRPr>
          </a:p>
        </p:txBody>
      </p:sp>
    </p:spTree>
    <p:extLst>
      <p:ext uri="{BB962C8B-B14F-4D97-AF65-F5344CB8AC3E}">
        <p14:creationId xmlns:p14="http://schemas.microsoft.com/office/powerpoint/2010/main" val="35542717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1878</Words>
  <Application>Microsoft Office PowerPoint</Application>
  <PresentationFormat>On-screen Show (4:3)</PresentationFormat>
  <Paragraphs>118</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DROWSINESS DETECTION SYSTEM FOR DRIVERS.</vt:lpstr>
      <vt:lpstr>PowerPoint Presentation</vt:lpstr>
      <vt:lpstr>jtf</vt:lpstr>
      <vt:lpstr>jtf</vt:lpstr>
      <vt:lpstr>INTRODUCTION</vt:lpstr>
      <vt:lpstr>GOAL AND OBJCETIVE:</vt:lpstr>
      <vt:lpstr>PROBLEM STATEMENT:</vt:lpstr>
      <vt:lpstr>PROBLEM STATEMENT: PROPOSED SYSTEM</vt:lpstr>
      <vt:lpstr>LITERATURE SURVEY:</vt:lpstr>
      <vt:lpstr>LITERATURE SURVEY:</vt:lpstr>
      <vt:lpstr>LITERATURE SURVEY:</vt:lpstr>
      <vt:lpstr>ARCHITECTURE DIAGRAM:</vt:lpstr>
      <vt:lpstr>ARCHITECTURE DIAGRAM:</vt:lpstr>
      <vt:lpstr>SYSTEM DESIGN:</vt:lpstr>
      <vt:lpstr>USE CASE DIAGRAM:</vt:lpstr>
      <vt:lpstr>ACTIVITY DIAGRAM</vt:lpstr>
      <vt:lpstr>WORKING OF THE PROJECT:</vt:lpstr>
      <vt:lpstr>Working of The Project:</vt:lpstr>
      <vt:lpstr>Working of The Project:</vt:lpstr>
      <vt:lpstr>Working of The Project:</vt:lpstr>
      <vt:lpstr>Working of The Project:</vt:lpstr>
      <vt:lpstr>Working of The Project:</vt:lpstr>
      <vt:lpstr>Conclusion:</vt:lpstr>
      <vt:lpstr>REFERENCES:</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Machine intelligence</dc:title>
  <dc:creator>welcome</dc:creator>
  <cp:lastModifiedBy>welcome</cp:lastModifiedBy>
  <cp:revision>29</cp:revision>
  <dcterms:created xsi:type="dcterms:W3CDTF">2023-07-02T04:29:50Z</dcterms:created>
  <dcterms:modified xsi:type="dcterms:W3CDTF">2025-09-21T13:10:48Z</dcterms:modified>
</cp:coreProperties>
</file>