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595" r:id="rId2"/>
    <p:sldId id="630" r:id="rId3"/>
    <p:sldId id="631" r:id="rId4"/>
    <p:sldId id="632" r:id="rId5"/>
    <p:sldId id="633" r:id="rId6"/>
    <p:sldId id="634" r:id="rId7"/>
    <p:sldId id="637" r:id="rId8"/>
    <p:sldId id="636" r:id="rId9"/>
    <p:sldId id="638" r:id="rId10"/>
    <p:sldId id="640" r:id="rId11"/>
    <p:sldId id="639" r:id="rId12"/>
    <p:sldId id="641" r:id="rId13"/>
    <p:sldId id="642" r:id="rId14"/>
    <p:sldId id="643" r:id="rId15"/>
    <p:sldId id="644" r:id="rId16"/>
    <p:sldId id="645" r:id="rId17"/>
    <p:sldId id="647" r:id="rId18"/>
    <p:sldId id="646" r:id="rId19"/>
    <p:sldId id="648" r:id="rId20"/>
    <p:sldId id="649" r:id="rId21"/>
    <p:sldId id="650" r:id="rId22"/>
    <p:sldId id="651" r:id="rId23"/>
    <p:sldId id="652" r:id="rId24"/>
    <p:sldId id="653" r:id="rId25"/>
    <p:sldId id="655" r:id="rId26"/>
    <p:sldId id="656" r:id="rId27"/>
    <p:sldId id="657" r:id="rId28"/>
    <p:sldId id="658" r:id="rId29"/>
    <p:sldId id="659" r:id="rId30"/>
    <p:sldId id="660" r:id="rId31"/>
    <p:sldId id="661" r:id="rId32"/>
    <p:sldId id="662" r:id="rId33"/>
    <p:sldId id="663" r:id="rId34"/>
    <p:sldId id="665" r:id="rId35"/>
  </p:sldIdLst>
  <p:sldSz cx="12192000" cy="6858000"/>
  <p:notesSz cx="6858000" cy="9144000"/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08C185-EB0A-42CB-8634-9DDE163618DA}">
          <p14:sldIdLst>
            <p14:sldId id="595"/>
            <p14:sldId id="630"/>
            <p14:sldId id="631"/>
            <p14:sldId id="632"/>
            <p14:sldId id="633"/>
            <p14:sldId id="634"/>
            <p14:sldId id="637"/>
            <p14:sldId id="636"/>
            <p14:sldId id="638"/>
            <p14:sldId id="640"/>
            <p14:sldId id="639"/>
            <p14:sldId id="641"/>
            <p14:sldId id="642"/>
            <p14:sldId id="643"/>
            <p14:sldId id="644"/>
            <p14:sldId id="645"/>
            <p14:sldId id="647"/>
            <p14:sldId id="646"/>
            <p14:sldId id="648"/>
            <p14:sldId id="649"/>
            <p14:sldId id="650"/>
            <p14:sldId id="651"/>
            <p14:sldId id="652"/>
            <p14:sldId id="653"/>
            <p14:sldId id="655"/>
            <p14:sldId id="656"/>
            <p14:sldId id="657"/>
            <p14:sldId id="658"/>
            <p14:sldId id="659"/>
            <p14:sldId id="660"/>
            <p14:sldId id="661"/>
            <p14:sldId id="662"/>
            <p14:sldId id="663"/>
            <p14:sldId id="6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008" userDrawn="1">
          <p15:clr>
            <a:srgbClr val="A4A3A4"/>
          </p15:clr>
        </p15:guide>
        <p15:guide id="4" orient="horz" pos="3600" userDrawn="1">
          <p15:clr>
            <a:srgbClr val="A4A3A4"/>
          </p15:clr>
        </p15:guide>
        <p15:guide id="5" orient="horz" pos="3984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  <p15:guide id="7" pos="7296" userDrawn="1">
          <p15:clr>
            <a:srgbClr val="A4A3A4"/>
          </p15:clr>
        </p15:guide>
        <p15:guide id="8" pos="384" userDrawn="1">
          <p15:clr>
            <a:srgbClr val="A4A3A4"/>
          </p15:clr>
        </p15:guide>
        <p15:guide id="9" orient="horz" pos="19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, Mohanapriya" initials="D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0825"/>
    <a:srgbClr val="001581"/>
    <a:srgbClr val="FFFFFF"/>
    <a:srgbClr val="007FA3"/>
    <a:srgbClr val="D20064"/>
    <a:srgbClr val="FF0066"/>
    <a:srgbClr val="99008C"/>
    <a:srgbClr val="82007C"/>
    <a:srgbClr val="96008F"/>
    <a:srgbClr val="5953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88" autoAdjust="0"/>
    <p:restoredTop sz="88732" autoAdjust="0"/>
  </p:normalViewPr>
  <p:slideViewPr>
    <p:cSldViewPr>
      <p:cViewPr varScale="1">
        <p:scale>
          <a:sx n="68" d="100"/>
          <a:sy n="68" d="100"/>
        </p:scale>
        <p:origin x="520" y="52"/>
      </p:cViewPr>
      <p:guideLst>
        <p:guide orient="horz" pos="2112"/>
        <p:guide pos="3840"/>
        <p:guide orient="horz" pos="1008"/>
        <p:guide orient="horz" pos="3600"/>
        <p:guide orient="horz" pos="3984"/>
        <p:guide orient="horz" pos="2160"/>
        <p:guide pos="7296"/>
        <p:guide pos="384"/>
        <p:guide orient="horz" pos="1920"/>
      </p:guideLst>
    </p:cSldViewPr>
  </p:slideViewPr>
  <p:outlineViewPr>
    <p:cViewPr>
      <p:scale>
        <a:sx n="50" d="100"/>
        <a:sy n="50" d="100"/>
      </p:scale>
      <p:origin x="0" y="-427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82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4/27/2024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4/27/2024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Setting and configuring an agent interface in the environment</a:t>
            </a:r>
          </a:p>
          <a:p>
            <a:r>
              <a:rPr lang="en-US" dirty="0"/>
              <a:t>Agent then configures its child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564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3810000"/>
            <a:ext cx="12192000" cy="304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/>
              </a:gs>
              <a:gs pos="83000">
                <a:schemeClr val="bg2">
                  <a:lumMod val="75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62001"/>
            <a:ext cx="103632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83" y="3962400"/>
            <a:ext cx="10392835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672A3D-B033-D330-3C21-B6F75ECE23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552" y="143892"/>
            <a:ext cx="3718882" cy="89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EAF99C-05FC-B681-F56F-2F3C8C3C7E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3488" b="6814"/>
          <a:stretch/>
        </p:blipFill>
        <p:spPr bwMode="auto">
          <a:xfrm>
            <a:off x="8546587" y="143892"/>
            <a:ext cx="3475861" cy="9019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47801"/>
            <a:ext cx="10363200" cy="2152651"/>
          </a:xfrm>
        </p:spPr>
        <p:txBody>
          <a:bodyPr anchor="b">
            <a:noAutofit/>
          </a:bodyPr>
          <a:lstStyle>
            <a:lvl1pPr algn="l">
              <a:defRPr sz="3400" b="1" i="0" cap="none" baseline="0">
                <a:solidFill>
                  <a:srgbClr val="007FA3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9583" y="3962400"/>
            <a:ext cx="10392836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10740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621500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447617" y="113072"/>
            <a:ext cx="2844800" cy="1828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106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30EC07-2335-A00E-EA90-3C8600EA2645}"/>
              </a:ext>
            </a:extLst>
          </p:cNvPr>
          <p:cNvSpPr/>
          <p:nvPr userDrawn="1"/>
        </p:nvSpPr>
        <p:spPr>
          <a:xfrm>
            <a:off x="11551091" y="0"/>
            <a:ext cx="64090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F331D-61F2-595D-0F3B-C2FD97CCEF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84592" y="128902"/>
            <a:ext cx="425472" cy="47627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761F97-E9CB-2842-716A-CDC13A63EBE1}"/>
              </a:ext>
            </a:extLst>
          </p:cNvPr>
          <p:cNvCxnSpPr/>
          <p:nvPr userDrawn="1"/>
        </p:nvCxnSpPr>
        <p:spPr>
          <a:xfrm>
            <a:off x="780417" y="990600"/>
            <a:ext cx="1051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5BCB36-BAF3-658D-6EEA-4E264D317C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3488" b="6814"/>
          <a:stretch/>
        </p:blipFill>
        <p:spPr bwMode="auto">
          <a:xfrm rot="16200000">
            <a:off x="10637245" y="1904726"/>
            <a:ext cx="2468880" cy="6406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60959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2438402"/>
            <a:ext cx="10972800" cy="931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03876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09600" y="3657601"/>
            <a:ext cx="10972800" cy="77925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09600" y="4648200"/>
            <a:ext cx="10972800" cy="507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" y="5334000"/>
            <a:ext cx="10972800" cy="5334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28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816430"/>
            <a:ext cx="109728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705600" y="1600202"/>
            <a:ext cx="48768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705600" y="3200401"/>
            <a:ext cx="48768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4212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92494" y="1124956"/>
            <a:ext cx="109728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601409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800" b="0"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="1" i="0"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295400"/>
          </a:xfrm>
        </p:spPr>
        <p:txBody>
          <a:bodyPr/>
          <a:lstStyle>
            <a:lvl1pPr marL="118872" indent="-118872">
              <a:buClr>
                <a:srgbClr val="007FA3"/>
              </a:buClr>
              <a:buSzPct val="25000"/>
              <a:defRPr sz="1600"/>
            </a:lvl1pPr>
            <a:lvl2pPr marL="569913" indent="-285750">
              <a:buClr>
                <a:srgbClr val="007FA3"/>
              </a:buClr>
              <a:defRPr sz="1600"/>
            </a:lvl2pPr>
            <a:lvl3pPr>
              <a:buClr>
                <a:srgbClr val="007FA3"/>
              </a:buClr>
              <a:defRPr sz="1600"/>
            </a:lvl3pPr>
            <a:lvl4pPr>
              <a:buClr>
                <a:srgbClr val="007FA3"/>
              </a:buClr>
              <a:defRPr sz="1600"/>
            </a:lvl4pPr>
            <a:lvl5pPr>
              <a:buClr>
                <a:srgbClr val="007FA3"/>
              </a:buClr>
              <a:defRPr sz="16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3124200"/>
            <a:ext cx="10972800" cy="2743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1066800"/>
          </a:xfrm>
        </p:spPr>
        <p:txBody>
          <a:bodyPr anchor="t"/>
          <a:lstStyle>
            <a:lvl1pPr>
              <a:defRPr sz="3400" b="1" i="0" baseline="0">
                <a:solidFill>
                  <a:srgbClr val="007FA3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368160"/>
            <a:ext cx="109728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4E148D-A0A4-317A-F8C2-A182BF063633}"/>
              </a:ext>
            </a:extLst>
          </p:cNvPr>
          <p:cNvSpPr/>
          <p:nvPr userDrawn="1"/>
        </p:nvSpPr>
        <p:spPr>
          <a:xfrm>
            <a:off x="11551091" y="0"/>
            <a:ext cx="64090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A561D8-0188-7C13-6FAC-BB31FC696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84592" y="128902"/>
            <a:ext cx="425472" cy="47627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6D6040-0697-6311-60E2-1B6D6FD6EB49}"/>
              </a:ext>
            </a:extLst>
          </p:cNvPr>
          <p:cNvCxnSpPr/>
          <p:nvPr userDrawn="1"/>
        </p:nvCxnSpPr>
        <p:spPr>
          <a:xfrm>
            <a:off x="780417" y="990600"/>
            <a:ext cx="1051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06703BA-0E68-73C9-AFE4-48C8D9E48A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3488" b="6814"/>
          <a:stretch/>
        </p:blipFill>
        <p:spPr bwMode="auto">
          <a:xfrm rot="16200000">
            <a:off x="10637245" y="1904726"/>
            <a:ext cx="2468880" cy="6406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68932"/>
            <a:ext cx="10972800" cy="83422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2743201"/>
            <a:ext cx="10972800" cy="9858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8069" y="4114801"/>
            <a:ext cx="10972800" cy="10927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="1"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10972800" cy="685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609600" y="2514600"/>
            <a:ext cx="10972800" cy="609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5"/>
          </p:nvPr>
        </p:nvSpPr>
        <p:spPr>
          <a:xfrm>
            <a:off x="609600" y="3352800"/>
            <a:ext cx="10972800" cy="7708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/>
          </p:nvPr>
        </p:nvSpPr>
        <p:spPr>
          <a:xfrm>
            <a:off x="609600" y="4419600"/>
            <a:ext cx="10972800" cy="76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7"/>
          </p:nvPr>
        </p:nvSpPr>
        <p:spPr>
          <a:xfrm>
            <a:off x="609601" y="5343526"/>
            <a:ext cx="11018292" cy="75247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301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60959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564150"/>
            <a:ext cx="10972800" cy="931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61" y="6620070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09600" y="2497350"/>
            <a:ext cx="10972800" cy="77925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09600" y="5105400"/>
            <a:ext cx="109728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140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CFE6B61-320F-E0FF-6D87-A517953A8D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625363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444" imgH="443" progId="TCLayout.ActiveDocument.1">
                  <p:embed/>
                </p:oleObj>
              </mc:Choice>
              <mc:Fallback>
                <p:oleObj name="think-cell Slide" r:id="rId16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9902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5"/>
            <a:ext cx="10972800" cy="4906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58921"/>
            <a:ext cx="9372600" cy="36741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96133D-D5BC-C5E4-BCB5-A0BE6F256B1C}"/>
              </a:ext>
            </a:extLst>
          </p:cNvPr>
          <p:cNvSpPr/>
          <p:nvPr userDrawn="1"/>
        </p:nvSpPr>
        <p:spPr>
          <a:xfrm>
            <a:off x="11551091" y="0"/>
            <a:ext cx="64090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27212F-ECC5-F8A1-A5D6-BD290599FB5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84592" y="128902"/>
            <a:ext cx="425472" cy="47627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31D2D3-9114-DE88-64B6-66B72405A3E4}"/>
              </a:ext>
            </a:extLst>
          </p:cNvPr>
          <p:cNvCxnSpPr/>
          <p:nvPr userDrawn="1"/>
        </p:nvCxnSpPr>
        <p:spPr>
          <a:xfrm>
            <a:off x="780417" y="990600"/>
            <a:ext cx="1051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3957862-7C7E-4D88-A65E-00B629C72F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t="23488" b="6814"/>
          <a:stretch/>
        </p:blipFill>
        <p:spPr bwMode="auto">
          <a:xfrm rot="16200000">
            <a:off x="10637245" y="1904726"/>
            <a:ext cx="2468880" cy="6406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58921"/>
            <a:ext cx="735711" cy="275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61" r:id="rId8"/>
    <p:sldLayoutId id="2147483662" r:id="rId9"/>
    <p:sldLayoutId id="2147483651" r:id="rId10"/>
    <p:sldLayoutId id="2147483654" r:id="rId11"/>
    <p:sldLayoutId id="2147483655" r:id="rId12"/>
    <p:sldLayoutId id="2147483664" r:id="rId1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6D7C9-5B04-8474-B951-DAD11EC2D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CND212: Digital Testing and Verification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12649A-59CC-F29E-BCDA-DA24E4E2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64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A59F1-4A3B-D109-80BF-2D29957AC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762498C5-1E41-8299-3607-A5E60D5B690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762498C5-1E41-8299-3607-A5E60D5B69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236CF2A2-6C8C-4F29-A96D-33B219F8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algn="ctr"/>
            <a:r>
              <a:rPr lang="en-US" dirty="0"/>
              <a:t>UVM Factory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C37CD-9146-7DCF-B2CE-96B6BA38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EF9CB8-77EB-7F34-AD95-611FF3F5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99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35B2-BFB3-88D5-42AB-740BB5D2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Factory?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20FA1-3881-7CDC-AAE3-D286F8D12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5"/>
            <a:ext cx="10668000" cy="4906960"/>
          </a:xfrm>
        </p:spPr>
        <p:txBody>
          <a:bodyPr/>
          <a:lstStyle/>
          <a:p>
            <a:r>
              <a:rPr lang="en-US" dirty="0"/>
              <a:t>UVM factory gives a mechanism to improve the flexibility, scalability, and reusability of the testbench </a:t>
            </a:r>
          </a:p>
          <a:p>
            <a:r>
              <a:rPr lang="en-US" dirty="0"/>
              <a:t>Factor allows the user to substitute an existing class object with any of its inherited child class objects. </a:t>
            </a:r>
          </a:p>
          <a:p>
            <a:r>
              <a:rPr lang="en-US" dirty="0"/>
              <a:t>User can use the “factory overriding” feature given by UVM to swap instances of an old class with instances of a new class. </a:t>
            </a:r>
          </a:p>
          <a:p>
            <a:r>
              <a:rPr lang="en-US" dirty="0"/>
              <a:t>Each user-defined class needs to be registered in the factory.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4EC70-A1B5-7D41-3654-9091A72A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42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35B2-BFB3-88D5-42AB-740BB5D2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Factories in UVM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20FA1-3881-7CDC-AAE3-D286F8D12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5"/>
            <a:ext cx="10668000" cy="4906960"/>
          </a:xfrm>
        </p:spPr>
        <p:txBody>
          <a:bodyPr/>
          <a:lstStyle/>
          <a:p>
            <a:r>
              <a:rPr lang="en-US" dirty="0"/>
              <a:t>Factory registration</a:t>
            </a:r>
          </a:p>
          <a:p>
            <a:pPr lvl="1"/>
            <a:r>
              <a:rPr lang="en-US" sz="2400" dirty="0">
                <a:latin typeface="Abadi Extra Light" panose="020B0204020104020204" pitchFamily="34" charset="0"/>
              </a:rPr>
              <a:t>`</a:t>
            </a:r>
            <a:r>
              <a:rPr lang="en-US" sz="2400" dirty="0" err="1">
                <a:latin typeface="Abadi Extra Light" panose="020B0204020104020204" pitchFamily="34" charset="0"/>
              </a:rPr>
              <a:t>uvm_object_utils</a:t>
            </a:r>
            <a:r>
              <a:rPr lang="en-US" sz="2400" dirty="0">
                <a:latin typeface="Abadi Extra Light" panose="020B0204020104020204" pitchFamily="34" charset="0"/>
              </a:rPr>
              <a:t> (Type)</a:t>
            </a:r>
          </a:p>
          <a:p>
            <a:pPr lvl="1"/>
            <a:r>
              <a:rPr lang="en-US" sz="2400" dirty="0">
                <a:latin typeface="Abadi Extra Light" panose="020B0204020104020204" pitchFamily="34" charset="0"/>
              </a:rPr>
              <a:t>`</a:t>
            </a:r>
            <a:r>
              <a:rPr lang="en-US" sz="2400" dirty="0" err="1">
                <a:latin typeface="Abadi Extra Light" panose="020B0204020104020204" pitchFamily="34" charset="0"/>
              </a:rPr>
              <a:t>uvm_component_utils</a:t>
            </a:r>
            <a:r>
              <a:rPr lang="en-US" sz="2400" dirty="0">
                <a:latin typeface="Abadi Extra Light" panose="020B0204020104020204" pitchFamily="34" charset="0"/>
              </a:rPr>
              <a:t> (Type)</a:t>
            </a:r>
          </a:p>
          <a:p>
            <a:r>
              <a:rPr lang="en-US" dirty="0"/>
              <a:t>Construct object using static proxy class method</a:t>
            </a:r>
          </a:p>
          <a:p>
            <a:pPr lvl="1"/>
            <a:r>
              <a:rPr lang="en-US" sz="2400" dirty="0" err="1">
                <a:latin typeface="Abadi Extra Light" panose="020B0204020104020204" pitchFamily="34" charset="0"/>
              </a:rPr>
              <a:t>ClassName</a:t>
            </a:r>
            <a:r>
              <a:rPr lang="en-US" sz="2400" dirty="0">
                <a:latin typeface="Abadi Extra Light" panose="020B0204020104020204" pitchFamily="34" charset="0"/>
              </a:rPr>
              <a:t> obj = </a:t>
            </a:r>
            <a:r>
              <a:rPr lang="en-US" sz="2400" dirty="0" err="1">
                <a:latin typeface="Abadi Extra Light" panose="020B0204020104020204" pitchFamily="34" charset="0"/>
              </a:rPr>
              <a:t>ClassName</a:t>
            </a:r>
            <a:r>
              <a:rPr lang="en-US" sz="2400" dirty="0">
                <a:latin typeface="Abadi Extra Light" panose="020B0204020104020204" pitchFamily="34" charset="0"/>
              </a:rPr>
              <a:t>::</a:t>
            </a:r>
            <a:r>
              <a:rPr lang="en-US" sz="2400" dirty="0" err="1">
                <a:latin typeface="Abadi Extra Light" panose="020B0204020104020204" pitchFamily="34" charset="0"/>
              </a:rPr>
              <a:t>type_id</a:t>
            </a:r>
            <a:r>
              <a:rPr lang="en-US" sz="2400" dirty="0">
                <a:latin typeface="Abadi Extra Light" panose="020B0204020104020204" pitchFamily="34" charset="0"/>
              </a:rPr>
              <a:t>::create(..);</a:t>
            </a:r>
          </a:p>
          <a:p>
            <a:r>
              <a:rPr lang="en-US" dirty="0"/>
              <a:t>Class overrides</a:t>
            </a:r>
          </a:p>
          <a:p>
            <a:pPr lvl="1"/>
            <a:r>
              <a:rPr lang="en-US" sz="2400" dirty="0" err="1">
                <a:latin typeface="Abadi Extra Light" panose="020B0204020104020204" pitchFamily="34" charset="0"/>
              </a:rPr>
              <a:t>Set_type_override_by_type</a:t>
            </a:r>
            <a:r>
              <a:rPr lang="en-US" sz="2400" dirty="0">
                <a:latin typeface="Abadi Extra Light" panose="020B0204020104020204" pitchFamily="34" charset="0"/>
              </a:rPr>
              <a:t>(…);</a:t>
            </a:r>
          </a:p>
          <a:p>
            <a:pPr lvl="1"/>
            <a:r>
              <a:rPr lang="en-US" sz="2400" dirty="0" err="1">
                <a:latin typeface="Abadi Extra Light" panose="020B0204020104020204" pitchFamily="34" charset="0"/>
              </a:rPr>
              <a:t>Set_inst_override_by_type</a:t>
            </a:r>
            <a:r>
              <a:rPr lang="en-US" sz="2400" dirty="0">
                <a:latin typeface="Abadi Extra Light" panose="020B0204020104020204" pitchFamily="34" charset="0"/>
              </a:rPr>
              <a:t>(…);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4EC70-A1B5-7D41-3654-9091A72A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35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35B2-BFB3-88D5-42AB-740BB5D2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Overriding Happens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20FA1-3881-7CDC-AAE3-D286F8D12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5"/>
            <a:ext cx="10668000" cy="4906960"/>
          </a:xfrm>
        </p:spPr>
        <p:txBody>
          <a:bodyPr/>
          <a:lstStyle/>
          <a:p>
            <a:r>
              <a:rPr lang="en-US" dirty="0"/>
              <a:t>A factory can be thought of as a look-up table</a:t>
            </a:r>
          </a:p>
          <a:p>
            <a:r>
              <a:rPr lang="en-US" dirty="0"/>
              <a:t>The component wrapper class can be accessed using </a:t>
            </a:r>
            <a:r>
              <a:rPr lang="en-US" dirty="0" err="1"/>
              <a:t>type_id</a:t>
            </a:r>
            <a:endParaRPr lang="en-US" dirty="0"/>
          </a:p>
          <a:p>
            <a:pPr lvl="1"/>
            <a:r>
              <a:rPr lang="en-US" sz="2000" dirty="0"/>
              <a:t>It is used in create method</a:t>
            </a:r>
          </a:p>
          <a:p>
            <a:pPr lvl="1"/>
            <a:r>
              <a:rPr lang="en-US" sz="2000" dirty="0"/>
              <a:t>Returns a resultant handle</a:t>
            </a:r>
          </a:p>
          <a:p>
            <a:pPr lvl="1"/>
            <a:r>
              <a:rPr lang="en-US" sz="2000" dirty="0"/>
              <a:t>using the polymorphism concept</a:t>
            </a:r>
          </a:p>
          <a:p>
            <a:r>
              <a:rPr lang="en-US" dirty="0"/>
              <a:t>The factory override mechanism returns a derived type handle using a base type handle. </a:t>
            </a:r>
          </a:p>
          <a:p>
            <a:r>
              <a:rPr lang="en-US" dirty="0"/>
              <a:t>When the create method is called for the base class type, </a:t>
            </a:r>
            <a:r>
              <a:rPr lang="en-US" dirty="0" err="1"/>
              <a:t>uvm_factory</a:t>
            </a:r>
            <a:r>
              <a:rPr lang="en-US" dirty="0"/>
              <a:t> will return a pointer to an object of a derived class type.</a:t>
            </a:r>
            <a:endParaRPr lang="en-US" sz="2400" dirty="0">
              <a:latin typeface="Abadi Extra Light" panose="020B02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4EC70-A1B5-7D41-3654-9091A72A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61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35B2-BFB3-88D5-42AB-740BB5D2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Factory Component Overrides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20FA1-3881-7CDC-AAE3-D286F8D12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5"/>
            <a:ext cx="10668000" cy="1066795"/>
          </a:xfrm>
        </p:spPr>
        <p:txBody>
          <a:bodyPr/>
          <a:lstStyle/>
          <a:p>
            <a:r>
              <a:rPr lang="en-US" dirty="0"/>
              <a:t>Type override</a:t>
            </a:r>
          </a:p>
          <a:p>
            <a:pPr lvl="1"/>
            <a:r>
              <a:rPr lang="en-US" dirty="0"/>
              <a:t>In a type override, a substitute component class type is created instead of an original component class in the testbench hierarchy. This applies to all instances of that component type.</a:t>
            </a:r>
            <a:endParaRPr lang="en-US" sz="1200" dirty="0">
              <a:latin typeface="Abadi Extra Light" panose="020B02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4EC70-A1B5-7D41-3654-9091A72A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3734F4-1080-7F65-38B0-08F3BD5B3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362206"/>
            <a:ext cx="8265329" cy="10667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8FF574-E343-7C23-866E-0255C253A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507" y="4107937"/>
            <a:ext cx="8422597" cy="10667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51426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35B2-BFB3-88D5-42AB-740BB5D2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Factory Component Overrides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20FA1-3881-7CDC-AAE3-D286F8D12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5"/>
            <a:ext cx="10668000" cy="1066795"/>
          </a:xfrm>
        </p:spPr>
        <p:txBody>
          <a:bodyPr/>
          <a:lstStyle/>
          <a:p>
            <a:r>
              <a:rPr lang="en-US" dirty="0"/>
              <a:t>Instance override</a:t>
            </a:r>
          </a:p>
          <a:p>
            <a:pPr lvl="1"/>
            <a:r>
              <a:rPr lang="en-US" dirty="0"/>
              <a:t>Unlike type override which overrides all instances of the type, instance override overrides only specified positions in the UVM component hierarchy.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4EC70-A1B5-7D41-3654-9091A72A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19E08F-EED1-E1B3-A5D0-F31C5EC85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2743200"/>
            <a:ext cx="8977167" cy="10667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FC6734-512C-D4C9-3134-197F6616B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092" y="4315491"/>
            <a:ext cx="9014874" cy="119179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39130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35B2-BFB3-88D5-42AB-740BB5D2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Override: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4EC70-A1B5-7D41-3654-9091A72A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12" name="Text Box 1771794562">
            <a:extLst>
              <a:ext uri="{FF2B5EF4-FFF2-40B4-BE49-F238E27FC236}">
                <a16:creationId xmlns:a16="http://schemas.microsoft.com/office/drawing/2014/main" id="{22B3EBAB-3526-B3C4-6877-11B94523386F}"/>
              </a:ext>
            </a:extLst>
          </p:cNvPr>
          <p:cNvSpPr txBox="1"/>
          <p:nvPr/>
        </p:nvSpPr>
        <p:spPr>
          <a:xfrm>
            <a:off x="838200" y="1189587"/>
            <a:ext cx="7352983" cy="2387767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build_phase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uvm_phase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phase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dirty="0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uvm_factory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factory </a:t>
            </a:r>
            <a:r>
              <a:rPr lang="en-US" sz="16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uvm_factory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6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dirty="0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sz="1600" dirty="0" err="1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build_phase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dirty="0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1400" dirty="0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set_type_override_by_type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component_A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600" dirty="0" err="1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get_type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component_B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600" dirty="0" err="1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get_type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US" sz="1400" dirty="0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comp_A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component_A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type_id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6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err="1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comp_A</a:t>
            </a:r>
            <a:r>
              <a:rPr lang="en-US" sz="16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dirty="0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factory</a:t>
            </a:r>
            <a:r>
              <a:rPr lang="en-US" sz="1600" dirty="0" err="1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dirty="0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endfunction</a:t>
            </a:r>
            <a:endParaRPr lang="en-US" sz="1400" dirty="0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ea typeface="Calibri" panose="020F0502020204030204" pitchFamily="34" charset="0"/>
            </a:endParaRPr>
          </a:p>
        </p:txBody>
      </p:sp>
      <p:sp>
        <p:nvSpPr>
          <p:cNvPr id="11" name="Text Box 1771794561">
            <a:extLst>
              <a:ext uri="{FF2B5EF4-FFF2-40B4-BE49-F238E27FC236}">
                <a16:creationId xmlns:a16="http://schemas.microsoft.com/office/drawing/2014/main" id="{16B8FB87-6ECC-087D-D355-06F8689634E0}"/>
              </a:ext>
            </a:extLst>
          </p:cNvPr>
          <p:cNvSpPr txBox="1"/>
          <p:nvPr/>
        </p:nvSpPr>
        <p:spPr>
          <a:xfrm>
            <a:off x="3581400" y="3657600"/>
            <a:ext cx="7352983" cy="2660137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build_phase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uvm_phase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phase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uvm_factory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factory </a:t>
            </a:r>
            <a:r>
              <a:rPr lang="en-US" sz="16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uvm_factory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6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dirty="0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sz="1600" dirty="0" err="1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build_phase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factory</a:t>
            </a:r>
            <a:r>
              <a:rPr lang="en-US" sz="1600" dirty="0" err="1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set_type_override_by_name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err="1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component_A</a:t>
            </a:r>
            <a:r>
              <a:rPr lang="en-US" sz="16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err="1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component_B</a:t>
            </a:r>
            <a:r>
              <a:rPr lang="en-US" sz="16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comp_A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component_A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type_id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6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err="1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comp_A</a:t>
            </a:r>
            <a:r>
              <a:rPr lang="en-US" sz="16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factory</a:t>
            </a:r>
            <a:r>
              <a:rPr lang="en-US" sz="1600" dirty="0" err="1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dirty="0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endfunction</a:t>
            </a:r>
            <a:endParaRPr lang="en-US" sz="1600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948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35B2-BFB3-88D5-42AB-740BB5D2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Override: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4EC70-A1B5-7D41-3654-9091A72A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3" name="Text Box 1771794569">
            <a:extLst>
              <a:ext uri="{FF2B5EF4-FFF2-40B4-BE49-F238E27FC236}">
                <a16:creationId xmlns:a16="http://schemas.microsoft.com/office/drawing/2014/main" id="{5AE89CF5-A219-199F-5C66-711C09169FBA}"/>
              </a:ext>
            </a:extLst>
          </p:cNvPr>
          <p:cNvSpPr txBox="1"/>
          <p:nvPr/>
        </p:nvSpPr>
        <p:spPr>
          <a:xfrm>
            <a:off x="1981200" y="2133600"/>
            <a:ext cx="7658100" cy="2835276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build_phase</a:t>
            </a:r>
            <a:r>
              <a:rPr lang="en-US" sz="160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uvm_phase phase</a:t>
            </a:r>
            <a:r>
              <a:rPr lang="en-US" sz="160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uvm_factory factory </a:t>
            </a:r>
            <a:r>
              <a:rPr lang="en-US" sz="160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uvm_factory</a:t>
            </a:r>
            <a:r>
              <a:rPr lang="en-US" sz="160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60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160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sz="160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build_phase</a:t>
            </a:r>
            <a:r>
              <a:rPr lang="en-US" sz="160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en-US" sz="160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1400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component_A</a:t>
            </a:r>
            <a:r>
              <a:rPr lang="en-US" sz="160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60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type_id</a:t>
            </a:r>
            <a:r>
              <a:rPr lang="en-US" sz="160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60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set_type_override</a:t>
            </a:r>
            <a:r>
              <a:rPr lang="en-US" sz="160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component_B</a:t>
            </a:r>
            <a:r>
              <a:rPr lang="en-US" sz="160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60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get_type</a:t>
            </a:r>
            <a:r>
              <a:rPr lang="en-US" sz="160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US" sz="1400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comp_A </a:t>
            </a:r>
            <a:r>
              <a:rPr lang="en-US" sz="160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component_A</a:t>
            </a:r>
            <a:r>
              <a:rPr lang="en-US" sz="160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60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type_id</a:t>
            </a:r>
            <a:r>
              <a:rPr lang="en-US" sz="160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60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160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"comp_A"</a:t>
            </a:r>
            <a:r>
              <a:rPr lang="en-US" sz="160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60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factory</a:t>
            </a:r>
            <a:r>
              <a:rPr lang="en-US" sz="160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60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endfunction</a:t>
            </a:r>
            <a:endParaRPr lang="en-US" sz="140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833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35B2-BFB3-88D5-42AB-740BB5D2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Override: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4EC70-A1B5-7D41-3654-9091A72A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Text Box 1771794566">
            <a:extLst>
              <a:ext uri="{FF2B5EF4-FFF2-40B4-BE49-F238E27FC236}">
                <a16:creationId xmlns:a16="http://schemas.microsoft.com/office/drawing/2014/main" id="{47A80D1E-95CF-E232-43A3-A993BAA97681}"/>
              </a:ext>
            </a:extLst>
          </p:cNvPr>
          <p:cNvSpPr txBox="1"/>
          <p:nvPr/>
        </p:nvSpPr>
        <p:spPr>
          <a:xfrm>
            <a:off x="457200" y="1242767"/>
            <a:ext cx="8667750" cy="2769114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build_phase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uvm_phase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phase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uvm_factory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factory </a:t>
            </a:r>
            <a:r>
              <a:rPr lang="en-US" sz="16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uvm_factory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6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dirty="0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sz="1600" dirty="0" err="1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build_phase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1600" dirty="0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set_inst_override_by_type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component_A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600" dirty="0" err="1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get_type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component_B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600" dirty="0" err="1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get_type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16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"*"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comp_A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component_A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type_id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6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err="1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comp_A</a:t>
            </a:r>
            <a:r>
              <a:rPr lang="en-US" sz="16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1600" dirty="0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factory</a:t>
            </a:r>
            <a:r>
              <a:rPr lang="en-US" sz="1600" dirty="0" err="1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dirty="0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endfunction</a:t>
            </a:r>
            <a:endParaRPr lang="en-US" sz="1600" dirty="0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ea typeface="Calibri" panose="020F0502020204030204" pitchFamily="34" charset="0"/>
            </a:endParaRPr>
          </a:p>
        </p:txBody>
      </p:sp>
      <p:sp>
        <p:nvSpPr>
          <p:cNvPr id="3" name="Text Box 1771794565">
            <a:extLst>
              <a:ext uri="{FF2B5EF4-FFF2-40B4-BE49-F238E27FC236}">
                <a16:creationId xmlns:a16="http://schemas.microsoft.com/office/drawing/2014/main" id="{61F9FEA8-B614-CFCB-5D50-6E47A9AEC162}"/>
              </a:ext>
            </a:extLst>
          </p:cNvPr>
          <p:cNvSpPr txBox="1"/>
          <p:nvPr/>
        </p:nvSpPr>
        <p:spPr>
          <a:xfrm>
            <a:off x="3048000" y="3657600"/>
            <a:ext cx="7905750" cy="245300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build_phase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uvm_phase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phase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uvm_factory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factory </a:t>
            </a:r>
            <a:r>
              <a:rPr lang="en-US" sz="16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uvm_factory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6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dirty="0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sz="1600" dirty="0" err="1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build_phase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factory</a:t>
            </a:r>
            <a:r>
              <a:rPr lang="en-US" sz="1600" dirty="0" err="1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set_inst_override_by_name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err="1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component_A</a:t>
            </a:r>
            <a:r>
              <a:rPr lang="en-US" sz="16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err="1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component_B</a:t>
            </a:r>
            <a:r>
              <a:rPr lang="en-US" sz="16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"*"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comp_A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component_A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type_id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6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err="1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comp_A</a:t>
            </a:r>
            <a:r>
              <a:rPr lang="en-US" sz="16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factory</a:t>
            </a:r>
            <a:r>
              <a:rPr lang="en-US" sz="1600" dirty="0" err="1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6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dirty="0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endfunction</a:t>
            </a:r>
            <a:endParaRPr lang="en-US" sz="1600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489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35B2-BFB3-88D5-42AB-740BB5D2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Override: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4EC70-A1B5-7D41-3654-9091A72A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6" name="Text Box 1771794570">
            <a:extLst>
              <a:ext uri="{FF2B5EF4-FFF2-40B4-BE49-F238E27FC236}">
                <a16:creationId xmlns:a16="http://schemas.microsoft.com/office/drawing/2014/main" id="{5D7C218C-3974-12C4-A675-C662958B4E0A}"/>
              </a:ext>
            </a:extLst>
          </p:cNvPr>
          <p:cNvSpPr txBox="1"/>
          <p:nvPr/>
        </p:nvSpPr>
        <p:spPr>
          <a:xfrm>
            <a:off x="1447800" y="2327080"/>
            <a:ext cx="8610600" cy="2619057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build_phase</a:t>
            </a:r>
            <a:r>
              <a:rPr lang="en-US" sz="160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uvm_phase phase</a:t>
            </a:r>
            <a:r>
              <a:rPr lang="en-US" sz="160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uvm_factory factory </a:t>
            </a:r>
            <a:r>
              <a:rPr lang="en-US" sz="160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uvm_factory</a:t>
            </a:r>
            <a:r>
              <a:rPr lang="en-US" sz="160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60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160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sz="160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build_phase</a:t>
            </a:r>
            <a:r>
              <a:rPr lang="en-US" sz="160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en-US" sz="160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component_A</a:t>
            </a:r>
            <a:r>
              <a:rPr lang="en-US" sz="160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60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type_id</a:t>
            </a:r>
            <a:r>
              <a:rPr lang="en-US" sz="160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60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set_inst_override</a:t>
            </a:r>
            <a:r>
              <a:rPr lang="en-US" sz="160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component_B</a:t>
            </a:r>
            <a:r>
              <a:rPr lang="en-US" sz="160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60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get_type</a:t>
            </a:r>
            <a:r>
              <a:rPr lang="en-US" sz="160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  <a:r>
              <a:rPr lang="en-US" sz="160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"*"</a:t>
            </a:r>
            <a:r>
              <a:rPr lang="en-US" sz="160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comp_A </a:t>
            </a:r>
            <a:r>
              <a:rPr lang="en-US" sz="160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component_A</a:t>
            </a:r>
            <a:r>
              <a:rPr lang="en-US" sz="160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60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type_id</a:t>
            </a:r>
            <a:r>
              <a:rPr lang="en-US" sz="160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60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160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"comp_A"</a:t>
            </a:r>
            <a:r>
              <a:rPr lang="en-US" sz="160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60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factory</a:t>
            </a:r>
            <a:r>
              <a:rPr lang="en-US" sz="160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60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endfunction</a:t>
            </a:r>
            <a:endParaRPr lang="en-US" sz="160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968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A59F1-4A3B-D109-80BF-2D29957AC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762498C5-1E41-8299-3607-A5E60D5B690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6332CB47-C51F-10CE-6203-9B3F83BD27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236CF2A2-6C8C-4F29-A96D-33B219F8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algn="ctr"/>
            <a:r>
              <a:rPr lang="en-US" dirty="0"/>
              <a:t>Configuration Database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C37CD-9146-7DCF-B2CE-96B6BA38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EF9CB8-77EB-7F34-AD95-611FF3F5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98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A59F1-4A3B-D109-80BF-2D29957AC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762498C5-1E41-8299-3607-A5E60D5B690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762498C5-1E41-8299-3607-A5E60D5B69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236CF2A2-6C8C-4F29-A96D-33B219F8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algn="ctr"/>
            <a:r>
              <a:rPr lang="en-US" dirty="0"/>
              <a:t>UVM Component Phasing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C37CD-9146-7DCF-B2CE-96B6BA38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EF9CB8-77EB-7F34-AD95-611FF3F5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464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C1077B-B6A6-1EA2-A539-8A163CDC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UVM Component Phasing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DA1DF3-2639-8C54-0F5C-A885B0983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phases are an important concept in </a:t>
            </a:r>
            <a:r>
              <a:rPr lang="en-US" dirty="0" err="1"/>
              <a:t>uvm</a:t>
            </a:r>
            <a:r>
              <a:rPr lang="en-US" dirty="0"/>
              <a:t> that applies to all testbench components.</a:t>
            </a:r>
          </a:p>
          <a:p>
            <a:r>
              <a:rPr lang="en-US" dirty="0"/>
              <a:t>Each testbench component is derived from </a:t>
            </a:r>
            <a:r>
              <a:rPr lang="en-US" dirty="0" err="1"/>
              <a:t>uvm_component</a:t>
            </a:r>
            <a:r>
              <a:rPr lang="en-US" dirty="0"/>
              <a:t> and has predefined phases. </a:t>
            </a:r>
          </a:p>
          <a:p>
            <a:r>
              <a:rPr lang="en-US" dirty="0"/>
              <a:t>Each component cannot move to the next phase unless the current phase execution is completed for all components. This provides proper synchronization between all components.</a:t>
            </a:r>
          </a:p>
          <a:p>
            <a:r>
              <a:rPr lang="en-US" dirty="0"/>
              <a:t>UVM phases are executed in a certain order and all are virtual methods.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2EDB0-D1EF-442B-5D24-BFC8DD96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82DEA-0F44-67C7-9E5F-CF96E7CF594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739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C1077B-B6A6-1EA2-A539-8A163CDC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UVM Component Phasing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2EDB0-D1EF-442B-5D24-BFC8DD96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82DEA-0F44-67C7-9E5F-CF96E7CF594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3E71CC-FE93-D27D-31FF-07EE034A63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191913"/>
            <a:ext cx="5486400" cy="539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52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C1077B-B6A6-1EA2-A539-8A163CDC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UVM Component Phasing: Build Phase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3B664E-888B-9837-8F03-09E533954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Phases in this category are executed at the start of the UVM testbench simulation, where the testbench components are</a:t>
            </a:r>
          </a:p>
          <a:p>
            <a:pPr lvl="1"/>
            <a:r>
              <a:rPr lang="en-US" sz="2000" dirty="0"/>
              <a:t>constructed, </a:t>
            </a:r>
          </a:p>
          <a:p>
            <a:pPr lvl="1"/>
            <a:r>
              <a:rPr lang="en-US" sz="2000" dirty="0"/>
              <a:t>configured and </a:t>
            </a:r>
          </a:p>
          <a:p>
            <a:pPr lvl="1"/>
            <a:r>
              <a:rPr lang="en-US" sz="2000" dirty="0"/>
              <a:t>connected. </a:t>
            </a:r>
          </a:p>
          <a:p>
            <a:r>
              <a:rPr lang="en-US" dirty="0"/>
              <a:t>All the build phase methods and functions are executed in zero simulation time.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2EDB0-D1EF-442B-5D24-BFC8DD96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82DEA-0F44-67C7-9E5F-CF96E7CF594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41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C1077B-B6A6-1EA2-A539-8A163CDC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UVM Component Phasing: Run-time phase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3B664E-888B-9837-8F03-09E533954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testbench components are created and connected in the testbench, it goes to the run phase where actual simulation time is consumed. </a:t>
            </a:r>
          </a:p>
          <a:p>
            <a:r>
              <a:rPr lang="en-US" dirty="0"/>
              <a:t>The </a:t>
            </a:r>
            <a:r>
              <a:rPr lang="en-US" dirty="0" err="1"/>
              <a:t>run_phase</a:t>
            </a:r>
            <a:r>
              <a:rPr lang="en-US" dirty="0"/>
              <a:t> for all components are executed in parallel. </a:t>
            </a:r>
          </a:p>
          <a:p>
            <a:r>
              <a:rPr lang="en-US" dirty="0"/>
              <a:t>The </a:t>
            </a:r>
            <a:r>
              <a:rPr lang="en-US" dirty="0" err="1"/>
              <a:t>run_phase</a:t>
            </a:r>
            <a:r>
              <a:rPr lang="en-US" dirty="0"/>
              <a:t> and </a:t>
            </a:r>
            <a:r>
              <a:rPr lang="en-US" dirty="0" err="1"/>
              <a:t>pre_reset</a:t>
            </a:r>
            <a:r>
              <a:rPr lang="en-US" dirty="0"/>
              <a:t> phase both start at the same time.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2EDB0-D1EF-442B-5D24-BFC8DD96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82DEA-0F44-67C7-9E5F-CF96E7CF594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106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C1077B-B6A6-1EA2-A539-8A163CDC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UVM Component Phasing: Clean-up Phase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3B664E-888B-9837-8F03-09E533954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clean-up phase is used to collect information from </a:t>
            </a:r>
          </a:p>
          <a:p>
            <a:pPr lvl="1"/>
            <a:r>
              <a:rPr lang="en-US" sz="2000" dirty="0"/>
              <a:t>functional coverage monitors and </a:t>
            </a:r>
          </a:p>
          <a:p>
            <a:pPr lvl="1"/>
            <a:r>
              <a:rPr lang="en-US" sz="2000" dirty="0"/>
              <a:t>scoreboards </a:t>
            </a:r>
          </a:p>
          <a:p>
            <a:r>
              <a:rPr lang="en-US" dirty="0"/>
              <a:t>It checks whether the coverage goal has been reached or the test case has passed. </a:t>
            </a:r>
          </a:p>
          <a:p>
            <a:r>
              <a:rPr lang="en-US" dirty="0"/>
              <a:t>The cleanup phases will start once the run phases are completed. </a:t>
            </a:r>
          </a:p>
          <a:p>
            <a:r>
              <a:rPr lang="en-US" dirty="0"/>
              <a:t>It is implemented as functions and works from the bottom to the top of the component hierarchy. </a:t>
            </a:r>
          </a:p>
          <a:p>
            <a:r>
              <a:rPr lang="en-US" dirty="0"/>
              <a:t>Analysis components may use the extract, check, and report phase.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2EDB0-D1EF-442B-5D24-BFC8DD96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82DEA-0F44-67C7-9E5F-CF96E7CF594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289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A59F1-4A3B-D109-80BF-2D29957AC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762498C5-1E41-8299-3607-A5E60D5B690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762498C5-1E41-8299-3607-A5E60D5B69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236CF2A2-6C8C-4F29-A96D-33B219F8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algn="ctr"/>
            <a:r>
              <a:rPr lang="en-US" dirty="0"/>
              <a:t>UVM Reporting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C37CD-9146-7DCF-B2CE-96B6BA38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EF9CB8-77EB-7F34-AD95-611FF3F5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063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A59F1-4A3B-D109-80BF-2D29957AC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762498C5-1E41-8299-3607-A5E60D5B690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762498C5-1E41-8299-3607-A5E60D5B69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236CF2A2-6C8C-4F29-A96D-33B219F8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UVM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2A08E-DE75-2C3A-CD92-D738FE585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UVM Reporting or Messaging has a rich set of message-display commands &amp; methods to alter the numbers &amp; types of messages that are displayed without re-compilation of the design. </a:t>
            </a:r>
          </a:p>
          <a:p>
            <a:r>
              <a:rPr lang="en-US" dirty="0"/>
              <a:t>UVM Reporting has the concepts of </a:t>
            </a:r>
          </a:p>
          <a:p>
            <a:pPr lvl="1"/>
            <a:r>
              <a:rPr lang="en-US" sz="2000" dirty="0"/>
              <a:t>Severity, </a:t>
            </a:r>
          </a:p>
          <a:p>
            <a:pPr lvl="1"/>
            <a:r>
              <a:rPr lang="en-US" sz="2000" dirty="0"/>
              <a:t>Verbosity and </a:t>
            </a:r>
          </a:p>
          <a:p>
            <a:pPr lvl="1"/>
            <a:r>
              <a:rPr lang="en-US" sz="2000" dirty="0"/>
              <a:t>Simulation handling behavior. </a:t>
            </a:r>
          </a:p>
          <a:p>
            <a:r>
              <a:rPr lang="en-US" dirty="0"/>
              <a:t>Each reporting method can be independently specified and controlled.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C37CD-9146-7DCF-B2CE-96B6BA38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EF9CB8-77EB-7F34-AD95-611FF3F5E3A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79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A59F1-4A3B-D109-80BF-2D29957AC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762498C5-1E41-8299-3607-A5E60D5B690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762498C5-1E41-8299-3607-A5E60D5B69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236CF2A2-6C8C-4F29-A96D-33B219F8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UVM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2A08E-DE75-2C3A-CD92-D738FE585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Severity</a:t>
            </a:r>
          </a:p>
          <a:p>
            <a:pPr lvl="1"/>
            <a:r>
              <a:rPr lang="en-US" sz="1800" dirty="0"/>
              <a:t>Severity indicates importance</a:t>
            </a:r>
          </a:p>
          <a:p>
            <a:pPr lvl="1"/>
            <a:r>
              <a:rPr lang="en-US" sz="1800" dirty="0"/>
              <a:t>Examples are Fatal, Error, Warning &amp; Info</a:t>
            </a:r>
          </a:p>
          <a:p>
            <a:r>
              <a:rPr lang="en-US" dirty="0"/>
              <a:t>Verbosity</a:t>
            </a:r>
          </a:p>
          <a:p>
            <a:pPr lvl="1"/>
            <a:r>
              <a:rPr lang="en-US" sz="1800" dirty="0"/>
              <a:t>Verbosity indicates filter level</a:t>
            </a:r>
          </a:p>
          <a:p>
            <a:pPr lvl="1"/>
            <a:r>
              <a:rPr lang="en-US" sz="1800" dirty="0"/>
              <a:t>Examples are None, Low, Medium, High, Full &amp; Debug</a:t>
            </a:r>
          </a:p>
          <a:p>
            <a:r>
              <a:rPr lang="en-US" dirty="0"/>
              <a:t>Simulation Handling Behavior</a:t>
            </a:r>
          </a:p>
          <a:p>
            <a:pPr lvl="1"/>
            <a:r>
              <a:rPr lang="en-US" sz="1800" dirty="0"/>
              <a:t>Simulation handling behavior controls simulator behavior</a:t>
            </a:r>
          </a:p>
          <a:p>
            <a:pPr lvl="1"/>
            <a:r>
              <a:rPr lang="en-US" sz="1800" dirty="0"/>
              <a:t>Simulation Handling Behavior is the Action taken by the Simulator which is dependent from the Severity being produced by the Verification Environment. </a:t>
            </a:r>
          </a:p>
          <a:p>
            <a:pPr lvl="1"/>
            <a:r>
              <a:rPr lang="en-US" sz="1800" dirty="0"/>
              <a:t>Examples are Exit, Count, Display, Log, Call Hook &amp; No Action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C37CD-9146-7DCF-B2CE-96B6BA38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EF9CB8-77EB-7F34-AD95-611FF3F5E3A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20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A59F1-4A3B-D109-80BF-2D29957AC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762498C5-1E41-8299-3607-A5E60D5B690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762498C5-1E41-8299-3607-A5E60D5B69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236CF2A2-6C8C-4F29-A96D-33B219F8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UVM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2A08E-DE75-2C3A-CD92-D738FE585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5"/>
            <a:ext cx="10972800" cy="2590795"/>
          </a:xfrm>
        </p:spPr>
        <p:txBody>
          <a:bodyPr/>
          <a:lstStyle/>
          <a:p>
            <a:r>
              <a:rPr lang="en-US" dirty="0"/>
              <a:t>UVM Reporting provides Macros to embed report messages.</a:t>
            </a:r>
          </a:p>
          <a:p>
            <a:r>
              <a:rPr lang="en-US" dirty="0"/>
              <a:t>The following Macros can be used:</a:t>
            </a:r>
          </a:p>
          <a:p>
            <a:pPr lvl="1"/>
            <a:r>
              <a:rPr lang="en-US" dirty="0"/>
              <a:t>`</a:t>
            </a:r>
            <a:r>
              <a:rPr lang="en-US" dirty="0" err="1"/>
              <a:t>uvm_info</a:t>
            </a:r>
            <a:r>
              <a:rPr lang="en-US" dirty="0"/>
              <a:t>(string ID, string MSG, verbosity);</a:t>
            </a:r>
          </a:p>
          <a:p>
            <a:pPr lvl="1"/>
            <a:r>
              <a:rPr lang="en-US" dirty="0"/>
              <a:t>`</a:t>
            </a:r>
            <a:r>
              <a:rPr lang="en-US" dirty="0" err="1"/>
              <a:t>uvm_error</a:t>
            </a:r>
            <a:r>
              <a:rPr lang="en-US" dirty="0"/>
              <a:t>(string ID, string MSG);</a:t>
            </a:r>
          </a:p>
          <a:p>
            <a:pPr lvl="1"/>
            <a:r>
              <a:rPr lang="en-US" dirty="0"/>
              <a:t>`</a:t>
            </a:r>
            <a:r>
              <a:rPr lang="en-US" dirty="0" err="1"/>
              <a:t>uvm_warning</a:t>
            </a:r>
            <a:r>
              <a:rPr lang="en-US" dirty="0"/>
              <a:t>(string ID, string MSG);</a:t>
            </a:r>
          </a:p>
          <a:p>
            <a:pPr lvl="1"/>
            <a:r>
              <a:rPr lang="en-US" dirty="0"/>
              <a:t>`</a:t>
            </a:r>
            <a:r>
              <a:rPr lang="en-US" dirty="0" err="1"/>
              <a:t>uvm_fatal</a:t>
            </a:r>
            <a:r>
              <a:rPr lang="en-US" dirty="0"/>
              <a:t>(string ID, string MSG);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C37CD-9146-7DCF-B2CE-96B6BA38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EF9CB8-77EB-7F34-AD95-611FF3F5E3A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3D5DE3-3AE8-56CB-4D77-1E5CDCC4B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937028"/>
              </p:ext>
            </p:extLst>
          </p:nvPr>
        </p:nvGraphicFramePr>
        <p:xfrm>
          <a:off x="1371600" y="3972999"/>
          <a:ext cx="2819400" cy="140919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3087374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5107455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>
                          <a:effectLst/>
                        </a:rPr>
                        <a:t>Severity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>
                          <a:effectLst/>
                        </a:rPr>
                        <a:t>Simulator Action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1228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>
                          <a:effectLst/>
                        </a:rPr>
                        <a:t>uvm_fatal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>
                          <a:effectLst/>
                        </a:rPr>
                        <a:t>uvm_display &amp; uvm_exit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0453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>
                          <a:effectLst/>
                        </a:rPr>
                        <a:t>uvm_error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>
                          <a:effectLst/>
                        </a:rPr>
                        <a:t>uvm_display &amp; uvm_count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9712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>
                          <a:effectLst/>
                        </a:rPr>
                        <a:t>uvm_warning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>
                          <a:effectLst/>
                        </a:rPr>
                        <a:t>uvm_display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8504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>
                          <a:effectLst/>
                        </a:rPr>
                        <a:t>uvm_info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uvm_display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546807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5F83BC5-8901-F1AF-2858-CD74EF32A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456642"/>
              </p:ext>
            </p:extLst>
          </p:nvPr>
        </p:nvGraphicFramePr>
        <p:xfrm>
          <a:off x="6172200" y="3331361"/>
          <a:ext cx="4191000" cy="260225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712923">
                  <a:extLst>
                    <a:ext uri="{9D8B030D-6E8A-4147-A177-3AD203B41FA5}">
                      <a16:colId xmlns:a16="http://schemas.microsoft.com/office/drawing/2014/main" val="1039172400"/>
                    </a:ext>
                  </a:extLst>
                </a:gridCol>
                <a:gridCol w="2478077">
                  <a:extLst>
                    <a:ext uri="{9D8B030D-6E8A-4147-A177-3AD203B41FA5}">
                      <a16:colId xmlns:a16="http://schemas.microsoft.com/office/drawing/2014/main" val="3958243565"/>
                    </a:ext>
                  </a:extLst>
                </a:gridCol>
              </a:tblGrid>
              <a:tr h="37011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>
                          <a:effectLst/>
                        </a:rPr>
                        <a:t>Simulator Action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>
                          <a:effectLst/>
                        </a:rPr>
                        <a:t>Description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29639168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>
                          <a:effectLst/>
                        </a:rPr>
                        <a:t>uvm_exit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>
                          <a:effectLst/>
                        </a:rPr>
                        <a:t>Exit from simulation immediately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1866916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>
                          <a:effectLst/>
                        </a:rPr>
                        <a:t>uvm_count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>
                          <a:effectLst/>
                        </a:rPr>
                        <a:t>Increment global error count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7471278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>
                          <a:effectLst/>
                        </a:rPr>
                        <a:t>uvm_display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>
                          <a:effectLst/>
                        </a:rPr>
                        <a:t>Display message on console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5068714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>
                          <a:effectLst/>
                        </a:rPr>
                        <a:t>uvm_log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>
                          <a:effectLst/>
                        </a:rPr>
                        <a:t>Captures messages in a named file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6936911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>
                          <a:effectLst/>
                        </a:rPr>
                        <a:t>uvm_call_back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>
                          <a:effectLst/>
                        </a:rPr>
                        <a:t>Calls callback method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9727140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>
                          <a:effectLst/>
                        </a:rPr>
                        <a:t>uvm_no_action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Do nothing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5512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79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26E3D-9672-EAB9-807B-B5FB2B2F4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036154-0066-674B-4BE4-3153D626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Configuration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266755-2149-53CD-7CCA-C6302C07A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4"/>
            <a:ext cx="10847388" cy="5423423"/>
          </a:xfrm>
        </p:spPr>
        <p:txBody>
          <a:bodyPr/>
          <a:lstStyle/>
          <a:p>
            <a:r>
              <a:rPr lang="en-US">
                <a:latin typeface="+mj-lt"/>
              </a:rPr>
              <a:t>A configurable testbench provides a degree of freedom to the verification engineer </a:t>
            </a:r>
          </a:p>
          <a:p>
            <a:r>
              <a:rPr lang="en-US">
                <a:latin typeface="+mj-lt"/>
              </a:rPr>
              <a:t>UVM has an internal database table in which we can store values under a given name</a:t>
            </a:r>
          </a:p>
          <a:p>
            <a:r>
              <a:rPr lang="en-US">
                <a:latin typeface="+mj-lt"/>
              </a:rPr>
              <a:t>Provided information can be retrieved later in various parts of the testbench</a:t>
            </a:r>
          </a:p>
          <a:p>
            <a:r>
              <a:rPr lang="en-US">
                <a:latin typeface="Abadi Extra Light" panose="020B0204020104020204" pitchFamily="34" charset="0"/>
              </a:rPr>
              <a:t>uvm_config_db </a:t>
            </a:r>
            <a:r>
              <a:rPr lang="en-US"/>
              <a:t>is a mechanism for defining component configurations</a:t>
            </a:r>
          </a:p>
          <a:p>
            <a:pPr lvl="1"/>
            <a:r>
              <a:rPr lang="en-US" sz="2000"/>
              <a:t>It is structured for hierarchical configurations.</a:t>
            </a:r>
          </a:p>
          <a:p>
            <a:pPr lvl="1"/>
            <a:r>
              <a:rPr lang="en-US" sz="2000"/>
              <a:t>Focused on component instances</a:t>
            </a:r>
          </a:p>
          <a:p>
            <a:pPr lvl="1"/>
            <a:r>
              <a:rPr lang="en-US" sz="2000"/>
              <a:t>Can be used globally</a:t>
            </a:r>
          </a:p>
          <a:p>
            <a:pPr lvl="1"/>
            <a:endParaRPr lang="en-US" sz="240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2C953-9F26-C7DD-A2AB-BF7967F64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C83EC-B8EC-7DAD-D8C5-FAF1DF5814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244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A59F1-4A3B-D109-80BF-2D29957AC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762498C5-1E41-8299-3607-A5E60D5B690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762498C5-1E41-8299-3607-A5E60D5B69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236CF2A2-6C8C-4F29-A96D-33B219F8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algn="ctr"/>
            <a:r>
              <a:rPr lang="en-US" dirty="0"/>
              <a:t>UVM Objections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C37CD-9146-7DCF-B2CE-96B6BA38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EF9CB8-77EB-7F34-AD95-611FF3F5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31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DDF91A6-44BF-BC76-0D12-8EF6CAE4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UVM Objections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D24902-B02B-6E2D-728C-51B00288B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5"/>
            <a:ext cx="10972800" cy="511650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uvm_objection</a:t>
            </a:r>
            <a:r>
              <a:rPr lang="en-US" dirty="0"/>
              <a:t> class provides a mechanism to coordinate status information between two or more components, objects. </a:t>
            </a:r>
          </a:p>
          <a:p>
            <a:r>
              <a:rPr lang="en-US" dirty="0"/>
              <a:t>The </a:t>
            </a:r>
            <a:r>
              <a:rPr lang="en-US" dirty="0" err="1"/>
              <a:t>uvm_objection</a:t>
            </a:r>
            <a:r>
              <a:rPr lang="en-US" dirty="0"/>
              <a:t> class is extended from </a:t>
            </a:r>
            <a:r>
              <a:rPr lang="en-US" dirty="0" err="1"/>
              <a:t>uvm_report_object</a:t>
            </a:r>
            <a:r>
              <a:rPr lang="en-US" dirty="0"/>
              <a:t>. </a:t>
            </a:r>
          </a:p>
          <a:p>
            <a:r>
              <a:rPr lang="en-US" dirty="0"/>
              <a:t>The objection deals with the concept of raise and drop objection which means the internal counter is increment and decrement respectively. </a:t>
            </a:r>
          </a:p>
          <a:p>
            <a:r>
              <a:rPr lang="en-US" dirty="0"/>
              <a:t>Each participating component and object may raise or drop objections asynchronously. </a:t>
            </a:r>
          </a:p>
          <a:p>
            <a:r>
              <a:rPr lang="en-US" dirty="0"/>
              <a:t>The objection has to be raised before starting any process and drop it once it is completed.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02DCB-79A1-9E21-9D5B-E7F1FAA0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24419-EEA4-97D1-B97D-6F382103B0C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1599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DDF91A6-44BF-BC76-0D12-8EF6CAE4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Objections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D24902-B02B-6E2D-728C-51B00288B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5"/>
            <a:ext cx="10972800" cy="5116508"/>
          </a:xfrm>
        </p:spPr>
        <p:txBody>
          <a:bodyPr/>
          <a:lstStyle/>
          <a:p>
            <a:r>
              <a:rPr lang="en-US" dirty="0"/>
              <a:t> The UVM phasing mechanism uses objections to coordinate with each other and the phase should be ended when all objections are dropped. They can be used in all UVM phases.</a:t>
            </a:r>
          </a:p>
          <a:p>
            <a:r>
              <a:rPr lang="en-US" dirty="0"/>
              <a:t>It allows proceeding for the “End of test”. </a:t>
            </a:r>
          </a:p>
          <a:p>
            <a:r>
              <a:rPr lang="en-US" dirty="0"/>
              <a:t>The simulation time-consuming activity happens in the run phase. </a:t>
            </a:r>
          </a:p>
          <a:p>
            <a:r>
              <a:rPr lang="en-US" dirty="0"/>
              <a:t>If all objections dropped for run phases, it means simulation activity is completed. </a:t>
            </a:r>
          </a:p>
          <a:p>
            <a:r>
              <a:rPr lang="en-US" dirty="0"/>
              <a:t>The test can be ended after executing clean up phases.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02DCB-79A1-9E21-9D5B-E7F1FAA0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24419-EEA4-97D1-B97D-6F382103B0C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020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DDF91A6-44BF-BC76-0D12-8EF6CAE4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Objections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02DCB-79A1-9E21-9D5B-E7F1FAA0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24419-EEA4-97D1-B97D-6F382103B0C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Text Box 1771794615">
            <a:extLst>
              <a:ext uri="{FF2B5EF4-FFF2-40B4-BE49-F238E27FC236}">
                <a16:creationId xmlns:a16="http://schemas.microsoft.com/office/drawing/2014/main" id="{A5631EC6-EFC4-EA0B-E7D3-8866CD76936A}"/>
              </a:ext>
            </a:extLst>
          </p:cNvPr>
          <p:cNvSpPr txBox="1"/>
          <p:nvPr/>
        </p:nvSpPr>
        <p:spPr>
          <a:xfrm>
            <a:off x="2286000" y="1759463"/>
            <a:ext cx="7239000" cy="34290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US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reset_phase</a:t>
            </a:r>
            <a:r>
              <a:rPr lang="en-US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uvm_phase phase</a:t>
            </a:r>
            <a:r>
              <a:rPr lang="en-US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phase</a:t>
            </a:r>
            <a:r>
              <a:rPr lang="en-US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raise_objection</a:t>
            </a:r>
            <a:r>
              <a:rPr lang="en-US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phase</a:t>
            </a:r>
            <a:r>
              <a:rPr lang="en-US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drop_objection</a:t>
            </a:r>
            <a:r>
              <a:rPr lang="en-US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endtask</a:t>
            </a:r>
            <a:endParaRPr lang="en-US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US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run_phase</a:t>
            </a:r>
            <a:r>
              <a:rPr lang="en-US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uvm_phase phase</a:t>
            </a:r>
            <a:r>
              <a:rPr lang="en-US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phase</a:t>
            </a:r>
            <a:r>
              <a:rPr lang="en-US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raise_objection</a:t>
            </a:r>
            <a:r>
              <a:rPr lang="en-US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"Raised Objection"</a:t>
            </a:r>
            <a:r>
              <a:rPr lang="en-US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phase</a:t>
            </a:r>
            <a:r>
              <a:rPr lang="en-US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drop_objection</a:t>
            </a:r>
            <a:r>
              <a:rPr lang="en-US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"Dropped Objection"</a:t>
            </a:r>
            <a:r>
              <a:rPr lang="en-US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endtask</a:t>
            </a:r>
            <a:endParaRPr lang="en-US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4801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A59F1-4A3B-D109-80BF-2D29957AC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762498C5-1E41-8299-3607-A5E60D5B690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762498C5-1E41-8299-3607-A5E60D5B69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236CF2A2-6C8C-4F29-A96D-33B219F8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algn="ctr"/>
            <a:r>
              <a:rPr lang="en-US" dirty="0"/>
              <a:t>Lab Task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C37CD-9146-7DCF-B2CE-96B6BA38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EF9CB8-77EB-7F34-AD95-611FF3F5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3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26E3D-9672-EAB9-807B-B5FB2B2F4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036154-0066-674B-4BE4-3153D626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Configuration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266755-2149-53CD-7CCA-C6302C07A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4"/>
            <a:ext cx="10847388" cy="5423423"/>
          </a:xfrm>
        </p:spPr>
        <p:txBody>
          <a:bodyPr/>
          <a:lstStyle/>
          <a:p>
            <a:r>
              <a:rPr lang="en-US" dirty="0">
                <a:latin typeface="+mj-lt"/>
              </a:rPr>
              <a:t>Mechanism for configuring object properties</a:t>
            </a:r>
            <a:endParaRPr lang="en-US" sz="2000" dirty="0"/>
          </a:p>
          <a:p>
            <a:pPr lvl="1"/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2C953-9F26-C7DD-A2AB-BF7967F64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C83EC-B8EC-7DAD-D8C5-FAF1DF5814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144889-FEA3-7D72-2A76-775F31378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01" y="4239835"/>
            <a:ext cx="11220817" cy="3219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2B89F0-4651-F6E8-344D-C599D1533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01" y="2575106"/>
            <a:ext cx="11292399" cy="32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9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26E3D-9672-EAB9-807B-B5FB2B2F4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036154-0066-674B-4BE4-3153D626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Configuration: set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2C953-9F26-C7DD-A2AB-BF7967F64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C83EC-B8EC-7DAD-D8C5-FAF1DF5814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CB6D41-3962-11A3-E3E0-2E6DD91F3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64737"/>
            <a:ext cx="10820324" cy="3359663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2262A7C-3163-97B6-E1D4-E87F5A404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945189"/>
              </p:ext>
            </p:extLst>
          </p:nvPr>
        </p:nvGraphicFramePr>
        <p:xfrm>
          <a:off x="1295400" y="4751583"/>
          <a:ext cx="8991600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84252">
                  <a:extLst>
                    <a:ext uri="{9D8B030D-6E8A-4147-A177-3AD203B41FA5}">
                      <a16:colId xmlns:a16="http://schemas.microsoft.com/office/drawing/2014/main" val="284728530"/>
                    </a:ext>
                  </a:extLst>
                </a:gridCol>
                <a:gridCol w="2573748">
                  <a:extLst>
                    <a:ext uri="{9D8B030D-6E8A-4147-A177-3AD203B41FA5}">
                      <a16:colId xmlns:a16="http://schemas.microsoft.com/office/drawing/2014/main" val="1987157408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109047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Full-Hierarchy-Path to UVM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845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uvm_test_top.env.mst_agt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cfg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agt_cfg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60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uvm_test_top.env.mst_agt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mst_intf.TB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306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uvm_test_top.*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enable_coverage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91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36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26E3D-9672-EAB9-807B-B5FB2B2F4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036154-0066-674B-4BE4-3153D626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Configuration: get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2C953-9F26-C7DD-A2AB-BF7967F64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C83EC-B8EC-7DAD-D8C5-FAF1DF5814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FD97B7-C290-2582-7227-6074B0A6F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88" y="1295400"/>
            <a:ext cx="11277600" cy="284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92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26E3D-9672-EAB9-807B-B5FB2B2F4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036154-0066-674B-4BE4-3153D626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a Component Interface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2C953-9F26-C7DD-A2AB-BF7967F64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C83EC-B8EC-7DAD-D8C5-FAF1DF5814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A8BB8A-D674-F1F8-FCE0-974B27B93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346728"/>
            <a:ext cx="7239000" cy="19001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3269F0-0DA8-5818-1542-F51DB6035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3262327"/>
            <a:ext cx="7010400" cy="325358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442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26E3D-9672-EAB9-807B-B5FB2B2F4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036154-0066-674B-4BE4-3153D626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a Component Interface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BD66FB-CB38-7C2C-0508-26A7E5874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driver/monitor</a:t>
            </a:r>
          </a:p>
          <a:p>
            <a:pPr lvl="1"/>
            <a:r>
              <a:rPr lang="en-US" dirty="0"/>
              <a:t>Call </a:t>
            </a:r>
            <a:r>
              <a:rPr lang="en-US" dirty="0" err="1"/>
              <a:t>uvm_config_db</a:t>
            </a:r>
            <a:r>
              <a:rPr lang="en-US" dirty="0"/>
              <a:t>#()::get() in </a:t>
            </a:r>
            <a:r>
              <a:rPr lang="en-US" dirty="0" err="1"/>
              <a:t>build_phase</a:t>
            </a:r>
            <a:endParaRPr lang="en-US" dirty="0"/>
          </a:p>
          <a:p>
            <a:pPr lvl="1"/>
            <a:r>
              <a:rPr lang="en-US" dirty="0"/>
              <a:t>Check for correctness in </a:t>
            </a:r>
            <a:r>
              <a:rPr lang="en-US" dirty="0" err="1"/>
              <a:t>end_of_elaboration_phase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2C953-9F26-C7DD-A2AB-BF7967F64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C83EC-B8EC-7DAD-D8C5-FAF1DF5814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4847E0-6EE5-051A-E00A-21E6608F3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166" y="2395507"/>
            <a:ext cx="9825668" cy="404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73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26E3D-9672-EAB9-807B-B5FB2B2F4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036154-0066-674B-4BE4-3153D626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a Component Interface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BD66FB-CB38-7C2C-0508-26A7E5874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agent</a:t>
            </a:r>
          </a:p>
          <a:p>
            <a:pPr lvl="1"/>
            <a:r>
              <a:rPr lang="en-US" dirty="0"/>
              <a:t>Call </a:t>
            </a:r>
            <a:r>
              <a:rPr lang="en-US" dirty="0" err="1"/>
              <a:t>uvm_config_db</a:t>
            </a:r>
            <a:r>
              <a:rPr lang="en-US" dirty="0"/>
              <a:t>#()::get() in </a:t>
            </a:r>
            <a:r>
              <a:rPr lang="en-US" dirty="0" err="1"/>
              <a:t>build_phase</a:t>
            </a:r>
            <a:r>
              <a:rPr lang="en-US" dirty="0"/>
              <a:t> to retrieve interface</a:t>
            </a:r>
          </a:p>
          <a:p>
            <a:pPr lvl="1"/>
            <a:r>
              <a:rPr lang="en-US" dirty="0"/>
              <a:t>Call </a:t>
            </a:r>
            <a:r>
              <a:rPr lang="en-US" dirty="0" err="1"/>
              <a:t>uvm_config_db</a:t>
            </a:r>
            <a:r>
              <a:rPr lang="en-US" dirty="0"/>
              <a:t>#()::set() in </a:t>
            </a:r>
            <a:r>
              <a:rPr lang="en-US" dirty="0" err="1"/>
              <a:t>build_phase</a:t>
            </a:r>
            <a:r>
              <a:rPr lang="en-US" dirty="0"/>
              <a:t> to set interface for children of agent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2C953-9F26-C7DD-A2AB-BF7967F64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C83EC-B8EC-7DAD-D8C5-FAF1DF5814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9563EA-9CA8-F5B4-7C02-6D2BDFCDC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17" y="2667000"/>
            <a:ext cx="10129366" cy="255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599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ca8dd79d94d0b89fe9b6b2bf095f36224106ea8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16610</TotalTime>
  <Words>2149</Words>
  <Application>Microsoft Office PowerPoint</Application>
  <PresentationFormat>Widescreen</PresentationFormat>
  <Paragraphs>281</Paragraphs>
  <Slides>34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Abadi Extra Light</vt:lpstr>
      <vt:lpstr>Arial</vt:lpstr>
      <vt:lpstr>Calibri</vt:lpstr>
      <vt:lpstr>Consolas</vt:lpstr>
      <vt:lpstr>Times New Roman</vt:lpstr>
      <vt:lpstr>Wingdings</vt:lpstr>
      <vt:lpstr>508 Lecture</vt:lpstr>
      <vt:lpstr>think-cell Slide</vt:lpstr>
      <vt:lpstr>CND212: Digital Testing and Verification</vt:lpstr>
      <vt:lpstr>Configuration Database</vt:lpstr>
      <vt:lpstr>Component Configuration</vt:lpstr>
      <vt:lpstr>Component Configuration</vt:lpstr>
      <vt:lpstr>Component Configuration: set</vt:lpstr>
      <vt:lpstr>Component Configuration: get</vt:lpstr>
      <vt:lpstr>Configuring a Component Interface</vt:lpstr>
      <vt:lpstr>Configuring a Component Interface</vt:lpstr>
      <vt:lpstr>Configuring a Component Interface</vt:lpstr>
      <vt:lpstr>UVM Factory</vt:lpstr>
      <vt:lpstr>Why do we need Factory?</vt:lpstr>
      <vt:lpstr>Factories in UVM</vt:lpstr>
      <vt:lpstr>How Overriding Happens</vt:lpstr>
      <vt:lpstr>Types of Factory Component Overrides</vt:lpstr>
      <vt:lpstr>Types of Factory Component Overrides</vt:lpstr>
      <vt:lpstr>Type Override: Example</vt:lpstr>
      <vt:lpstr>Type Override: Example</vt:lpstr>
      <vt:lpstr>Instance Override: Example</vt:lpstr>
      <vt:lpstr>Instance Override: Example</vt:lpstr>
      <vt:lpstr>UVM Component Phasing</vt:lpstr>
      <vt:lpstr>UVM Component Phasing</vt:lpstr>
      <vt:lpstr>UVM Component Phasing</vt:lpstr>
      <vt:lpstr>UVM Component Phasing: Build Phase</vt:lpstr>
      <vt:lpstr>UVM Component Phasing: Run-time phase</vt:lpstr>
      <vt:lpstr>UVM Component Phasing: Clean-up Phase</vt:lpstr>
      <vt:lpstr>UVM Reporting</vt:lpstr>
      <vt:lpstr>UVM Reporting</vt:lpstr>
      <vt:lpstr>UVM Reporting</vt:lpstr>
      <vt:lpstr>UVM Reporting</vt:lpstr>
      <vt:lpstr>UVM Objections</vt:lpstr>
      <vt:lpstr>UVM Objections</vt:lpstr>
      <vt:lpstr>Managing Objections</vt:lpstr>
      <vt:lpstr>Managing Objections</vt:lpstr>
      <vt:lpstr>Lab Task</vt:lpstr>
    </vt:vector>
  </TitlesOfParts>
  <Company>SPi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Design: Principles and Practices, 5e with Verilog</dc:title>
  <dc:subject>Engineering, Computer Science</dc:subject>
  <dc:creator>Wakerly</dc:creator>
  <cp:keywords>Digital Design</cp:keywords>
  <cp:lastModifiedBy>Rana Badran</cp:lastModifiedBy>
  <cp:revision>3777</cp:revision>
  <dcterms:created xsi:type="dcterms:W3CDTF">2014-07-14T20:04:21Z</dcterms:created>
  <dcterms:modified xsi:type="dcterms:W3CDTF">2024-04-26T23:22:03Z</dcterms:modified>
</cp:coreProperties>
</file>