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595" r:id="rId2"/>
    <p:sldId id="706" r:id="rId3"/>
    <p:sldId id="709" r:id="rId4"/>
    <p:sldId id="708" r:id="rId5"/>
    <p:sldId id="710" r:id="rId6"/>
    <p:sldId id="713" r:id="rId7"/>
    <p:sldId id="712" r:id="rId8"/>
    <p:sldId id="711" r:id="rId9"/>
    <p:sldId id="714" r:id="rId10"/>
    <p:sldId id="715" r:id="rId11"/>
    <p:sldId id="716" r:id="rId12"/>
    <p:sldId id="717" r:id="rId13"/>
    <p:sldId id="718" r:id="rId14"/>
    <p:sldId id="719" r:id="rId15"/>
    <p:sldId id="721" r:id="rId16"/>
    <p:sldId id="722" r:id="rId17"/>
    <p:sldId id="720" r:id="rId18"/>
    <p:sldId id="723" r:id="rId19"/>
    <p:sldId id="734" r:id="rId20"/>
    <p:sldId id="724" r:id="rId21"/>
    <p:sldId id="735" r:id="rId22"/>
    <p:sldId id="725" r:id="rId23"/>
    <p:sldId id="744" r:id="rId24"/>
    <p:sldId id="745" r:id="rId25"/>
    <p:sldId id="726" r:id="rId26"/>
    <p:sldId id="737" r:id="rId27"/>
    <p:sldId id="727" r:id="rId28"/>
    <p:sldId id="728" r:id="rId29"/>
    <p:sldId id="739" r:id="rId30"/>
    <p:sldId id="729" r:id="rId31"/>
    <p:sldId id="740" r:id="rId32"/>
    <p:sldId id="730" r:id="rId33"/>
    <p:sldId id="746" r:id="rId34"/>
    <p:sldId id="741" r:id="rId35"/>
    <p:sldId id="731" r:id="rId36"/>
    <p:sldId id="742" r:id="rId37"/>
    <p:sldId id="732" r:id="rId38"/>
    <p:sldId id="743" r:id="rId39"/>
    <p:sldId id="756" r:id="rId40"/>
    <p:sldId id="733" r:id="rId41"/>
  </p:sldIdLst>
  <p:sldSz cx="12192000" cy="6858000"/>
  <p:notesSz cx="6858000" cy="9144000"/>
  <p:custDataLst>
    <p:tags r:id="rId4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08C185-EB0A-42CB-8634-9DDE163618DA}">
          <p14:sldIdLst>
            <p14:sldId id="595"/>
            <p14:sldId id="706"/>
            <p14:sldId id="709"/>
            <p14:sldId id="708"/>
            <p14:sldId id="710"/>
            <p14:sldId id="713"/>
            <p14:sldId id="712"/>
            <p14:sldId id="711"/>
            <p14:sldId id="714"/>
            <p14:sldId id="715"/>
            <p14:sldId id="716"/>
            <p14:sldId id="717"/>
            <p14:sldId id="718"/>
            <p14:sldId id="719"/>
            <p14:sldId id="721"/>
            <p14:sldId id="722"/>
            <p14:sldId id="720"/>
            <p14:sldId id="723"/>
            <p14:sldId id="734"/>
            <p14:sldId id="724"/>
            <p14:sldId id="735"/>
            <p14:sldId id="725"/>
            <p14:sldId id="744"/>
            <p14:sldId id="745"/>
            <p14:sldId id="726"/>
            <p14:sldId id="737"/>
            <p14:sldId id="727"/>
            <p14:sldId id="728"/>
            <p14:sldId id="739"/>
            <p14:sldId id="729"/>
            <p14:sldId id="740"/>
            <p14:sldId id="730"/>
            <p14:sldId id="746"/>
            <p14:sldId id="741"/>
            <p14:sldId id="731"/>
            <p14:sldId id="742"/>
            <p14:sldId id="732"/>
            <p14:sldId id="743"/>
            <p14:sldId id="756"/>
            <p14:sldId id="7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008" userDrawn="1">
          <p15:clr>
            <a:srgbClr val="A4A3A4"/>
          </p15:clr>
        </p15:guide>
        <p15:guide id="4" orient="horz" pos="3600" userDrawn="1">
          <p15:clr>
            <a:srgbClr val="A4A3A4"/>
          </p15:clr>
        </p15:guide>
        <p15:guide id="5" orient="horz" pos="3984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  <p15:guide id="7" pos="7296" userDrawn="1">
          <p15:clr>
            <a:srgbClr val="A4A3A4"/>
          </p15:clr>
        </p15:guide>
        <p15:guide id="8" pos="384" userDrawn="1">
          <p15:clr>
            <a:srgbClr val="A4A3A4"/>
          </p15:clr>
        </p15:guide>
        <p15:guide id="9" orient="horz" pos="19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, Mohanapriya" initials="D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8E0825"/>
    <a:srgbClr val="001581"/>
    <a:srgbClr val="FFFFFF"/>
    <a:srgbClr val="D20064"/>
    <a:srgbClr val="FF0066"/>
    <a:srgbClr val="99008C"/>
    <a:srgbClr val="82007C"/>
    <a:srgbClr val="96008F"/>
    <a:srgbClr val="595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3" autoAdjust="0"/>
    <p:restoredTop sz="95018" autoAdjust="0"/>
  </p:normalViewPr>
  <p:slideViewPr>
    <p:cSldViewPr>
      <p:cViewPr varScale="1">
        <p:scale>
          <a:sx n="73" d="100"/>
          <a:sy n="73" d="100"/>
        </p:scale>
        <p:origin x="312" y="36"/>
      </p:cViewPr>
      <p:guideLst>
        <p:guide orient="horz" pos="2112"/>
        <p:guide pos="3840"/>
        <p:guide orient="horz" pos="1008"/>
        <p:guide orient="horz" pos="3600"/>
        <p:guide orient="horz" pos="3984"/>
        <p:guide orient="horz" pos="2160"/>
        <p:guide pos="7296"/>
        <p:guide pos="384"/>
        <p:guide orient="horz" pos="1920"/>
      </p:guideLst>
    </p:cSldViewPr>
  </p:slideViewPr>
  <p:outlineViewPr>
    <p:cViewPr>
      <p:scale>
        <a:sx n="50" d="100"/>
        <a:sy n="50" d="100"/>
      </p:scale>
      <p:origin x="0" y="-427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2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URM: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Universal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Reuse Methodology </a:t>
            </a:r>
            <a:endParaRPr lang="en-US" dirty="0"/>
          </a:p>
          <a:p>
            <a:r>
              <a:rPr lang="en-US" dirty="0" err="1"/>
              <a:t>AVM: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Verification Methodology</a:t>
            </a:r>
            <a:endParaRPr lang="en-US" dirty="0"/>
          </a:p>
          <a:p>
            <a:r>
              <a:rPr lang="en-US" dirty="0"/>
              <a:t>OVM: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Verification </a:t>
            </a:r>
            <a:r>
              <a:rPr lang="en-US" sz="1200" dirty="0">
                <a:latin typeface="Tw Cen MT" pitchFamily="34" charset="0"/>
              </a:rPr>
              <a:t>Methodology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  <a:p>
            <a:r>
              <a:rPr lang="en-US" dirty="0" err="1"/>
              <a:t>RVM: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Reuse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Verification Methodology</a:t>
            </a:r>
            <a:endParaRPr lang="en-US" dirty="0"/>
          </a:p>
          <a:p>
            <a:r>
              <a:rPr lang="en-US" dirty="0"/>
              <a:t>VMM: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Verification Methodology Manual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14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implementation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85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w Cen MT" pitchFamily="34" charset="0"/>
              </a:rPr>
              <a:t>user-defined sequencer is recommended to extend from the parameterized base class “</a:t>
            </a:r>
            <a:r>
              <a:rPr lang="en-US" sz="1200" dirty="0" err="1">
                <a:latin typeface="Tw Cen MT" pitchFamily="34" charset="0"/>
              </a:rPr>
              <a:t>uvm_sequencer</a:t>
            </a:r>
            <a:r>
              <a:rPr lang="en-US" sz="1200" dirty="0">
                <a:latin typeface="Tw Cen MT" pitchFamily="34" charset="0"/>
              </a:rPr>
              <a:t>” which is parameterized by request (REQ) and response (RSP) item types. Response item usage is optional. So, mostly sequencer class is extended from a base class that has only a REQ item.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97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3810000"/>
            <a:ext cx="12192000" cy="304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/>
              </a:gs>
              <a:gs pos="83000">
                <a:schemeClr val="bg2">
                  <a:lumMod val="75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1"/>
            <a:ext cx="103632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83" y="3962400"/>
            <a:ext cx="10392835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72A3D-B033-D330-3C21-B6F75ECE23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552" y="143892"/>
            <a:ext cx="3718882" cy="89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EAF99C-05FC-B681-F56F-2F3C8C3C7E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3488" b="6814"/>
          <a:stretch/>
        </p:blipFill>
        <p:spPr bwMode="auto">
          <a:xfrm>
            <a:off x="8546587" y="143892"/>
            <a:ext cx="3475861" cy="9019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47801"/>
            <a:ext cx="10363200" cy="2152651"/>
          </a:xfrm>
        </p:spPr>
        <p:txBody>
          <a:bodyPr anchor="b">
            <a:noAutofit/>
          </a:bodyPr>
          <a:lstStyle>
            <a:lvl1pPr algn="l">
              <a:defRPr sz="3400" b="1" i="0" cap="none" baseline="0">
                <a:solidFill>
                  <a:srgbClr val="007FA3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9583" y="3962400"/>
            <a:ext cx="10392836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10740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621500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447617" y="113072"/>
            <a:ext cx="2844800" cy="1828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106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30EC07-2335-A00E-EA90-3C8600EA2645}"/>
              </a:ext>
            </a:extLst>
          </p:cNvPr>
          <p:cNvSpPr/>
          <p:nvPr userDrawn="1"/>
        </p:nvSpPr>
        <p:spPr>
          <a:xfrm>
            <a:off x="11551091" y="0"/>
            <a:ext cx="64090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F331D-61F2-595D-0F3B-C2FD97CCEF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84592" y="128902"/>
            <a:ext cx="425472" cy="47627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761F97-E9CB-2842-716A-CDC13A63EBE1}"/>
              </a:ext>
            </a:extLst>
          </p:cNvPr>
          <p:cNvCxnSpPr/>
          <p:nvPr userDrawn="1"/>
        </p:nvCxnSpPr>
        <p:spPr>
          <a:xfrm>
            <a:off x="780417" y="990600"/>
            <a:ext cx="1051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5BCB36-BAF3-658D-6EEA-4E264D317C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3488" b="6814"/>
          <a:stretch/>
        </p:blipFill>
        <p:spPr bwMode="auto">
          <a:xfrm rot="16200000">
            <a:off x="10637245" y="1904726"/>
            <a:ext cx="2468880" cy="6406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60959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2438402"/>
            <a:ext cx="10972800" cy="931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03876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09600" y="3657601"/>
            <a:ext cx="10972800" cy="77925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09600" y="4648200"/>
            <a:ext cx="10972800" cy="507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" y="5334000"/>
            <a:ext cx="10972800" cy="5334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28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816430"/>
            <a:ext cx="109728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705600" y="1600202"/>
            <a:ext cx="48768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705600" y="3200401"/>
            <a:ext cx="48768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212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92494" y="1124956"/>
            <a:ext cx="109728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601409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 b="0"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="1" i="0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295400"/>
          </a:xfrm>
        </p:spPr>
        <p:txBody>
          <a:bodyPr/>
          <a:lstStyle>
            <a:lvl1pPr marL="118872" indent="-118872">
              <a:buClr>
                <a:srgbClr val="007FA3"/>
              </a:buClr>
              <a:buSzPct val="25000"/>
              <a:defRPr sz="1600"/>
            </a:lvl1pPr>
            <a:lvl2pPr marL="569913" indent="-285750">
              <a:buClr>
                <a:srgbClr val="007FA3"/>
              </a:buClr>
              <a:defRPr sz="1600"/>
            </a:lvl2pPr>
            <a:lvl3pPr>
              <a:buClr>
                <a:srgbClr val="007FA3"/>
              </a:buClr>
              <a:defRPr sz="1600"/>
            </a:lvl3pPr>
            <a:lvl4pPr>
              <a:buClr>
                <a:srgbClr val="007FA3"/>
              </a:buClr>
              <a:defRPr sz="1600"/>
            </a:lvl4pPr>
            <a:lvl5pPr>
              <a:buClr>
                <a:srgbClr val="007FA3"/>
              </a:buClr>
              <a:defRPr sz="16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3124200"/>
            <a:ext cx="10972800" cy="2743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1066800"/>
          </a:xfrm>
        </p:spPr>
        <p:txBody>
          <a:bodyPr anchor="t"/>
          <a:lstStyle>
            <a:lvl1pPr>
              <a:defRPr sz="3400" b="1" i="0" baseline="0">
                <a:solidFill>
                  <a:srgbClr val="007FA3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368160"/>
            <a:ext cx="109728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4E148D-A0A4-317A-F8C2-A182BF063633}"/>
              </a:ext>
            </a:extLst>
          </p:cNvPr>
          <p:cNvSpPr/>
          <p:nvPr userDrawn="1"/>
        </p:nvSpPr>
        <p:spPr>
          <a:xfrm>
            <a:off x="11551091" y="0"/>
            <a:ext cx="64090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561D8-0188-7C13-6FAC-BB31FC696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84592" y="128902"/>
            <a:ext cx="425472" cy="47627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6D6040-0697-6311-60E2-1B6D6FD6EB49}"/>
              </a:ext>
            </a:extLst>
          </p:cNvPr>
          <p:cNvCxnSpPr/>
          <p:nvPr userDrawn="1"/>
        </p:nvCxnSpPr>
        <p:spPr>
          <a:xfrm>
            <a:off x="780417" y="990600"/>
            <a:ext cx="1051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06703BA-0E68-73C9-AFE4-48C8D9E48A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3488" b="6814"/>
          <a:stretch/>
        </p:blipFill>
        <p:spPr bwMode="auto">
          <a:xfrm rot="16200000">
            <a:off x="10637245" y="1904726"/>
            <a:ext cx="2468880" cy="6406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8932"/>
            <a:ext cx="10972800" cy="83422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2743201"/>
            <a:ext cx="10972800" cy="9858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8069" y="4114801"/>
            <a:ext cx="10972800" cy="10927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="1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10972800" cy="685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609600" y="2514600"/>
            <a:ext cx="10972800" cy="609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5"/>
          </p:nvPr>
        </p:nvSpPr>
        <p:spPr>
          <a:xfrm>
            <a:off x="609600" y="3352800"/>
            <a:ext cx="10972800" cy="7708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/>
          </p:nvPr>
        </p:nvSpPr>
        <p:spPr>
          <a:xfrm>
            <a:off x="609600" y="4419600"/>
            <a:ext cx="10972800" cy="76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7"/>
          </p:nvPr>
        </p:nvSpPr>
        <p:spPr>
          <a:xfrm>
            <a:off x="609601" y="5343526"/>
            <a:ext cx="11018292" cy="75247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301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60959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564150"/>
            <a:ext cx="10972800" cy="931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61" y="6620070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09600" y="2497350"/>
            <a:ext cx="10972800" cy="77925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09600" y="5105400"/>
            <a:ext cx="109728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140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CFE6B61-320F-E0FF-6D87-A517953A8D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625363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444" imgH="443" progId="TCLayout.ActiveDocument.1">
                  <p:embed/>
                </p:oleObj>
              </mc:Choice>
              <mc:Fallback>
                <p:oleObj name="think-cell Slide" r:id="rId16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9902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5"/>
            <a:ext cx="10972800" cy="4906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58921"/>
            <a:ext cx="9372600" cy="36741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96133D-D5BC-C5E4-BCB5-A0BE6F256B1C}"/>
              </a:ext>
            </a:extLst>
          </p:cNvPr>
          <p:cNvSpPr/>
          <p:nvPr userDrawn="1"/>
        </p:nvSpPr>
        <p:spPr>
          <a:xfrm>
            <a:off x="11551091" y="0"/>
            <a:ext cx="64090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27212F-ECC5-F8A1-A5D6-BD290599FB5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84592" y="128902"/>
            <a:ext cx="425472" cy="47627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31D2D3-9114-DE88-64B6-66B72405A3E4}"/>
              </a:ext>
            </a:extLst>
          </p:cNvPr>
          <p:cNvCxnSpPr/>
          <p:nvPr userDrawn="1"/>
        </p:nvCxnSpPr>
        <p:spPr>
          <a:xfrm>
            <a:off x="780417" y="990600"/>
            <a:ext cx="1051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3957862-7C7E-4D88-A65E-00B629C72F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t="23488" b="6814"/>
          <a:stretch/>
        </p:blipFill>
        <p:spPr bwMode="auto">
          <a:xfrm rot="16200000">
            <a:off x="10637245" y="1904726"/>
            <a:ext cx="2468880" cy="6406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58921"/>
            <a:ext cx="735711" cy="27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61" r:id="rId8"/>
    <p:sldLayoutId id="2147483662" r:id="rId9"/>
    <p:sldLayoutId id="2147483651" r:id="rId10"/>
    <p:sldLayoutId id="2147483654" r:id="rId11"/>
    <p:sldLayoutId id="2147483655" r:id="rId12"/>
    <p:sldLayoutId id="2147483664" r:id="rId1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5" Type="http://schemas.openxmlformats.org/officeDocument/2006/relationships/image" Target="../media/image10.png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5" Type="http://schemas.openxmlformats.org/officeDocument/2006/relationships/image" Target="../media/image11.png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5" Type="http://schemas.openxmlformats.org/officeDocument/2006/relationships/image" Target="../media/image12.png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Relationship Id="rId5" Type="http://schemas.openxmlformats.org/officeDocument/2006/relationships/image" Target="../media/image13.png"/><Relationship Id="rId4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Relationship Id="rId6" Type="http://schemas.openxmlformats.org/officeDocument/2006/relationships/image" Target="../media/image1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Relationship Id="rId5" Type="http://schemas.openxmlformats.org/officeDocument/2006/relationships/image" Target="../media/image15.png"/><Relationship Id="rId4" Type="http://schemas.openxmlformats.org/officeDocument/2006/relationships/image" Target="../media/image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Relationship Id="rId5" Type="http://schemas.openxmlformats.org/officeDocument/2006/relationships/image" Target="../media/image16.png"/><Relationship Id="rId4" Type="http://schemas.openxmlformats.org/officeDocument/2006/relationships/image" Target="../media/image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Relationship Id="rId4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Relationship Id="rId4" Type="http://schemas.openxmlformats.org/officeDocument/2006/relationships/image" Target="../media/image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Relationship Id="rId4" Type="http://schemas.openxmlformats.org/officeDocument/2006/relationships/image" Target="../media/image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Relationship Id="rId4" Type="http://schemas.openxmlformats.org/officeDocument/2006/relationships/image" Target="../media/image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Relationship Id="rId5" Type="http://schemas.openxmlformats.org/officeDocument/2006/relationships/image" Target="../media/image19.png"/><Relationship Id="rId4" Type="http://schemas.openxmlformats.org/officeDocument/2006/relationships/image" Target="../media/image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9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0.xml"/><Relationship Id="rId6" Type="http://schemas.openxmlformats.org/officeDocument/2006/relationships/image" Target="../media/image2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1.xml"/><Relationship Id="rId4" Type="http://schemas.openxmlformats.org/officeDocument/2006/relationships/image" Target="../media/image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2.xml"/><Relationship Id="rId4" Type="http://schemas.openxmlformats.org/officeDocument/2006/relationships/image" Target="../media/image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3.xml"/><Relationship Id="rId5" Type="http://schemas.openxmlformats.org/officeDocument/2006/relationships/image" Target="../media/image21.png"/><Relationship Id="rId4" Type="http://schemas.openxmlformats.org/officeDocument/2006/relationships/image" Target="../media/image1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4.xml"/><Relationship Id="rId4" Type="http://schemas.openxmlformats.org/officeDocument/2006/relationships/image" Target="../media/image1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5.xml"/><Relationship Id="rId4" Type="http://schemas.openxmlformats.org/officeDocument/2006/relationships/image" Target="../media/image1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6.xml"/><Relationship Id="rId4" Type="http://schemas.openxmlformats.org/officeDocument/2006/relationships/image" Target="../media/image1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7.xml"/><Relationship Id="rId5" Type="http://schemas.openxmlformats.org/officeDocument/2006/relationships/image" Target="../media/image22.png"/><Relationship Id="rId4" Type="http://schemas.openxmlformats.org/officeDocument/2006/relationships/image" Target="../media/image1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8.xml"/><Relationship Id="rId4" Type="http://schemas.openxmlformats.org/officeDocument/2006/relationships/image" Target="../media/image1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D7C9-5B04-8474-B951-DAD11EC2D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Tw Cen MT" pitchFamily="34" charset="0"/>
              </a:rPr>
              <a:t>CND212: Digital Testing and Verification</a:t>
            </a:r>
            <a:endParaRPr lang="en-US" sz="4000" dirty="0">
              <a:latin typeface="Tw Cen MT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12649A-59CC-F29E-BCDA-DA24E4E2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3581400"/>
            <a:ext cx="121920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411164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UVM Class Hierarchy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10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1143000"/>
            <a:ext cx="10439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The UVM Class Library provides all the building blocks needed to quickly developed, well-constructed, reusable, </a:t>
            </a:r>
            <a:r>
              <a:rPr lang="en-US" sz="2400" dirty="0" err="1">
                <a:latin typeface="Tw Cen MT" pitchFamily="34" charset="0"/>
              </a:rPr>
              <a:t>testbench</a:t>
            </a:r>
            <a:r>
              <a:rPr lang="en-US" sz="2400" dirty="0">
                <a:latin typeface="Tw Cen MT" pitchFamily="34" charset="0"/>
              </a:rPr>
              <a:t> components.</a:t>
            </a:r>
          </a:p>
        </p:txBody>
      </p:sp>
      <p:pic>
        <p:nvPicPr>
          <p:cNvPr id="129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84024"/>
            <a:ext cx="7104556" cy="457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8256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UVM Class Hierarchy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11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1143000"/>
            <a:ext cx="10439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w Cen MT" pitchFamily="34" charset="0"/>
              </a:rPr>
              <a:t>UVM void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Tw Cen MT" pitchFamily="34" charset="0"/>
              </a:rPr>
              <a:t>The base class for all UVM classes. 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Tw Cen MT" pitchFamily="34" charset="0"/>
              </a:rPr>
              <a:t>It is an abstract class with no data members or functions.  </a:t>
            </a:r>
          </a:p>
          <a:p>
            <a:pPr lvl="1"/>
            <a:endParaRPr lang="en-US" sz="2000" dirty="0">
              <a:latin typeface="Tw Cen MT" pitchFamily="34" charset="0"/>
            </a:endParaRPr>
          </a:p>
          <a:p>
            <a:r>
              <a:rPr lang="en-US" sz="2400" dirty="0">
                <a:latin typeface="Tw Cen MT" pitchFamily="34" charset="0"/>
              </a:rPr>
              <a:t>UVM object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Tw Cen MT" pitchFamily="34" charset="0"/>
              </a:rPr>
              <a:t>The base class available for component and sequence branch.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Tw Cen MT" pitchFamily="34" charset="0"/>
              </a:rPr>
              <a:t>Provides methods like create, clone, copy, record, compare, print, etc.</a:t>
            </a:r>
          </a:p>
        </p:txBody>
      </p:sp>
      <p:pic>
        <p:nvPicPr>
          <p:cNvPr id="10" name="Picture 9"/>
          <p:cNvPicPr/>
          <p:nvPr/>
        </p:nvPicPr>
        <p:blipFill>
          <a:blip r:embed="rId5"/>
          <a:stretch>
            <a:fillRect/>
          </a:stretch>
        </p:blipFill>
        <p:spPr>
          <a:xfrm>
            <a:off x="2971800" y="3810000"/>
            <a:ext cx="5562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8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UVM Class Hierarchy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12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1143000"/>
            <a:ext cx="10439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w Cen MT" pitchFamily="34" charset="0"/>
              </a:rPr>
              <a:t>UVM report object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Tw Cen MT" pitchFamily="34" charset="0"/>
              </a:rPr>
              <a:t>Provides reporting functionality for UVM. </a:t>
            </a:r>
          </a:p>
          <a:p>
            <a:pPr lvl="1"/>
            <a:endParaRPr lang="en-US" sz="2400" dirty="0">
              <a:latin typeface="Tw Cen MT" pitchFamily="34" charset="0"/>
            </a:endParaRPr>
          </a:p>
          <a:p>
            <a:r>
              <a:rPr lang="en-US" sz="2400" dirty="0">
                <a:latin typeface="Tw Cen MT" pitchFamily="34" charset="0"/>
              </a:rPr>
              <a:t>UVM transaction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Tw Cen MT" pitchFamily="34" charset="0"/>
              </a:rPr>
              <a:t>Used for generating stimulus and its analysis.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Tw Cen MT" pitchFamily="34" charset="0"/>
              </a:rPr>
              <a:t>They are transient in nature. </a:t>
            </a:r>
          </a:p>
          <a:p>
            <a:pPr lvl="1"/>
            <a:endParaRPr lang="en-US" sz="2400" dirty="0">
              <a:latin typeface="Tw Cen MT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5"/>
          <a:stretch>
            <a:fillRect/>
          </a:stretch>
        </p:blipFill>
        <p:spPr>
          <a:xfrm>
            <a:off x="3124200" y="3515655"/>
            <a:ext cx="6248400" cy="30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88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UVM Class Hierarchy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13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1143000"/>
            <a:ext cx="10439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w Cen MT" pitchFamily="34" charset="0"/>
              </a:rPr>
              <a:t>UVM component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Tw Cen MT" pitchFamily="34" charset="0"/>
              </a:rPr>
              <a:t>The </a:t>
            </a:r>
            <a:r>
              <a:rPr lang="en-US" sz="2400" dirty="0" err="1">
                <a:latin typeface="Tw Cen MT" pitchFamily="34" charset="0"/>
              </a:rPr>
              <a:t>uvm_component</a:t>
            </a:r>
            <a:r>
              <a:rPr lang="en-US" sz="2400" dirty="0">
                <a:latin typeface="Tw Cen MT" pitchFamily="34" charset="0"/>
              </a:rPr>
              <a:t> class is the root base class for all UVM components.  Components are static objects that exist throughout simulation.  </a:t>
            </a:r>
          </a:p>
          <a:p>
            <a:endParaRPr lang="en-US" sz="2400" dirty="0">
              <a:latin typeface="Tw Cen MT" pitchFamily="34" charset="0"/>
            </a:endParaRPr>
          </a:p>
          <a:p>
            <a:endParaRPr lang="en-US" sz="2400" dirty="0">
              <a:latin typeface="Tw Cen MT" pitchFamily="34" charset="0"/>
            </a:endParaRPr>
          </a:p>
          <a:p>
            <a:endParaRPr lang="en-US" sz="2400" dirty="0">
              <a:latin typeface="Tw Cen MT" pitchFamily="34" charset="0"/>
            </a:endParaRPr>
          </a:p>
          <a:p>
            <a:endParaRPr lang="en-US" sz="2400" dirty="0">
              <a:latin typeface="Tw Cen MT" pitchFamily="34" charset="0"/>
            </a:endParaRPr>
          </a:p>
          <a:p>
            <a:endParaRPr lang="en-US" sz="2400" dirty="0">
              <a:latin typeface="Tw Cen MT" pitchFamily="34" charset="0"/>
            </a:endParaRPr>
          </a:p>
          <a:p>
            <a:endParaRPr lang="en-US" sz="2400" dirty="0">
              <a:latin typeface="Tw Cen MT" pitchFamily="34" charset="0"/>
            </a:endParaRPr>
          </a:p>
          <a:p>
            <a:endParaRPr lang="en-US" sz="2400" dirty="0">
              <a:latin typeface="Tw Cen MT" pitchFamily="34" charset="0"/>
            </a:endParaRPr>
          </a:p>
          <a:p>
            <a:endParaRPr lang="en-US" sz="2400" dirty="0">
              <a:latin typeface="Tw Cen MT" pitchFamily="34" charset="0"/>
            </a:endParaRPr>
          </a:p>
          <a:p>
            <a:endParaRPr lang="en-US" sz="2400" dirty="0">
              <a:latin typeface="Tw Cen MT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Tw Cen MT" pitchFamily="34" charset="0"/>
              </a:rPr>
              <a:t>Class constructor new() needs the instance name and handle to its parent.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Tw Cen MT" pitchFamily="34" charset="0"/>
              </a:rPr>
              <a:t>All classes derived from </a:t>
            </a:r>
            <a:r>
              <a:rPr lang="en-US" sz="2400" dirty="0" err="1">
                <a:latin typeface="Tw Cen MT" pitchFamily="34" charset="0"/>
              </a:rPr>
              <a:t>uvm_component</a:t>
            </a:r>
            <a:r>
              <a:rPr lang="en-US" sz="2400" dirty="0">
                <a:latin typeface="Tw Cen MT" pitchFamily="34" charset="0"/>
              </a:rPr>
              <a:t> must call </a:t>
            </a:r>
            <a:r>
              <a:rPr lang="en-US" sz="2400" dirty="0" err="1">
                <a:latin typeface="Tw Cen MT" pitchFamily="34" charset="0"/>
              </a:rPr>
              <a:t>super.new</a:t>
            </a:r>
            <a:r>
              <a:rPr lang="en-US" sz="2400" dirty="0">
                <a:latin typeface="Tw Cen MT" pitchFamily="34" charset="0"/>
              </a:rPr>
              <a:t>(</a:t>
            </a:r>
            <a:r>
              <a:rPr lang="en-US" sz="2400" dirty="0" err="1">
                <a:latin typeface="Tw Cen MT" pitchFamily="34" charset="0"/>
              </a:rPr>
              <a:t>name,parent</a:t>
            </a:r>
            <a:r>
              <a:rPr lang="en-US" sz="2400" dirty="0">
                <a:latin typeface="Tw Cen MT" pitchFamily="34" charset="0"/>
              </a:rPr>
              <a:t>).</a:t>
            </a:r>
          </a:p>
        </p:txBody>
      </p:sp>
      <p:pic>
        <p:nvPicPr>
          <p:cNvPr id="10" name="Picture 9"/>
          <p:cNvPicPr/>
          <p:nvPr/>
        </p:nvPicPr>
        <p:blipFill>
          <a:blip r:embed="rId5"/>
          <a:stretch>
            <a:fillRect/>
          </a:stretch>
        </p:blipFill>
        <p:spPr>
          <a:xfrm>
            <a:off x="3188017" y="2362200"/>
            <a:ext cx="5498783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05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UVM Class Hierarchy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14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1143000"/>
            <a:ext cx="104394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w Cen MT" pitchFamily="34" charset="0"/>
              </a:rPr>
              <a:t>UVM component</a:t>
            </a:r>
            <a:r>
              <a:rPr lang="ar-EG" sz="2400" dirty="0">
                <a:latin typeface="Tw Cen MT" pitchFamily="34" charset="0"/>
              </a:rPr>
              <a:t> </a:t>
            </a:r>
            <a:r>
              <a:rPr lang="en-US" sz="2400" dirty="0">
                <a:latin typeface="Tw Cen MT" pitchFamily="34" charset="0"/>
              </a:rPr>
              <a:t>provides many features like:</a:t>
            </a:r>
          </a:p>
          <a:p>
            <a:endParaRPr lang="en-US" dirty="0">
              <a:latin typeface="Tw Cen MT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Tw Cen MT" pitchFamily="34" charset="0"/>
              </a:rPr>
              <a:t>Hierarchy: Provides methods for searching and traversing component hierarchy. (</a:t>
            </a:r>
            <a:r>
              <a:rPr lang="en-US" sz="2400" dirty="0" err="1">
                <a:latin typeface="Tw Cen MT" pitchFamily="34" charset="0"/>
              </a:rPr>
              <a:t>get_parent</a:t>
            </a:r>
            <a:r>
              <a:rPr lang="en-US" sz="2400" dirty="0">
                <a:latin typeface="Tw Cen MT" pitchFamily="34" charset="0"/>
              </a:rPr>
              <a:t>, </a:t>
            </a:r>
            <a:r>
              <a:rPr lang="en-US" sz="2400" dirty="0" err="1">
                <a:latin typeface="Tw Cen MT" pitchFamily="34" charset="0"/>
              </a:rPr>
              <a:t>get_full_name</a:t>
            </a:r>
            <a:r>
              <a:rPr lang="en-US" sz="2400" dirty="0">
                <a:latin typeface="Tw Cen MT" pitchFamily="34" charset="0"/>
              </a:rPr>
              <a:t>)</a:t>
            </a:r>
          </a:p>
          <a:p>
            <a:pPr lvl="1"/>
            <a:endParaRPr lang="en-US" sz="2400" dirty="0">
              <a:latin typeface="Tw Cen MT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Tw Cen MT" pitchFamily="34" charset="0"/>
              </a:rPr>
              <a:t>Phasing: UVM defines a set of simulation phases that enable users to control the order in which </a:t>
            </a:r>
            <a:r>
              <a:rPr lang="en-US" sz="2400" dirty="0" err="1">
                <a:latin typeface="Tw Cen MT" pitchFamily="34" charset="0"/>
              </a:rPr>
              <a:t>testbench</a:t>
            </a:r>
            <a:r>
              <a:rPr lang="en-US" sz="2400" dirty="0">
                <a:latin typeface="Tw Cen MT" pitchFamily="34" charset="0"/>
              </a:rPr>
              <a:t> components are created, initialized, and executed. This allows all components to execute in synchronization. 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400" dirty="0">
              <a:latin typeface="Tw Cen MT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Tw Cen MT" pitchFamily="34" charset="0"/>
              </a:rPr>
              <a:t>Reporting: Provides an interface to </a:t>
            </a:r>
            <a:r>
              <a:rPr lang="en-US" sz="2400" dirty="0" err="1">
                <a:latin typeface="Tw Cen MT" pitchFamily="34" charset="0"/>
              </a:rPr>
              <a:t>uvm_report_handler</a:t>
            </a:r>
            <a:r>
              <a:rPr lang="en-US" sz="2400" dirty="0">
                <a:latin typeface="Tw Cen MT" pitchFamily="34" charset="0"/>
              </a:rPr>
              <a:t> to process all messages, errors, and warnings.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400" dirty="0"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716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UVM Class Hierarchy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15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1143000"/>
            <a:ext cx="10439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w Cen MT" pitchFamily="34" charset="0"/>
              </a:rPr>
              <a:t>UVM component</a:t>
            </a:r>
            <a:r>
              <a:rPr lang="ar-EG" sz="2400" dirty="0">
                <a:latin typeface="Tw Cen MT" pitchFamily="34" charset="0"/>
              </a:rPr>
              <a:t> </a:t>
            </a:r>
            <a:r>
              <a:rPr lang="en-US" sz="2400" dirty="0">
                <a:latin typeface="Tw Cen MT" pitchFamily="34" charset="0"/>
              </a:rPr>
              <a:t>provides many features like:</a:t>
            </a:r>
          </a:p>
          <a:p>
            <a:endParaRPr lang="en-US" dirty="0">
              <a:latin typeface="Tw Cen MT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Tw Cen MT" pitchFamily="34" charset="0"/>
              </a:rPr>
              <a:t>Objection: Provides an interface to the </a:t>
            </a:r>
            <a:r>
              <a:rPr lang="en-US" sz="2400" dirty="0" err="1">
                <a:latin typeface="Tw Cen MT" pitchFamily="34" charset="0"/>
              </a:rPr>
              <a:t>uvm_objection</a:t>
            </a:r>
            <a:r>
              <a:rPr lang="en-US" sz="2400" dirty="0">
                <a:latin typeface="Tw Cen MT" pitchFamily="34" charset="0"/>
              </a:rPr>
              <a:t> mechanism.</a:t>
            </a:r>
          </a:p>
          <a:p>
            <a:pPr lvl="1"/>
            <a:endParaRPr lang="en-US" sz="2400" dirty="0">
              <a:latin typeface="Tw Cen MT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Tw Cen MT" pitchFamily="34" charset="0"/>
              </a:rPr>
              <a:t>Configuration: UVM provides a configuration database that allows users to store and retrieve configuration information for </a:t>
            </a:r>
            <a:r>
              <a:rPr lang="en-US" sz="2400" dirty="0" err="1">
                <a:latin typeface="Tw Cen MT" pitchFamily="34" charset="0"/>
              </a:rPr>
              <a:t>testbench</a:t>
            </a:r>
            <a:r>
              <a:rPr lang="en-US" sz="2400" dirty="0">
                <a:latin typeface="Tw Cen MT" pitchFamily="34" charset="0"/>
              </a:rPr>
              <a:t> components</a:t>
            </a:r>
          </a:p>
          <a:p>
            <a:pPr lvl="1"/>
            <a:endParaRPr lang="en-US" sz="2400" dirty="0">
              <a:latin typeface="Tw Cen MT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Tw Cen MT" pitchFamily="34" charset="0"/>
              </a:rPr>
              <a:t>Factory: Provides an interface to the </a:t>
            </a:r>
            <a:r>
              <a:rPr lang="en-US" sz="2400" dirty="0" err="1">
                <a:latin typeface="Tw Cen MT" pitchFamily="34" charset="0"/>
              </a:rPr>
              <a:t>uvm_factory</a:t>
            </a:r>
            <a:r>
              <a:rPr lang="en-US" sz="2400" dirty="0">
                <a:latin typeface="Tw Cen MT" pitchFamily="34" charset="0"/>
              </a:rPr>
              <a:t> to create new components and objects. This also allows an override mechanism for components and objects. Will be discussed later.</a:t>
            </a:r>
          </a:p>
          <a:p>
            <a:pPr lvl="1"/>
            <a:endParaRPr lang="en-US" sz="2400" dirty="0">
              <a:solidFill>
                <a:srgbClr val="FF0000"/>
              </a:solidFill>
              <a:latin typeface="Tw Cen MT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Tw Cen MT" pitchFamily="34" charset="0"/>
              </a:rPr>
              <a:t>Default constructor for </a:t>
            </a:r>
            <a:r>
              <a:rPr lang="en-US" sz="2400" dirty="0" err="1">
                <a:solidFill>
                  <a:srgbClr val="FF0000"/>
                </a:solidFill>
                <a:latin typeface="Tw Cen MT" pitchFamily="34" charset="0"/>
              </a:rPr>
              <a:t>uvm_component</a:t>
            </a:r>
            <a:r>
              <a:rPr lang="en-US" sz="2400" dirty="0">
                <a:solidFill>
                  <a:srgbClr val="FF0000"/>
                </a:solidFill>
                <a:latin typeface="Tw Cen MT" pitchFamily="34" charset="0"/>
              </a:rPr>
              <a:t> has two arguments: name and parent.</a:t>
            </a:r>
          </a:p>
          <a:p>
            <a:r>
              <a:rPr lang="en-US" sz="2400" dirty="0">
                <a:solidFill>
                  <a:srgbClr val="FF0000"/>
                </a:solidFill>
                <a:latin typeface="Tw Cen MT" pitchFamily="34" charset="0"/>
              </a:rPr>
              <a:t>Default constructor for </a:t>
            </a:r>
            <a:r>
              <a:rPr lang="en-US" sz="2400" dirty="0" err="1">
                <a:solidFill>
                  <a:srgbClr val="FF0000"/>
                </a:solidFill>
                <a:latin typeface="Tw Cen MT" pitchFamily="34" charset="0"/>
              </a:rPr>
              <a:t>uvm_object</a:t>
            </a:r>
            <a:r>
              <a:rPr lang="en-US" sz="2400" dirty="0">
                <a:solidFill>
                  <a:srgbClr val="FF0000"/>
                </a:solidFill>
                <a:latin typeface="Tw Cen MT" pitchFamily="34" charset="0"/>
              </a:rPr>
              <a:t> has a single argument: name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400" dirty="0"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089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UVM </a:t>
            </a:r>
            <a:r>
              <a:rPr lang="en-US" dirty="0" err="1">
                <a:latin typeface="Tw Cen MT" pitchFamily="34" charset="0"/>
              </a:rPr>
              <a:t>Testbench</a:t>
            </a:r>
            <a:r>
              <a:rPr lang="en-US" dirty="0">
                <a:latin typeface="Tw Cen MT" pitchFamily="34" charset="0"/>
              </a:rPr>
              <a:t> Hierarchy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16</a:t>
            </a:fld>
            <a:endParaRPr lang="en-US" dirty="0">
              <a:latin typeface="Tw Cen MT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3505200" y="2050197"/>
            <a:ext cx="4724400" cy="473160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62000" y="1143000"/>
            <a:ext cx="10439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The UVM employs a layered, object-oriented </a:t>
            </a:r>
            <a:r>
              <a:rPr lang="en-US" sz="2400" dirty="0" err="1">
                <a:latin typeface="Tw Cen MT" pitchFamily="34" charset="0"/>
              </a:rPr>
              <a:t>testbench</a:t>
            </a:r>
            <a:r>
              <a:rPr lang="en-US" sz="2400" dirty="0">
                <a:latin typeface="Tw Cen MT" pitchFamily="34" charset="0"/>
              </a:rPr>
              <a:t> hierarchy that allows “separation of concerns” among the various team members. </a:t>
            </a:r>
          </a:p>
        </p:txBody>
      </p:sp>
    </p:spTree>
    <p:extLst>
      <p:ext uri="{BB962C8B-B14F-4D97-AF65-F5344CB8AC3E}">
        <p14:creationId xmlns:p14="http://schemas.microsoft.com/office/powerpoint/2010/main" val="3176404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44" imgH="443" progId="TCLayout.ActiveDocument.1">
                  <p:embed/>
                </p:oleObj>
              </mc:Choice>
              <mc:Fallback>
                <p:oleObj name="think-cell Slide" r:id="rId4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UVM </a:t>
            </a:r>
            <a:r>
              <a:rPr lang="en-US" dirty="0" err="1">
                <a:latin typeface="Tw Cen MT" pitchFamily="34" charset="0"/>
              </a:rPr>
              <a:t>Testbench</a:t>
            </a:r>
            <a:r>
              <a:rPr lang="en-US" dirty="0">
                <a:latin typeface="Tw Cen MT" pitchFamily="34" charset="0"/>
              </a:rPr>
              <a:t> Hierarchy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17</a:t>
            </a:fld>
            <a:endParaRPr lang="en-US" dirty="0">
              <a:latin typeface="Tw Cen MT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3124200" y="1219200"/>
            <a:ext cx="5508942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21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UVM </a:t>
            </a:r>
            <a:r>
              <a:rPr lang="en-US" dirty="0" err="1">
                <a:latin typeface="Tw Cen MT" pitchFamily="34" charset="0"/>
              </a:rPr>
              <a:t>Testbench</a:t>
            </a:r>
            <a:r>
              <a:rPr lang="en-US" dirty="0">
                <a:latin typeface="Tw Cen MT" pitchFamily="34" charset="0"/>
              </a:rPr>
              <a:t> Top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18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1143000"/>
            <a:ext cx="1043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The </a:t>
            </a:r>
            <a:r>
              <a:rPr lang="en-US" sz="2400" dirty="0" err="1">
                <a:latin typeface="Tw Cen MT" pitchFamily="34" charset="0"/>
              </a:rPr>
              <a:t>testbench</a:t>
            </a:r>
            <a:r>
              <a:rPr lang="en-US" sz="2400" dirty="0">
                <a:latin typeface="Tw Cen MT" pitchFamily="34" charset="0"/>
              </a:rPr>
              <a:t> top is a static container that has an instantiation of DUT and interfaces. 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The interface instance connects with DUT signals in the </a:t>
            </a:r>
            <a:r>
              <a:rPr lang="en-US" sz="2400" dirty="0" err="1">
                <a:latin typeface="Tw Cen MT" pitchFamily="34" charset="0"/>
              </a:rPr>
              <a:t>testbench</a:t>
            </a:r>
            <a:r>
              <a:rPr lang="en-US" sz="2400" dirty="0">
                <a:latin typeface="Tw Cen MT" pitchFamily="34" charset="0"/>
              </a:rPr>
              <a:t> top.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The clock is generated and initially reset is applied to the DUT. 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UVM </a:t>
            </a:r>
            <a:r>
              <a:rPr lang="en-US" sz="2400" dirty="0" err="1">
                <a:latin typeface="Tw Cen MT" pitchFamily="34" charset="0"/>
              </a:rPr>
              <a:t>testbench</a:t>
            </a:r>
            <a:r>
              <a:rPr lang="en-US" sz="2400" dirty="0">
                <a:latin typeface="Tw Cen MT" pitchFamily="34" charset="0"/>
              </a:rPr>
              <a:t> top is also used to trigger a test using </a:t>
            </a:r>
            <a:r>
              <a:rPr lang="en-US" sz="2400" dirty="0" err="1">
                <a:latin typeface="Tw Cen MT" pitchFamily="34" charset="0"/>
              </a:rPr>
              <a:t>run_test</a:t>
            </a:r>
            <a:r>
              <a:rPr lang="en-US" sz="2400" dirty="0">
                <a:latin typeface="Tw Cen MT" pitchFamily="34" charset="0"/>
              </a:rPr>
              <a:t>() call.</a:t>
            </a:r>
          </a:p>
        </p:txBody>
      </p:sp>
    </p:spTree>
    <p:extLst>
      <p:ext uri="{BB962C8B-B14F-4D97-AF65-F5344CB8AC3E}">
        <p14:creationId xmlns:p14="http://schemas.microsoft.com/office/powerpoint/2010/main" val="2211223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UVM </a:t>
            </a:r>
            <a:r>
              <a:rPr lang="en-US" dirty="0" err="1">
                <a:latin typeface="Tw Cen MT" pitchFamily="34" charset="0"/>
              </a:rPr>
              <a:t>Testbench</a:t>
            </a:r>
            <a:r>
              <a:rPr lang="en-US" dirty="0">
                <a:latin typeface="Tw Cen MT" pitchFamily="34" charset="0"/>
              </a:rPr>
              <a:t> Top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19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3514" y="1419209"/>
            <a:ext cx="4125686" cy="4295791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`include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6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uvm_macros.svh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uvm_pkg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::</a:t>
            </a:r>
            <a:r>
              <a:rPr lang="en-US" sz="1600" dirty="0">
                <a:solidFill>
                  <a:srgbClr val="A67F59"/>
                </a:solidFill>
                <a:latin typeface="Consolas"/>
                <a:ea typeface="Times New Roman"/>
                <a:cs typeface="Times New Roman"/>
              </a:rPr>
              <a:t>*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module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tb_top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bit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clk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bit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reset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>
                <a:solidFill>
                  <a:srgbClr val="EE9900"/>
                </a:solidFill>
                <a:latin typeface="Consolas"/>
                <a:ea typeface="Times New Roman"/>
                <a:cs typeface="Times New Roman"/>
              </a:rPr>
              <a:t>always </a:t>
            </a:r>
            <a:r>
              <a:rPr lang="en-US" sz="1600" dirty="0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#5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clk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A67F59"/>
                </a:solidFill>
                <a:latin typeface="Consolas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A67F59"/>
                </a:solidFill>
                <a:latin typeface="Consolas"/>
                <a:ea typeface="Times New Roman"/>
                <a:cs typeface="Times New Roman"/>
              </a:rPr>
              <a:t>~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clk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initial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begin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clk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A67F59"/>
                </a:solidFill>
                <a:latin typeface="Consolas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0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reset </a:t>
            </a:r>
            <a:r>
              <a:rPr lang="en-US" sz="1600" dirty="0">
                <a:solidFill>
                  <a:srgbClr val="A67F59"/>
                </a:solidFill>
                <a:latin typeface="Consolas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1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#5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reset </a:t>
            </a:r>
            <a:r>
              <a:rPr lang="en-US" sz="1600" dirty="0">
                <a:solidFill>
                  <a:srgbClr val="A67F59"/>
                </a:solidFill>
                <a:latin typeface="Consolas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0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end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add_if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vif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clk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reset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endParaRPr lang="en-US" sz="1600" dirty="0">
              <a:effectLst/>
              <a:latin typeface="Calibri"/>
              <a:ea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1600" y="1208724"/>
            <a:ext cx="6096000" cy="5344476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7D8B99"/>
                </a:solidFill>
                <a:latin typeface="Consolas"/>
                <a:ea typeface="Times New Roman"/>
                <a:cs typeface="Times New Roman"/>
              </a:rPr>
              <a:t>// Instantiate design top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adder 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DUT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(.</a:t>
            </a:r>
            <a:r>
              <a:rPr lang="en-US" sz="16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clk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vif</a:t>
            </a:r>
            <a:r>
              <a:rPr lang="en-US" sz="1600" dirty="0" err="1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clk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),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      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.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reset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vif</a:t>
            </a:r>
            <a:r>
              <a:rPr lang="en-US" sz="1600" dirty="0" err="1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reset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),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      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.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in1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vif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ip1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),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      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.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in2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vif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ip2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),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      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.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out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vif</a:t>
            </a:r>
            <a:r>
              <a:rPr lang="en-US" sz="1600" dirty="0" err="1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out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     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initial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begin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7D8B99"/>
                </a:solidFill>
                <a:latin typeface="Consolas"/>
                <a:ea typeface="Times New Roman"/>
                <a:cs typeface="Times New Roman"/>
              </a:rPr>
              <a:t>// set interface in </a:t>
            </a:r>
            <a:r>
              <a:rPr lang="en-US" sz="1600" dirty="0" err="1">
                <a:solidFill>
                  <a:srgbClr val="7D8B99"/>
                </a:solidFill>
                <a:latin typeface="Consolas"/>
                <a:ea typeface="Times New Roman"/>
                <a:cs typeface="Times New Roman"/>
              </a:rPr>
              <a:t>config_db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uvm_config_db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#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add_if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)::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set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uvm_root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::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get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(),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"*"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6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vif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vif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7D8B99"/>
                </a:solidFill>
                <a:latin typeface="Consolas"/>
                <a:ea typeface="Times New Roman"/>
                <a:cs typeface="Times New Roman"/>
              </a:rPr>
              <a:t>// Dump waves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$</a:t>
            </a:r>
            <a:r>
              <a:rPr lang="en-US" sz="1600" dirty="0" err="1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dumpfile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6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dump.vcd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$</a:t>
            </a:r>
            <a:r>
              <a:rPr lang="en-US" sz="1600" dirty="0" err="1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dumpvars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end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initial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begin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6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run_test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6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base_test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end</a:t>
            </a:r>
            <a:endParaRPr lang="en-US" sz="1600" dirty="0">
              <a:latin typeface="Calibri"/>
              <a:ea typeface="Calibri"/>
            </a:endParaRPr>
          </a:p>
          <a:p>
            <a:r>
              <a:rPr lang="en-US" sz="16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endmodule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0255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OOP Revision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2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143000"/>
            <a:ext cx="104394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Class encapsulates: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Tw Cen MT" pitchFamily="34" charset="0"/>
              </a:rPr>
              <a:t>Variables (properties) 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Tw Cen MT" pitchFamily="34" charset="0"/>
              </a:rPr>
              <a:t>Subroutines (methods)</a:t>
            </a:r>
          </a:p>
          <a:p>
            <a:pPr lvl="1"/>
            <a:endParaRPr lang="en-US" sz="2400" dirty="0">
              <a:latin typeface="Tw Cen MT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</a:t>
            </a:r>
            <a:r>
              <a:rPr lang="en-US" sz="2400" b="1" dirty="0">
                <a:latin typeface="Tw Cen MT" pitchFamily="34" charset="0"/>
              </a:rPr>
              <a:t>Object</a:t>
            </a:r>
            <a:r>
              <a:rPr lang="en-US" sz="2400" dirty="0">
                <a:latin typeface="Tw Cen MT" pitchFamily="34" charset="0"/>
              </a:rPr>
              <a:t>: instance of a class.</a:t>
            </a:r>
          </a:p>
          <a:p>
            <a:endParaRPr lang="en-US" sz="800" dirty="0">
              <a:latin typeface="Tw Cen MT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Class constructors: Allocate memory for the object using the </a:t>
            </a:r>
            <a:r>
              <a:rPr lang="en-US" sz="2400" b="1" dirty="0">
                <a:latin typeface="Tw Cen MT" pitchFamily="34" charset="0"/>
              </a:rPr>
              <a:t>new() </a:t>
            </a:r>
            <a:r>
              <a:rPr lang="en-US" sz="2400" dirty="0">
                <a:latin typeface="Tw Cen MT" pitchFamily="34" charset="0"/>
              </a:rPr>
              <a:t>method.</a:t>
            </a:r>
          </a:p>
          <a:p>
            <a:pPr>
              <a:buFont typeface="Courier New" pitchFamily="49" charset="0"/>
              <a:buChar char="o"/>
            </a:pPr>
            <a:endParaRPr lang="en-US" sz="1000" dirty="0">
              <a:latin typeface="Tw Cen MT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Object members are accessed using the (.) notation.</a:t>
            </a:r>
          </a:p>
          <a:p>
            <a:pPr>
              <a:buFont typeface="Courier New" pitchFamily="49" charset="0"/>
              <a:buChar char="o"/>
            </a:pPr>
            <a:endParaRPr lang="en-US" sz="2400" dirty="0">
              <a:latin typeface="Tw Cen MT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733800" y="4495800"/>
            <a:ext cx="4191000" cy="1752600"/>
            <a:chOff x="3657600" y="4191000"/>
            <a:chExt cx="4114800" cy="2133600"/>
          </a:xfrm>
        </p:grpSpPr>
        <p:sp>
          <p:nvSpPr>
            <p:cNvPr id="17" name="Rounded Rectangle 16"/>
            <p:cNvSpPr/>
            <p:nvPr/>
          </p:nvSpPr>
          <p:spPr>
            <a:xfrm>
              <a:off x="3657600" y="4267200"/>
              <a:ext cx="2057400" cy="20574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Class</a:t>
              </a:r>
              <a:endParaRPr lang="en-US" sz="2000" b="1" dirty="0">
                <a:solidFill>
                  <a:schemeClr val="tx1"/>
                </a:solidFill>
              </a:endParaRPr>
            </a:p>
            <a:p>
              <a:pPr algn="ctr"/>
              <a:endParaRPr lang="en-US" sz="2000" dirty="0">
                <a:solidFill>
                  <a:schemeClr val="tx1"/>
                </a:solidFill>
              </a:endParaRPr>
            </a:p>
            <a:p>
              <a:pPr algn="ctr"/>
              <a:endParaRPr lang="en-US" sz="2000" dirty="0">
                <a:solidFill>
                  <a:schemeClr val="tx1"/>
                </a:solidFill>
              </a:endParaRPr>
            </a:p>
            <a:p>
              <a:pPr algn="ctr"/>
              <a:endParaRPr lang="en-US" sz="2000" dirty="0">
                <a:solidFill>
                  <a:schemeClr val="tx1"/>
                </a:solidFill>
              </a:endParaRPr>
            </a:p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962400" y="5108793"/>
              <a:ext cx="1447800" cy="37760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Properties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955093" y="5639974"/>
              <a:ext cx="1447800" cy="37760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Methods</a:t>
              </a:r>
            </a:p>
          </p:txBody>
        </p:sp>
        <p:cxnSp>
          <p:nvCxnSpPr>
            <p:cNvPr id="20" name="Straight Arrow Connector 19"/>
            <p:cNvCxnSpPr>
              <a:stCxn id="17" idx="3"/>
            </p:cNvCxnSpPr>
            <p:nvPr/>
          </p:nvCxnSpPr>
          <p:spPr>
            <a:xfrm flipV="1">
              <a:off x="5715000" y="4800600"/>
              <a:ext cx="762000" cy="4953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7" idx="3"/>
            </p:cNvCxnSpPr>
            <p:nvPr/>
          </p:nvCxnSpPr>
          <p:spPr>
            <a:xfrm>
              <a:off x="5715000" y="5295900"/>
              <a:ext cx="762000" cy="4191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324600" y="4191000"/>
              <a:ext cx="1447800" cy="762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Object</a:t>
              </a:r>
              <a:endParaRPr lang="en-US" sz="20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6324600" y="5562600"/>
              <a:ext cx="1447800" cy="762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Object</a:t>
              </a:r>
              <a:endParaRPr lang="en-US" sz="2000" dirty="0"/>
            </a:p>
          </p:txBody>
        </p:sp>
      </p:grpSp>
      <p:sp>
        <p:nvSpPr>
          <p:cNvPr id="4" name="Right Brace 3"/>
          <p:cNvSpPr/>
          <p:nvPr/>
        </p:nvSpPr>
        <p:spPr>
          <a:xfrm>
            <a:off x="4572000" y="1676400"/>
            <a:ext cx="209550" cy="533400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53000" y="1676400"/>
            <a:ext cx="212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w Cen MT" pitchFamily="34" charset="0"/>
              </a:rPr>
              <a:t>Class members</a:t>
            </a:r>
          </a:p>
        </p:txBody>
      </p:sp>
    </p:spTree>
    <p:extLst>
      <p:ext uri="{BB962C8B-B14F-4D97-AF65-F5344CB8AC3E}">
        <p14:creationId xmlns:p14="http://schemas.microsoft.com/office/powerpoint/2010/main" val="591566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UVM Test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20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1143000"/>
            <a:ext cx="10439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The top-level UVM Component in the UVM Test bench. 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Instantiates the top-level environment and configures it.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Implement run phase to start sequences on required sequencers with raise/drop objection callbacks. </a:t>
            </a:r>
          </a:p>
        </p:txBody>
      </p:sp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3150076" y="2766114"/>
            <a:ext cx="5663247" cy="393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36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UVM Test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21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1483354"/>
            <a:ext cx="5715000" cy="4307846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my_test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uvm_test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env_o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base_seq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bseq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`</a:t>
            </a:r>
            <a:r>
              <a:rPr lang="en-US" sz="1600" dirty="0" err="1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uvm_component_utils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my_test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>
                <a:solidFill>
                  <a:srgbClr val="7D8B99"/>
                </a:solidFill>
                <a:latin typeface="Consolas"/>
                <a:ea typeface="Times New Roman"/>
                <a:cs typeface="Times New Roman"/>
              </a:rPr>
              <a:t>// constructor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new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name </a:t>
            </a:r>
            <a:r>
              <a:rPr lang="en-US" sz="1600" dirty="0">
                <a:solidFill>
                  <a:srgbClr val="A67F59"/>
                </a:solidFill>
                <a:latin typeface="Consolas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6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my_test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uvm_component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parent </a:t>
            </a:r>
            <a:r>
              <a:rPr lang="en-US" sz="1600" dirty="0">
                <a:solidFill>
                  <a:srgbClr val="A67F59"/>
                </a:solidFill>
                <a:latin typeface="Consolas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null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6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super</a:t>
            </a:r>
            <a:r>
              <a:rPr lang="en-US" sz="1600" dirty="0" err="1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.</a:t>
            </a:r>
            <a:r>
              <a:rPr lang="en-US" sz="16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new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name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parent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endfunction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build_phase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uvm_phase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phase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6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super</a:t>
            </a:r>
            <a:r>
              <a:rPr lang="en-US" sz="1600" dirty="0" err="1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.</a:t>
            </a:r>
            <a:r>
              <a:rPr lang="en-US" sz="16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build_phase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phase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env_o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A67F59"/>
                </a:solidFill>
                <a:latin typeface="Consolas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env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type_id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::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create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6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env_o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this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endfunction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endParaRPr lang="en-US" sz="1600" dirty="0">
              <a:latin typeface="Calibri"/>
              <a:ea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19800" y="1740362"/>
            <a:ext cx="5344886" cy="3517438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run_phase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uvm_phase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phase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phase</a:t>
            </a:r>
            <a:r>
              <a:rPr lang="en-US" sz="1600" dirty="0" err="1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.</a:t>
            </a:r>
            <a:r>
              <a:rPr lang="en-US" sz="16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raise_objection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this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bseq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A67F59"/>
                </a:solidFill>
                <a:latin typeface="Consolas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base_seq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type_id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::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create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6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bseq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  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repeat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10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begin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</a:t>
            </a:r>
            <a:r>
              <a:rPr lang="en-US" sz="1600" dirty="0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#5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bseq</a:t>
            </a:r>
            <a:r>
              <a:rPr lang="en-US" sz="1600" dirty="0" err="1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.</a:t>
            </a:r>
            <a:r>
              <a:rPr lang="en-US" sz="16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start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env_o</a:t>
            </a:r>
            <a:r>
              <a:rPr lang="en-US" sz="1600" dirty="0" err="1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agt</a:t>
            </a:r>
            <a:r>
              <a:rPr lang="en-US" sz="1600" dirty="0" err="1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seqr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end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phase</a:t>
            </a:r>
            <a:r>
              <a:rPr lang="en-US" sz="1600" dirty="0" err="1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.</a:t>
            </a:r>
            <a:r>
              <a:rPr lang="en-US" sz="16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drop_objection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this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`</a:t>
            </a:r>
            <a:r>
              <a:rPr lang="en-US" sz="1600" dirty="0" err="1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uvm_info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get_type_name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"End of </a:t>
            </a:r>
            <a:r>
              <a:rPr lang="en-US" sz="16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testcase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UVM_LOW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endtask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endclass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23489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UVM Environment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22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1143000"/>
            <a:ext cx="10439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The UVM Environment is a higher-level verification and hierarchical component that groups together other verification components that are interrelated. 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The top-level UVM Environment encapsulates all the verification components targeting the DUT like UVM Agents, UVM Scoreboards, or even other UVM Environments. </a:t>
            </a:r>
          </a:p>
          <a:p>
            <a:pPr>
              <a:buFont typeface="Courier New" pitchFamily="49" charset="0"/>
              <a:buChar char="o"/>
            </a:pPr>
            <a:endParaRPr lang="en-US" sz="2400" dirty="0">
              <a:latin typeface="Tw Cen MT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en-US" sz="2400" dirty="0">
              <a:latin typeface="Tw Cen MT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3276600" y="2895600"/>
            <a:ext cx="5029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84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UVM Environment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23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1200" y="1066800"/>
            <a:ext cx="8610600" cy="5625194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uvm_env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`</a:t>
            </a:r>
            <a:r>
              <a:rPr lang="en-US" sz="1600" dirty="0" err="1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uvm_component_utils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env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agent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agt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scoreboard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sb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func_cov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fcov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new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name </a:t>
            </a:r>
            <a:r>
              <a:rPr lang="en-US" sz="1600" dirty="0">
                <a:solidFill>
                  <a:srgbClr val="A67F59"/>
                </a:solidFill>
                <a:latin typeface="Consolas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6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env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uvm_component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parent </a:t>
            </a:r>
            <a:r>
              <a:rPr lang="en-US" sz="1600" dirty="0">
                <a:solidFill>
                  <a:srgbClr val="A67F59"/>
                </a:solidFill>
                <a:latin typeface="Consolas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null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6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super</a:t>
            </a:r>
            <a:r>
              <a:rPr lang="en-US" sz="1600" dirty="0" err="1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.</a:t>
            </a:r>
            <a:r>
              <a:rPr lang="en-US" sz="16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new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name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parent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endfunction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build_phase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uvm_phase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phase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6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super</a:t>
            </a:r>
            <a:r>
              <a:rPr lang="en-US" sz="1600" dirty="0" err="1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.</a:t>
            </a:r>
            <a:r>
              <a:rPr lang="en-US" sz="16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build_phase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phase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agt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A67F59"/>
                </a:solidFill>
                <a:latin typeface="Consolas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agent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type_id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::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create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6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agt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this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sb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A67F59"/>
                </a:solidFill>
                <a:latin typeface="Consolas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scoreboard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type_id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::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create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6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sb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this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fcov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A67F59"/>
                </a:solidFill>
                <a:latin typeface="Consolas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func_cov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type_id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::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create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6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fcov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this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endfunction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connect_phase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uvm_phase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phase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7D8B99"/>
                </a:solidFill>
                <a:latin typeface="Consolas"/>
                <a:ea typeface="Times New Roman"/>
                <a:cs typeface="Times New Roman"/>
              </a:rPr>
              <a:t>// connect agent and scoreboard using TLM interface    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7D8B99"/>
                </a:solidFill>
                <a:latin typeface="Consolas"/>
                <a:ea typeface="Times New Roman"/>
                <a:cs typeface="Times New Roman"/>
              </a:rPr>
              <a:t>// Ex. </a:t>
            </a:r>
            <a:r>
              <a:rPr lang="en-US" sz="1600" dirty="0" err="1">
                <a:solidFill>
                  <a:srgbClr val="7D8B99"/>
                </a:solidFill>
                <a:latin typeface="Consolas"/>
                <a:ea typeface="Times New Roman"/>
                <a:cs typeface="Times New Roman"/>
              </a:rPr>
              <a:t>agt.mon.item_collect_port.connect</a:t>
            </a:r>
            <a:r>
              <a:rPr lang="en-US" sz="1600" dirty="0">
                <a:solidFill>
                  <a:srgbClr val="7D8B99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7D8B99"/>
                </a:solidFill>
                <a:latin typeface="Consolas"/>
                <a:ea typeface="Times New Roman"/>
                <a:cs typeface="Times New Roman"/>
              </a:rPr>
              <a:t>sb.item_collect_export</a:t>
            </a:r>
            <a:r>
              <a:rPr lang="en-US" sz="1600" dirty="0">
                <a:solidFill>
                  <a:srgbClr val="7D8B99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endfunction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endclass</a:t>
            </a:r>
            <a:endParaRPr lang="en-US" sz="1600" dirty="0">
              <a:effectLst/>
              <a:latin typeface="Calibri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1617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UVM Agent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24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1143000"/>
            <a:ext cx="10439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The UVM agent is a hierarchical component that contains UVM Sequencer, UVM Driver, and UVM Monitor that are dealing with a specific DUT interface. </a:t>
            </a:r>
          </a:p>
          <a:p>
            <a:pPr>
              <a:buFont typeface="Courier New" pitchFamily="49" charset="0"/>
              <a:buChar char="o"/>
            </a:pPr>
            <a:endParaRPr lang="en-US" sz="2400" dirty="0">
              <a:latin typeface="Tw Cen MT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UVM Agents might include other components, like coverage collectors, protocol checkers, a TLM model, etc. </a:t>
            </a:r>
          </a:p>
          <a:p>
            <a:pPr>
              <a:buFont typeface="Courier New" pitchFamily="49" charset="0"/>
              <a:buChar char="o"/>
            </a:pPr>
            <a:endParaRPr lang="en-US" sz="2400" dirty="0">
              <a:latin typeface="Tw Cen MT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The UVM environment may contain more than one agent. The agent can initiate the transactions to the DUT or react to the transaction requests. </a:t>
            </a:r>
          </a:p>
          <a:p>
            <a:pPr>
              <a:buFont typeface="Courier New" pitchFamily="49" charset="0"/>
              <a:buChar char="o"/>
            </a:pPr>
            <a:endParaRPr lang="en-US" sz="2400" dirty="0">
              <a:latin typeface="Tw Cen MT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There are two types of agents: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Tw Cen MT" pitchFamily="34" charset="0"/>
              </a:rPr>
              <a:t>Active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Tw Cen MT" pitchFamily="34" charset="0"/>
              </a:rPr>
              <a:t>Passive</a:t>
            </a:r>
          </a:p>
        </p:txBody>
      </p:sp>
    </p:spTree>
    <p:extLst>
      <p:ext uri="{BB962C8B-B14F-4D97-AF65-F5344CB8AC3E}">
        <p14:creationId xmlns:p14="http://schemas.microsoft.com/office/powerpoint/2010/main" val="1789952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UVM Agent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25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1143000"/>
            <a:ext cx="104394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200" dirty="0">
                <a:latin typeface="Tw Cen MT" pitchFamily="34" charset="0"/>
              </a:rPr>
              <a:t> Active agent stimulates the DUT by driving transactions and monitors the device. It instantiates all three components driver, monitor, and sequencer.</a:t>
            </a:r>
          </a:p>
          <a:p>
            <a:pPr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endParaRPr lang="en-US" sz="2400" dirty="0">
              <a:latin typeface="Tw Cen MT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200" dirty="0">
                <a:latin typeface="Tw Cen MT" pitchFamily="34" charset="0"/>
              </a:rPr>
              <a:t> Passive agent does not drive stimulus to the DUT. It instantiates only a monitor component. It is used as a sample interface for coverage and checker purposes. </a:t>
            </a:r>
          </a:p>
          <a:p>
            <a:pPr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endParaRPr lang="en-US" sz="2200" dirty="0">
              <a:latin typeface="Tw Cen MT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5"/>
          <a:srcRect b="27832"/>
          <a:stretch/>
        </p:blipFill>
        <p:spPr>
          <a:xfrm>
            <a:off x="6096000" y="1828800"/>
            <a:ext cx="4495800" cy="18288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 rotWithShape="1">
          <a:blip r:embed="rId6"/>
          <a:srcRect b="27529"/>
          <a:stretch/>
        </p:blipFill>
        <p:spPr>
          <a:xfrm>
            <a:off x="6162675" y="4800600"/>
            <a:ext cx="46577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6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UVM Agent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26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143" y="1120891"/>
            <a:ext cx="8001000" cy="5098255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a_agent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uvm_agent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driver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drv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sequencer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seqr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monitor_A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mon_A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`</a:t>
            </a:r>
            <a:r>
              <a:rPr lang="en-US" sz="1600" dirty="0" err="1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uvm_component_utils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a_agent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new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name </a:t>
            </a:r>
            <a:r>
              <a:rPr lang="en-US" sz="1600" dirty="0">
                <a:solidFill>
                  <a:srgbClr val="A67F59"/>
                </a:solidFill>
                <a:latin typeface="Consolas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6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a_agent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uvm_component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parent </a:t>
            </a:r>
            <a:r>
              <a:rPr lang="en-US" sz="1600" dirty="0">
                <a:solidFill>
                  <a:srgbClr val="A67F59"/>
                </a:solidFill>
                <a:latin typeface="Consolas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null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6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super</a:t>
            </a:r>
            <a:r>
              <a:rPr lang="en-US" sz="1600" dirty="0" err="1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.</a:t>
            </a:r>
            <a:r>
              <a:rPr lang="en-US" sz="16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new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name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parent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endfunction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build_phase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uvm_phase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phase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6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super</a:t>
            </a:r>
            <a:r>
              <a:rPr lang="en-US" sz="1600" dirty="0" err="1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.</a:t>
            </a:r>
            <a:r>
              <a:rPr lang="en-US" sz="16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build_phase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phase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if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get_is_active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A67F59"/>
                </a:solidFill>
                <a:latin typeface="Consolas"/>
                <a:ea typeface="Times New Roman"/>
                <a:cs typeface="Times New Roman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UVM_ACTIVE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begin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drv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A67F59"/>
                </a:solidFill>
                <a:latin typeface="Consolas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driver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type_id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::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create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6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drv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this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seqr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A67F59"/>
                </a:solidFill>
                <a:latin typeface="Consolas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sequencer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type_id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::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create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6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seqr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this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</a:t>
            </a:r>
            <a:r>
              <a:rPr lang="en-US" sz="1600" dirty="0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`</a:t>
            </a:r>
            <a:r>
              <a:rPr lang="en-US" sz="1600" dirty="0" err="1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uvm_info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get_name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(),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"This is Active agent"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UVM_LOW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end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mon_A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A67F59"/>
                </a:solidFill>
                <a:latin typeface="Consolas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monitor_A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type_id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::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create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6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mon_A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this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endfunction</a:t>
            </a:r>
            <a:endParaRPr lang="en-US" sz="1600" dirty="0">
              <a:latin typeface="Calibri"/>
              <a:ea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86600" y="4285347"/>
            <a:ext cx="4495800" cy="249645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connect_phase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uvm_phase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phase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6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super</a:t>
            </a:r>
            <a:r>
              <a:rPr lang="en-US" sz="1600" dirty="0" err="1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.</a:t>
            </a:r>
            <a:r>
              <a:rPr lang="en-US" sz="16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connect_phase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phase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if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get_is_active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A67F59"/>
                </a:solidFill>
                <a:latin typeface="Consolas"/>
                <a:ea typeface="Times New Roman"/>
                <a:cs typeface="Times New Roman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UVM_ACTIVE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drv</a:t>
            </a:r>
            <a:r>
              <a:rPr lang="en-US" sz="1600" dirty="0" err="1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seq_item_port</a:t>
            </a:r>
            <a:r>
              <a:rPr lang="en-US" sz="1600" dirty="0" err="1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.</a:t>
            </a:r>
            <a:r>
              <a:rPr lang="en-US" sz="16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connect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seqr</a:t>
            </a:r>
            <a:r>
              <a:rPr lang="en-US" sz="1600" dirty="0" err="1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seq_item_export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endfunction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endclass</a:t>
            </a:r>
            <a:endParaRPr lang="en-US" sz="1600" dirty="0">
              <a:latin typeface="Calibri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5441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UVM Sequence Items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27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1143000"/>
            <a:ext cx="10439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Generate stimulus and has control capabilities for the sequence-sequencer mechanism.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4600" y="2058084"/>
            <a:ext cx="7086600" cy="4571316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seq_item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uvm_seqeunce_item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rand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  value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rand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color_type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colors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rand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byte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 data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[</a:t>
            </a:r>
            <a:r>
              <a:rPr lang="en-US" sz="1600" dirty="0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4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];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rand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bit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[</a:t>
            </a:r>
            <a:r>
              <a:rPr lang="en-US" sz="1600" dirty="0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7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:</a:t>
            </a:r>
            <a:r>
              <a:rPr lang="en-US" sz="1600" dirty="0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0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addr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`</a:t>
            </a:r>
            <a:r>
              <a:rPr lang="en-US" sz="1600" dirty="0" err="1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uvm_object_utils_begin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my_object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`</a:t>
            </a:r>
            <a:r>
              <a:rPr lang="en-US" sz="1600" dirty="0" err="1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uvm_field_int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value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UVM_ALL_ON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`</a:t>
            </a:r>
            <a:r>
              <a:rPr lang="en-US" sz="1600" dirty="0" err="1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uvm_field_string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names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UVM_ALL_ON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`</a:t>
            </a:r>
            <a:r>
              <a:rPr lang="en-US" sz="1600" dirty="0" err="1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uvm_field_enum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color_type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colors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UVM_ALL_ON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`</a:t>
            </a:r>
            <a:r>
              <a:rPr lang="en-US" sz="1600" dirty="0" err="1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uvm_field_sarray_int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data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UVM_ALL_ON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`</a:t>
            </a:r>
            <a:r>
              <a:rPr lang="en-US" sz="1600" dirty="0" err="1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uvm_field_int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addr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UVM_ALL_ON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`</a:t>
            </a:r>
            <a:r>
              <a:rPr lang="en-US" sz="1600" dirty="0" err="1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uvm_object_utils_end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new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name </a:t>
            </a:r>
            <a:r>
              <a:rPr lang="en-US" sz="1600" dirty="0">
                <a:solidFill>
                  <a:srgbClr val="A67F59"/>
                </a:solidFill>
                <a:latin typeface="Consolas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6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my_object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6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super</a:t>
            </a:r>
            <a:r>
              <a:rPr lang="en-US" sz="1600" dirty="0" err="1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.</a:t>
            </a:r>
            <a:r>
              <a:rPr lang="en-US" sz="16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new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name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endfunction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endclass</a:t>
            </a:r>
            <a:endParaRPr lang="en-US" sz="1600" dirty="0">
              <a:effectLst/>
              <a:latin typeface="Calibri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4192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UVM Sequence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28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1143000"/>
            <a:ext cx="104394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UVM sequence is a container that holds data items (</a:t>
            </a:r>
            <a:r>
              <a:rPr lang="en-US" sz="2400" dirty="0" err="1">
                <a:latin typeface="Tw Cen MT" pitchFamily="34" charset="0"/>
              </a:rPr>
              <a:t>uvm_sequence_items</a:t>
            </a:r>
            <a:r>
              <a:rPr lang="en-US" sz="2400" dirty="0">
                <a:latin typeface="Tw Cen MT" pitchFamily="34" charset="0"/>
              </a:rPr>
              <a:t>) which are sent to the driver via the sequencer. </a:t>
            </a:r>
          </a:p>
          <a:p>
            <a:endParaRPr lang="en-US" sz="1000" dirty="0">
              <a:latin typeface="Tw Cen MT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Can be transient or persistent. </a:t>
            </a:r>
          </a:p>
          <a:p>
            <a:endParaRPr lang="en-US" sz="1000" dirty="0">
              <a:latin typeface="Tw Cen MT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To operate, each UVM Sequence is eventually bound to a UVM Sequencer.</a:t>
            </a:r>
          </a:p>
          <a:p>
            <a:endParaRPr lang="en-US" sz="1000" dirty="0">
              <a:latin typeface="Tw Cen MT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Multiple UVM Sequence instances can be bound to the same UVM Sequencer</a:t>
            </a:r>
          </a:p>
        </p:txBody>
      </p:sp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3048000" y="3810000"/>
            <a:ext cx="61722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92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UVM Sequence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29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1066800"/>
            <a:ext cx="6096000" cy="3352649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my_sequence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uvm_sequence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#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my_seq_item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`</a:t>
            </a:r>
            <a:r>
              <a:rPr lang="en-US" sz="1600" dirty="0" err="1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uvm_object_utils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my_sequence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new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name </a:t>
            </a:r>
            <a:r>
              <a:rPr lang="en-US" sz="1600" dirty="0">
                <a:solidFill>
                  <a:srgbClr val="A67F59"/>
                </a:solidFill>
                <a:latin typeface="Consolas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6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my_sequnce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6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super</a:t>
            </a:r>
            <a:r>
              <a:rPr lang="en-US" sz="1600" dirty="0" err="1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.</a:t>
            </a:r>
            <a:r>
              <a:rPr lang="en-US" sz="16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new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name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endfunction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body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...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6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endtask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endclass</a:t>
            </a:r>
            <a:endParaRPr lang="en-US" sz="1400" dirty="0">
              <a:effectLst/>
              <a:latin typeface="Calibri"/>
              <a:ea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4495800"/>
            <a:ext cx="4572000" cy="1003929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body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`</a:t>
            </a:r>
            <a:r>
              <a:rPr lang="en-US" sz="1400" dirty="0" err="1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uvm_do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seq1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7D8B99"/>
                </a:solidFill>
                <a:latin typeface="Consolas"/>
                <a:ea typeface="Times New Roman"/>
                <a:cs typeface="Times New Roman"/>
              </a:rPr>
              <a:t>// calling seq1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`</a:t>
            </a:r>
            <a:r>
              <a:rPr lang="en-US" sz="1400" dirty="0" err="1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uvm_do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seq2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7D8B99"/>
                </a:solidFill>
                <a:latin typeface="Consolas"/>
                <a:ea typeface="Times New Roman"/>
                <a:cs typeface="Times New Roman"/>
              </a:rPr>
              <a:t>// calling seq2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Endtask</a:t>
            </a:r>
            <a:endParaRPr lang="en-US" sz="1400" dirty="0">
              <a:effectLst/>
              <a:latin typeface="Calibri"/>
              <a:ea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5562600"/>
            <a:ext cx="4572000" cy="1234440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body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`</a:t>
            </a:r>
            <a:r>
              <a:rPr lang="en-US" sz="1400" dirty="0" err="1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uvm_create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</a:t>
            </a:r>
            <a:r>
              <a:rPr lang="en-US" sz="14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assert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</a:t>
            </a:r>
            <a:r>
              <a:rPr lang="en-US" sz="1400" dirty="0" err="1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.</a:t>
            </a:r>
            <a:r>
              <a:rPr lang="en-US" sz="14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randomize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());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`</a:t>
            </a:r>
            <a:r>
              <a:rPr lang="en-US" sz="1400" dirty="0" err="1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uvm_send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endtask</a:t>
            </a:r>
            <a:endParaRPr lang="en-US" sz="1400" dirty="0">
              <a:effectLst/>
              <a:latin typeface="Calibri"/>
              <a:ea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62600" y="4594386"/>
            <a:ext cx="5562600" cy="1936428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body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A67F59"/>
                </a:solidFill>
                <a:latin typeface="Consolas"/>
                <a:ea typeface="Times New Roman"/>
                <a:cs typeface="Times New Roman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seq_item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type_id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::</a:t>
            </a:r>
            <a:r>
              <a:rPr lang="en-US" sz="14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create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4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req</a:t>
            </a:r>
            <a:r>
              <a:rPr lang="en-US" sz="14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</a:t>
            </a:r>
            <a:r>
              <a:rPr lang="en-US" sz="14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wait_for_grant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</a:t>
            </a:r>
            <a:r>
              <a:rPr lang="en-US" sz="14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assert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</a:t>
            </a:r>
            <a:r>
              <a:rPr lang="en-US" sz="1400" dirty="0" err="1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.</a:t>
            </a:r>
            <a:r>
              <a:rPr lang="en-US" sz="14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randomize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());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</a:t>
            </a:r>
            <a:r>
              <a:rPr lang="en-US" sz="14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send_request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</a:t>
            </a:r>
            <a:r>
              <a:rPr lang="en-US" sz="14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wait_for_item_done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</a:t>
            </a:r>
            <a:r>
              <a:rPr lang="en-US" sz="14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get_respose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rsp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endtask</a:t>
            </a:r>
            <a:endParaRPr lang="en-US" sz="1400" dirty="0">
              <a:effectLst/>
              <a:latin typeface="Calibri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868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OOP: Parameterized Classes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3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143000"/>
            <a:ext cx="10439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Parameters used for objects customization during compile time.</a:t>
            </a:r>
          </a:p>
          <a:p>
            <a:pPr>
              <a:buFont typeface="Courier New" pitchFamily="49" charset="0"/>
              <a:buChar char="o"/>
            </a:pPr>
            <a:endParaRPr lang="en-US" sz="2400" dirty="0">
              <a:latin typeface="Tw Cen MT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Can be value parameter or type parameter.</a:t>
            </a:r>
          </a:p>
          <a:p>
            <a:pPr>
              <a:buFont typeface="Courier New" pitchFamily="49" charset="0"/>
              <a:buChar char="o"/>
            </a:pPr>
            <a:endParaRPr lang="en-US" sz="2400" dirty="0">
              <a:latin typeface="Tw Cen MT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en-US" sz="2400" dirty="0">
              <a:latin typeface="Tw Cen MT" pitchFamily="34" charset="0"/>
            </a:endParaRPr>
          </a:p>
        </p:txBody>
      </p:sp>
      <p:pic>
        <p:nvPicPr>
          <p:cNvPr id="12391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13" y="3048000"/>
            <a:ext cx="460057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4285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44" imgH="443" progId="TCLayout.ActiveDocument.1">
                  <p:embed/>
                </p:oleObj>
              </mc:Choice>
              <mc:Fallback>
                <p:oleObj name="think-cell Slide" r:id="rId4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UVM Sequencer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30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1143000"/>
            <a:ext cx="10439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The UVM sequencer behaves as an arbiter for controlling transaction flow from multiple stimulus sequences. </a:t>
            </a:r>
            <a:endParaRPr lang="en-US" sz="1400" dirty="0">
              <a:latin typeface="Tw Cen MT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Also controls the flow of UVM Sequence Items generated by one or more UVM Sequences. 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The </a:t>
            </a:r>
            <a:r>
              <a:rPr lang="en-US" sz="2400" dirty="0" err="1">
                <a:latin typeface="Tw Cen MT" pitchFamily="34" charset="0"/>
              </a:rPr>
              <a:t>uvm_sequencer</a:t>
            </a:r>
            <a:r>
              <a:rPr lang="en-US" sz="2400" dirty="0">
                <a:latin typeface="Tw Cen MT" pitchFamily="34" charset="0"/>
              </a:rPr>
              <a:t> class is a parameterized class of type REQ </a:t>
            </a:r>
            <a:r>
              <a:rPr lang="en-US" sz="2400" dirty="0" err="1">
                <a:latin typeface="Tw Cen MT" pitchFamily="34" charset="0"/>
              </a:rPr>
              <a:t>sequence_item</a:t>
            </a:r>
            <a:r>
              <a:rPr lang="en-US" sz="2400" dirty="0">
                <a:latin typeface="Tw Cen MT" pitchFamily="34" charset="0"/>
              </a:rPr>
              <a:t> and RSP sequence item. RSP sequence item is optional. </a:t>
            </a:r>
          </a:p>
          <a:p>
            <a:pPr>
              <a:buFont typeface="Courier New" pitchFamily="49" charset="0"/>
              <a:buChar char="o"/>
            </a:pPr>
            <a:endParaRPr lang="en-US" sz="2400" dirty="0">
              <a:latin typeface="Tw Cen MT" pitchFamily="34" charset="0"/>
            </a:endParaRPr>
          </a:p>
          <a:p>
            <a:endParaRPr lang="en-US" sz="2400" dirty="0">
              <a:latin typeface="Tw Cen MT" pitchFamily="34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85"/>
          <a:stretch/>
        </p:blipFill>
        <p:spPr bwMode="auto">
          <a:xfrm>
            <a:off x="3581400" y="3505201"/>
            <a:ext cx="4114800" cy="32003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64192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UVM Sequencer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31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049199"/>
            <a:ext cx="6096000" cy="27596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my_sequencer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uvm_sequencer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#</a:t>
            </a:r>
            <a:r>
              <a:rPr lang="en-US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data_item</a:t>
            </a:r>
            <a:r>
              <a:rPr lang="en-US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dirty="0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`</a:t>
            </a:r>
            <a:r>
              <a:rPr lang="en-US" dirty="0" err="1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uvm_component_utils</a:t>
            </a:r>
            <a:r>
              <a:rPr lang="en-US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my_sequencer</a:t>
            </a:r>
            <a:r>
              <a:rPr lang="en-US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name</a:t>
            </a:r>
            <a:r>
              <a:rPr lang="en-US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uvm_component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parent</a:t>
            </a:r>
            <a:r>
              <a:rPr lang="en-US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super</a:t>
            </a:r>
            <a:r>
              <a:rPr lang="en-US" dirty="0" err="1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.</a:t>
            </a:r>
            <a:r>
              <a:rPr lang="en-US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new</a:t>
            </a:r>
            <a:r>
              <a:rPr lang="en-US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name</a:t>
            </a:r>
            <a:r>
              <a:rPr lang="en-US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parent</a:t>
            </a:r>
            <a:r>
              <a:rPr lang="en-US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endfunction</a:t>
            </a:r>
            <a:endParaRPr lang="en-US" sz="16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endclass</a:t>
            </a:r>
            <a:endParaRPr lang="en-US" sz="1600" dirty="0">
              <a:effectLst/>
              <a:latin typeface="Calibri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4053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UVM Driver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32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1143000"/>
            <a:ext cx="10439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The UVM Driver receives the sequence Item transactions from the UVM Sequencer and applies it on the DUT Interface. </a:t>
            </a:r>
          </a:p>
          <a:p>
            <a:endParaRPr lang="en-US" sz="2400" dirty="0">
              <a:latin typeface="Tw Cen MT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The </a:t>
            </a:r>
            <a:r>
              <a:rPr lang="en-US" sz="2400" dirty="0" err="1">
                <a:latin typeface="Tw Cen MT" pitchFamily="34" charset="0"/>
              </a:rPr>
              <a:t>uvm_driver</a:t>
            </a:r>
            <a:r>
              <a:rPr lang="en-US" sz="2400" dirty="0">
                <a:latin typeface="Tw Cen MT" pitchFamily="34" charset="0"/>
              </a:rPr>
              <a:t> class is a parameterized class of type REQ </a:t>
            </a:r>
            <a:r>
              <a:rPr lang="en-US" sz="2400" dirty="0" err="1">
                <a:latin typeface="Tw Cen MT" pitchFamily="34" charset="0"/>
              </a:rPr>
              <a:t>sequence_item</a:t>
            </a:r>
            <a:r>
              <a:rPr lang="en-US" sz="2400" dirty="0">
                <a:latin typeface="Tw Cen MT" pitchFamily="34" charset="0"/>
              </a:rPr>
              <a:t> and RSP sequence item. RSP sequence item is optional. </a:t>
            </a:r>
          </a:p>
          <a:p>
            <a:endParaRPr lang="en-US" sz="2400" dirty="0">
              <a:latin typeface="Tw Cen MT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The sequencer and driver communicate with each other using a bidirectional TLM interface to transfer REQ and RSP sequence items.</a:t>
            </a:r>
          </a:p>
          <a:p>
            <a:pPr>
              <a:buFont typeface="Courier New" pitchFamily="49" charset="0"/>
              <a:buChar char="o"/>
            </a:pPr>
            <a:endParaRPr lang="en-US" sz="2400" dirty="0"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7672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UVM Driver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33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1143000"/>
            <a:ext cx="104394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The driver has </a:t>
            </a:r>
            <a:r>
              <a:rPr lang="en-US" sz="2400" dirty="0" err="1">
                <a:latin typeface="Tw Cen MT" pitchFamily="34" charset="0"/>
              </a:rPr>
              <a:t>uvm_seq_item_pull_port</a:t>
            </a:r>
            <a:r>
              <a:rPr lang="en-US" sz="2400" dirty="0">
                <a:latin typeface="Tw Cen MT" pitchFamily="34" charset="0"/>
              </a:rPr>
              <a:t> which is connected with </a:t>
            </a:r>
            <a:r>
              <a:rPr lang="en-US" sz="2400" dirty="0" err="1">
                <a:latin typeface="Tw Cen MT" pitchFamily="34" charset="0"/>
              </a:rPr>
              <a:t>uvm_seq_item_pull_export</a:t>
            </a:r>
            <a:r>
              <a:rPr lang="en-US" sz="2400" dirty="0">
                <a:latin typeface="Tw Cen MT" pitchFamily="34" charset="0"/>
              </a:rPr>
              <a:t> of the associated sequencer. </a:t>
            </a:r>
          </a:p>
          <a:p>
            <a:endParaRPr lang="en-US" sz="2000" dirty="0">
              <a:latin typeface="Tw Cen MT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The TLM connection between driver and sequencer is one-to-one connection. It means neither multiple sequencers are connected to a single driver nor multiple drivers connected to a single sequencer. </a:t>
            </a:r>
          </a:p>
          <a:p>
            <a:pPr>
              <a:buFont typeface="Courier New" pitchFamily="49" charset="0"/>
              <a:buChar char="o"/>
            </a:pPr>
            <a:endParaRPr lang="en-US" sz="2400" dirty="0">
              <a:latin typeface="Tw Cen MT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3060510" y="3505200"/>
            <a:ext cx="5489812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86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UVM Driver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34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524000"/>
            <a:ext cx="6096000" cy="4687502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driver </a:t>
            </a: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uvm_driver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#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seq_item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add_if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vif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`</a:t>
            </a:r>
            <a:r>
              <a:rPr lang="en-US" sz="1400" dirty="0" err="1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uvm_component_utils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driver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new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name </a:t>
            </a:r>
            <a:r>
              <a:rPr lang="en-US" sz="1400" dirty="0">
                <a:solidFill>
                  <a:srgbClr val="A67F59"/>
                </a:solidFill>
                <a:latin typeface="Consolas"/>
                <a:ea typeface="Times New Roman"/>
                <a:cs typeface="Times New Roman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"driver"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uvm_component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parent </a:t>
            </a:r>
            <a:r>
              <a:rPr lang="en-US" sz="1400" dirty="0">
                <a:solidFill>
                  <a:srgbClr val="A67F59"/>
                </a:solidFill>
                <a:latin typeface="Consolas"/>
                <a:ea typeface="Times New Roman"/>
                <a:cs typeface="Times New Roman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null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super</a:t>
            </a:r>
            <a:r>
              <a:rPr lang="en-US" sz="1400" dirty="0" err="1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.</a:t>
            </a:r>
            <a:r>
              <a:rPr lang="en-US" sz="14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new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name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parent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endfunction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build_phase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uvm_phase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phase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super</a:t>
            </a:r>
            <a:r>
              <a:rPr lang="en-US" sz="1400" dirty="0" err="1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.</a:t>
            </a:r>
            <a:r>
              <a:rPr lang="en-US" sz="14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build_phase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phase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if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A67F59"/>
                </a:solidFill>
                <a:latin typeface="Consolas"/>
                <a:ea typeface="Times New Roman"/>
                <a:cs typeface="Times New Roman"/>
              </a:rPr>
              <a:t>!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uvm_config_db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#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add_if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::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get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this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""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4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vif</a:t>
            </a:r>
            <a:r>
              <a:rPr lang="en-US" sz="14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vif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))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</a:t>
            </a:r>
            <a:r>
              <a:rPr lang="en-US" sz="1400" dirty="0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`</a:t>
            </a:r>
            <a:r>
              <a:rPr lang="en-US" sz="1400" dirty="0" err="1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uvm_fatal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get_type_name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(),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"Not set at top level"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endfunction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run_phase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uvm_phase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phase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7D8B99"/>
                </a:solidFill>
                <a:latin typeface="Consolas"/>
                <a:ea typeface="Times New Roman"/>
                <a:cs typeface="Times New Roman"/>
              </a:rPr>
              <a:t>// Get the </a:t>
            </a:r>
            <a:r>
              <a:rPr lang="en-US" sz="1400" dirty="0" err="1">
                <a:solidFill>
                  <a:srgbClr val="7D8B99"/>
                </a:solidFill>
                <a:latin typeface="Consolas"/>
                <a:ea typeface="Times New Roman"/>
                <a:cs typeface="Times New Roman"/>
              </a:rPr>
              <a:t>sequence_item</a:t>
            </a:r>
            <a:r>
              <a:rPr lang="en-US" sz="1400" dirty="0">
                <a:solidFill>
                  <a:srgbClr val="7D8B99"/>
                </a:solidFill>
                <a:latin typeface="Consolas"/>
                <a:ea typeface="Times New Roman"/>
                <a:cs typeface="Times New Roman"/>
              </a:rPr>
              <a:t> and drive it to DUT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endtask</a:t>
            </a:r>
            <a:endParaRPr lang="en-US" sz="1400" dirty="0">
              <a:latin typeface="Calibri"/>
              <a:ea typeface="Calibri"/>
            </a:endParaRPr>
          </a:p>
          <a:p>
            <a:r>
              <a:rPr lang="en-US" sz="14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endclass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6934200" y="1828800"/>
            <a:ext cx="4191000" cy="1925976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run_phase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uvm_phase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phase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forever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begin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seq_item_port</a:t>
            </a:r>
            <a:r>
              <a:rPr lang="en-US" sz="1400" dirty="0" err="1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.</a:t>
            </a:r>
            <a:r>
              <a:rPr lang="en-US" sz="14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get_next_item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7D8B99"/>
                </a:solidFill>
                <a:latin typeface="Consolas"/>
                <a:ea typeface="Times New Roman"/>
                <a:cs typeface="Times New Roman"/>
              </a:rPr>
              <a:t>// Driving logic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...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seq_item_port</a:t>
            </a:r>
            <a:r>
              <a:rPr lang="en-US" sz="1400" dirty="0" err="1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.</a:t>
            </a:r>
            <a:r>
              <a:rPr lang="en-US" sz="14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item_done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end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endtask</a:t>
            </a:r>
            <a:endParaRPr lang="en-US" sz="1400" dirty="0">
              <a:effectLst/>
              <a:latin typeface="Calibri"/>
              <a:ea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48714" y="3869355"/>
            <a:ext cx="4176486" cy="1936428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run_phase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uvm_phase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phase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forever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begin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seq_item_port</a:t>
            </a:r>
            <a:r>
              <a:rPr lang="en-US" sz="1400" dirty="0" err="1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.</a:t>
            </a:r>
            <a:r>
              <a:rPr lang="en-US" sz="14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get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7D8B99"/>
                </a:solidFill>
                <a:latin typeface="Consolas"/>
                <a:ea typeface="Times New Roman"/>
                <a:cs typeface="Times New Roman"/>
              </a:rPr>
              <a:t>// Driving logic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...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seq_item_port</a:t>
            </a:r>
            <a:r>
              <a:rPr lang="en-US" sz="1400" dirty="0" err="1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.</a:t>
            </a:r>
            <a:r>
              <a:rPr lang="en-US" sz="14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put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rsp_item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end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endtask</a:t>
            </a:r>
            <a:endParaRPr lang="en-US" sz="1400" dirty="0">
              <a:effectLst/>
              <a:latin typeface="Calibri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92575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UVM Monitor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35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1143000"/>
            <a:ext cx="10439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A UVM monitor is a passive component used to capture DUT signals using a virtual interface and translate them into a sequence item format. </a:t>
            </a:r>
          </a:p>
          <a:p>
            <a:endParaRPr lang="en-US" sz="2000" dirty="0">
              <a:latin typeface="Tw Cen MT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These sequence items or transactions are broadcasted to other components like the UVM scoreboard, coverage collector, etc. </a:t>
            </a:r>
          </a:p>
          <a:p>
            <a:endParaRPr lang="en-US" sz="1600" dirty="0">
              <a:latin typeface="Tw Cen MT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It uses a TLM analysis port to broadcast transactions.</a:t>
            </a:r>
          </a:p>
          <a:p>
            <a:endParaRPr lang="en-US" sz="1600" dirty="0">
              <a:latin typeface="Tw Cen MT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The </a:t>
            </a:r>
            <a:r>
              <a:rPr lang="en-US" sz="2400" dirty="0" err="1">
                <a:latin typeface="Tw Cen MT" pitchFamily="34" charset="0"/>
              </a:rPr>
              <a:t>uvm_analysis_port</a:t>
            </a:r>
            <a:r>
              <a:rPr lang="en-US" sz="2400" dirty="0">
                <a:latin typeface="Tw Cen MT" pitchFamily="34" charset="0"/>
              </a:rPr>
              <a:t> is a specialized TLM based class whose interface consists of a single function write () and can be embedded within any component. </a:t>
            </a:r>
          </a:p>
          <a:p>
            <a:pPr>
              <a:buFont typeface="Courier New" pitchFamily="49" charset="0"/>
              <a:buChar char="o"/>
            </a:pPr>
            <a:endParaRPr lang="en-US" sz="2400" dirty="0">
              <a:latin typeface="Tw Cen MT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This port contains a list of analysis exports that are connected to it, When the monitor calls </a:t>
            </a:r>
            <a:r>
              <a:rPr lang="en-US" sz="2400" dirty="0" err="1">
                <a:latin typeface="Tw Cen MT" pitchFamily="34" charset="0"/>
              </a:rPr>
              <a:t>analysis_port.write</a:t>
            </a:r>
            <a:r>
              <a:rPr lang="en-US" sz="2400" dirty="0">
                <a:latin typeface="Tw Cen MT" pitchFamily="34" charset="0"/>
              </a:rPr>
              <a:t>(), it basically cycles through the list and calls the write() method of each connected export. </a:t>
            </a:r>
          </a:p>
        </p:txBody>
      </p:sp>
    </p:spTree>
    <p:extLst>
      <p:ext uri="{BB962C8B-B14F-4D97-AF65-F5344CB8AC3E}">
        <p14:creationId xmlns:p14="http://schemas.microsoft.com/office/powerpoint/2010/main" val="647535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UVM Monitor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36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315318"/>
            <a:ext cx="7010400" cy="4933082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monitor </a:t>
            </a: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uvm_monitor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7D8B99"/>
                </a:solidFill>
                <a:latin typeface="Consolas"/>
                <a:ea typeface="Times New Roman"/>
                <a:cs typeface="Times New Roman"/>
              </a:rPr>
              <a:t>// declaration for the virtual interface, analysis port, and monitor sequence item.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add_if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vif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uvm_analysis_port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#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seq_item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item_collect_port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seq_item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mon_item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`</a:t>
            </a:r>
            <a:r>
              <a:rPr lang="en-US" sz="1400" dirty="0" err="1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uvm_component_utils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monitor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7D8B99"/>
                </a:solidFill>
                <a:latin typeface="Consolas"/>
                <a:ea typeface="Times New Roman"/>
                <a:cs typeface="Times New Roman"/>
              </a:rPr>
              <a:t>// constructor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new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name </a:t>
            </a:r>
            <a:r>
              <a:rPr lang="en-US" sz="1400" dirty="0">
                <a:solidFill>
                  <a:srgbClr val="A67F59"/>
                </a:solidFill>
                <a:latin typeface="Consolas"/>
                <a:ea typeface="Times New Roman"/>
                <a:cs typeface="Times New Roman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"monitor"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uvm_component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parent </a:t>
            </a:r>
            <a:r>
              <a:rPr lang="en-US" sz="1400" dirty="0">
                <a:solidFill>
                  <a:srgbClr val="A67F59"/>
                </a:solidFill>
                <a:latin typeface="Consolas"/>
                <a:ea typeface="Times New Roman"/>
                <a:cs typeface="Times New Roman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null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super</a:t>
            </a:r>
            <a:r>
              <a:rPr lang="en-US" sz="1400" dirty="0" err="1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.</a:t>
            </a:r>
            <a:r>
              <a:rPr lang="en-US" sz="14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new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name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parent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item_collect_port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A67F59"/>
                </a:solidFill>
                <a:latin typeface="Consolas"/>
                <a:ea typeface="Times New Roman"/>
                <a:cs typeface="Times New Roman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new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4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item_collect_port</a:t>
            </a:r>
            <a:r>
              <a:rPr lang="en-US" sz="14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this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mon_item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A67F59"/>
                </a:solidFill>
                <a:latin typeface="Consolas"/>
                <a:ea typeface="Times New Roman"/>
                <a:cs typeface="Times New Roman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new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endfunction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build_phase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uvm_phase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phase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super</a:t>
            </a:r>
            <a:r>
              <a:rPr lang="en-US" sz="1400" dirty="0" err="1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.</a:t>
            </a:r>
            <a:r>
              <a:rPr lang="en-US" sz="14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build_phase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phase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if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A67F59"/>
                </a:solidFill>
                <a:latin typeface="Consolas"/>
                <a:ea typeface="Times New Roman"/>
                <a:cs typeface="Times New Roman"/>
              </a:rPr>
              <a:t>!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uvm_config_db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#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add_if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::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get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this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""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4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vif</a:t>
            </a:r>
            <a:r>
              <a:rPr lang="en-US" sz="14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vif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))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</a:t>
            </a:r>
            <a:r>
              <a:rPr lang="en-US" sz="1400" dirty="0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`</a:t>
            </a:r>
            <a:r>
              <a:rPr lang="en-US" sz="1400" dirty="0" err="1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uvm_fatal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get_type_name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(),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"Not set at top level"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endfunction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endParaRPr lang="en-US" sz="1400" dirty="0">
              <a:latin typeface="Calibri"/>
              <a:ea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91400" y="3352800"/>
            <a:ext cx="4419600" cy="1923925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run_phase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uvm_phase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phase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forever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begin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</a:t>
            </a:r>
            <a:r>
              <a:rPr lang="en-US" sz="1400" dirty="0">
                <a:solidFill>
                  <a:srgbClr val="7D8B99"/>
                </a:solidFill>
                <a:latin typeface="Consolas"/>
                <a:ea typeface="Times New Roman"/>
                <a:cs typeface="Times New Roman"/>
              </a:rPr>
              <a:t>// Sample DUT information and translate into transaction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item_collect_port</a:t>
            </a:r>
            <a:r>
              <a:rPr lang="en-US" sz="1400" dirty="0" err="1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.</a:t>
            </a:r>
            <a:r>
              <a:rPr lang="en-US" sz="14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write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mon_item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end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endtask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endclass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97835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UVM Scoreboard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37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1143000"/>
            <a:ext cx="10439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The UVM Scoreboard checks the behavior of a certain DUT. </a:t>
            </a:r>
          </a:p>
          <a:p>
            <a:pPr>
              <a:buFont typeface="Courier New" pitchFamily="49" charset="0"/>
              <a:buChar char="o"/>
            </a:pPr>
            <a:endParaRPr lang="en-US" sz="2400" dirty="0">
              <a:latin typeface="Tw Cen MT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400" dirty="0" err="1">
                <a:latin typeface="Tw Cen MT" pitchFamily="34" charset="0"/>
              </a:rPr>
              <a:t>mIt</a:t>
            </a:r>
            <a:r>
              <a:rPr lang="en-US" sz="2400" dirty="0">
                <a:latin typeface="Tw Cen MT" pitchFamily="34" charset="0"/>
              </a:rPr>
              <a:t> usually receives transactions carrying inputs and outputs of the DUT through UVM Agent analysis ports, runs the input transactions through a reference model (also known as the predictor) to produce expected transactions, and then compares the expected output versus the actual output.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5"/>
          <a:srcRect b="35614"/>
          <a:stretch/>
        </p:blipFill>
        <p:spPr>
          <a:xfrm>
            <a:off x="3048000" y="3581400"/>
            <a:ext cx="55626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35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UVM Scoreboard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38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371600"/>
            <a:ext cx="6096000" cy="5163593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scoreboard </a:t>
            </a: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uvm_scoreboard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uvm_analysis_imp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#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seq_item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scoreboard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item_collect_export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seq_item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item_q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$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];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`</a:t>
            </a:r>
            <a:r>
              <a:rPr lang="en-US" sz="1400" dirty="0" err="1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uvm_component_utils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scoreboard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new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name </a:t>
            </a:r>
            <a:r>
              <a:rPr lang="en-US" sz="1400" dirty="0">
                <a:solidFill>
                  <a:srgbClr val="A67F59"/>
                </a:solidFill>
                <a:latin typeface="Consolas"/>
                <a:ea typeface="Times New Roman"/>
                <a:cs typeface="Times New Roman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"scoreboard"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uvm_component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parent </a:t>
            </a:r>
            <a:r>
              <a:rPr lang="en-US" sz="1400" dirty="0">
                <a:solidFill>
                  <a:srgbClr val="A67F59"/>
                </a:solidFill>
                <a:latin typeface="Consolas"/>
                <a:ea typeface="Times New Roman"/>
                <a:cs typeface="Times New Roman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null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super</a:t>
            </a:r>
            <a:r>
              <a:rPr lang="en-US" sz="1400" dirty="0" err="1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.</a:t>
            </a:r>
            <a:r>
              <a:rPr lang="en-US" sz="14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new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name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parent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item_collect_export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A67F59"/>
                </a:solidFill>
                <a:latin typeface="Consolas"/>
                <a:ea typeface="Times New Roman"/>
                <a:cs typeface="Times New Roman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new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4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item_collect_export</a:t>
            </a:r>
            <a:r>
              <a:rPr lang="en-US" sz="14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this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endfunction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build_phase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uvm_phase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phase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super</a:t>
            </a:r>
            <a:r>
              <a:rPr lang="en-US" sz="1400" dirty="0" err="1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.</a:t>
            </a:r>
            <a:r>
              <a:rPr lang="en-US" sz="14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build_phase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phase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endfunction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write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seq_item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`</a:t>
            </a:r>
            <a:r>
              <a:rPr lang="en-US" sz="1400" dirty="0" err="1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uvm_info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get_type_name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$</a:t>
            </a:r>
            <a:r>
              <a:rPr lang="en-US" sz="1400" dirty="0" err="1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sformatf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"Received transaction = %s"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UVM_LOW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item_q</a:t>
            </a:r>
            <a:r>
              <a:rPr lang="en-US" sz="1400" dirty="0" err="1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.</a:t>
            </a:r>
            <a:r>
              <a:rPr lang="en-US" sz="14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push_back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endfunction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endParaRPr lang="en-US" sz="1400" dirty="0">
              <a:latin typeface="Calibri"/>
              <a:ea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05600" y="2667000"/>
            <a:ext cx="4724400" cy="3088987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run_phase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uvm_phase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phase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seq_item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sb_item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forever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begin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</a:t>
            </a:r>
            <a:r>
              <a:rPr lang="en-US" sz="14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wait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item_q</a:t>
            </a:r>
            <a:r>
              <a:rPr lang="en-US" sz="1400" dirty="0" err="1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A67F59"/>
                </a:solidFill>
                <a:latin typeface="Consolas"/>
                <a:ea typeface="Times New Roman"/>
                <a:cs typeface="Times New Roman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0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</a:t>
            </a:r>
            <a:r>
              <a:rPr lang="en-US" sz="1400" dirty="0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if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item_q</a:t>
            </a:r>
            <a:r>
              <a:rPr lang="en-US" sz="1400" dirty="0" err="1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A67F59"/>
                </a:solidFill>
                <a:latin typeface="Consolas"/>
                <a:ea typeface="Times New Roman"/>
                <a:cs typeface="Times New Roman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C92C2C"/>
                </a:solidFill>
                <a:latin typeface="Consolas"/>
                <a:ea typeface="Times New Roman"/>
                <a:cs typeface="Times New Roman"/>
              </a:rPr>
              <a:t>0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begin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sb_item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A67F59"/>
                </a:solidFill>
                <a:latin typeface="Consolas"/>
                <a:ea typeface="Times New Roman"/>
                <a:cs typeface="Times New Roman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item_q</a:t>
            </a:r>
            <a:r>
              <a:rPr lang="en-US" sz="1400" dirty="0" err="1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.</a:t>
            </a:r>
            <a:r>
              <a:rPr lang="en-US" sz="1400" dirty="0" err="1">
                <a:solidFill>
                  <a:srgbClr val="2F9C0A"/>
                </a:solidFill>
                <a:latin typeface="Consolas"/>
                <a:ea typeface="Times New Roman"/>
                <a:cs typeface="Times New Roman"/>
              </a:rPr>
              <a:t>pop_front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();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  </a:t>
            </a:r>
            <a:r>
              <a:rPr lang="en-US" sz="1400" dirty="0">
                <a:solidFill>
                  <a:srgbClr val="7D8B99"/>
                </a:solidFill>
                <a:latin typeface="Consolas"/>
                <a:ea typeface="Times New Roman"/>
                <a:cs typeface="Times New Roman"/>
              </a:rPr>
              <a:t>// Checking comparing logic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  </a:t>
            </a:r>
            <a:r>
              <a:rPr lang="en-US" sz="1400" dirty="0">
                <a:solidFill>
                  <a:srgbClr val="5F6364"/>
                </a:solidFill>
                <a:latin typeface="Consolas"/>
                <a:ea typeface="Times New Roman"/>
                <a:cs typeface="Times New Roman"/>
              </a:rPr>
              <a:t>...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  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</a:t>
            </a: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end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end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endtask</a:t>
            </a:r>
            <a:endParaRPr lang="en-US" sz="1400" dirty="0">
              <a:latin typeface="Calibri"/>
              <a:ea typeface="Calibri"/>
            </a:endParaRPr>
          </a:p>
          <a:p>
            <a:pPr>
              <a:lnSpc>
                <a:spcPct val="107000"/>
              </a:lnSpc>
            </a:pPr>
            <a:r>
              <a:rPr lang="en-US" sz="1400" dirty="0" err="1">
                <a:solidFill>
                  <a:srgbClr val="1990B8"/>
                </a:solidFill>
                <a:latin typeface="Consolas"/>
                <a:ea typeface="Times New Roman"/>
                <a:cs typeface="Times New Roman"/>
              </a:rPr>
              <a:t>endclass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15967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9B42-1949-56E8-09A1-50622908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Building a Simple UVM Test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B3888-434E-0D3E-11A4-C9105BE3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DFD061-4FE0-5307-19BF-A3129254A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62" y="1143000"/>
            <a:ext cx="7141903" cy="4724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F569F-B0E4-89C7-E34F-AE0C2B35F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800" y="4800600"/>
            <a:ext cx="4953000" cy="140176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Compile using:</a:t>
            </a:r>
          </a:p>
          <a:p>
            <a:pPr marL="457200" lvl="1" indent="0">
              <a:buNone/>
            </a:pPr>
            <a:r>
              <a:rPr lang="en-US" sz="1800" dirty="0" err="1">
                <a:latin typeface="Abadi Extra Light" panose="020B0204020104020204" pitchFamily="34" charset="0"/>
              </a:rPr>
              <a:t>vcs</a:t>
            </a:r>
            <a:r>
              <a:rPr lang="en-US" sz="1800" dirty="0">
                <a:latin typeface="Abadi Extra Light" panose="020B0204020104020204" pitchFamily="34" charset="0"/>
              </a:rPr>
              <a:t> -</a:t>
            </a:r>
            <a:r>
              <a:rPr lang="en-US" sz="1800" dirty="0" err="1">
                <a:latin typeface="Abadi Extra Light" panose="020B0204020104020204" pitchFamily="34" charset="0"/>
              </a:rPr>
              <a:t>sverilog</a:t>
            </a:r>
            <a:r>
              <a:rPr lang="en-US" sz="1800" dirty="0">
                <a:latin typeface="Abadi Extra Light" panose="020B0204020104020204" pitchFamily="34" charset="0"/>
              </a:rPr>
              <a:t> -</a:t>
            </a:r>
            <a:r>
              <a:rPr lang="en-US" sz="1800" dirty="0" err="1">
                <a:latin typeface="Abadi Extra Light" panose="020B0204020104020204" pitchFamily="34" charset="0"/>
              </a:rPr>
              <a:t>ntb_opts</a:t>
            </a:r>
            <a:r>
              <a:rPr lang="en-US" sz="1800" dirty="0">
                <a:latin typeface="Abadi Extra Light" panose="020B0204020104020204" pitchFamily="34" charset="0"/>
              </a:rPr>
              <a:t> uvm-1.2 mytest.sv</a:t>
            </a:r>
          </a:p>
          <a:p>
            <a:pPr marL="457200" lvl="1" indent="0">
              <a:buNone/>
            </a:pPr>
            <a:r>
              <a:rPr lang="en-US" sz="1800" dirty="0">
                <a:latin typeface="Abadi Extra Light" panose="020B0204020104020204" pitchFamily="34" charset="0"/>
              </a:rPr>
              <a:t>./</a:t>
            </a:r>
            <a:r>
              <a:rPr lang="en-US" sz="1800" dirty="0" err="1">
                <a:latin typeface="Abadi Extra Light" panose="020B0204020104020204" pitchFamily="34" charset="0"/>
              </a:rPr>
              <a:t>simv</a:t>
            </a:r>
            <a:r>
              <a:rPr lang="en-US" sz="1800" dirty="0">
                <a:latin typeface="Abadi Extra Light" panose="020B0204020104020204" pitchFamily="34" charset="0"/>
              </a:rPr>
              <a:t> +UVM_TESTNAME=</a:t>
            </a:r>
            <a:r>
              <a:rPr lang="en-US" sz="1800" dirty="0" err="1">
                <a:latin typeface="Abadi Extra Light" panose="020B0204020104020204" pitchFamily="34" charset="0"/>
              </a:rPr>
              <a:t>my_test</a:t>
            </a:r>
            <a:endParaRPr lang="en-US" sz="1800" dirty="0">
              <a:latin typeface="Abadi Extra Light" panose="020B0204020104020204" pitchFamily="34" charset="0"/>
            </a:endParaRPr>
          </a:p>
          <a:p>
            <a:pPr lvl="1"/>
            <a:endParaRPr lang="en-US" sz="18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89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OOP: Inheritance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4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261408"/>
            <a:ext cx="10439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Any class can be extended to add more properties and/or methods</a:t>
            </a:r>
          </a:p>
          <a:p>
            <a:endParaRPr lang="en-US" sz="2400" dirty="0">
              <a:latin typeface="Tw Cen MT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If the method of the parent class is overridden in the child class, then using the ‘super’ keyword parent class method can be accessed from the child class.</a:t>
            </a:r>
          </a:p>
          <a:p>
            <a:pPr>
              <a:buFont typeface="Courier New" pitchFamily="49" charset="0"/>
              <a:buChar char="o"/>
            </a:pPr>
            <a:endParaRPr lang="en-US" sz="2400" dirty="0">
              <a:latin typeface="Tw Cen MT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62489" y="3793671"/>
            <a:ext cx="4967111" cy="2607129"/>
            <a:chOff x="1524000" y="3869871"/>
            <a:chExt cx="4967111" cy="2607129"/>
          </a:xfrm>
        </p:grpSpPr>
        <p:grpSp>
          <p:nvGrpSpPr>
            <p:cNvPr id="17" name="Group 16"/>
            <p:cNvGrpSpPr/>
            <p:nvPr/>
          </p:nvGrpSpPr>
          <p:grpSpPr>
            <a:xfrm>
              <a:off x="1524000" y="3869871"/>
              <a:ext cx="2871611" cy="1690007"/>
              <a:chOff x="3657600" y="4267200"/>
              <a:chExt cx="2819400" cy="205740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3657600" y="4267200"/>
                <a:ext cx="2057400" cy="20574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Base Class</a:t>
                </a:r>
                <a:endParaRPr lang="en-US" sz="14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962400" y="5108793"/>
                <a:ext cx="1447800" cy="377607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Properties</a:t>
                </a: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3955093" y="5639974"/>
                <a:ext cx="1447800" cy="377607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Methods</a:t>
                </a:r>
              </a:p>
            </p:txBody>
          </p:sp>
          <p:cxnSp>
            <p:nvCxnSpPr>
              <p:cNvPr id="26" name="Straight Arrow Connector 25"/>
              <p:cNvCxnSpPr>
                <a:stCxn id="23" idx="3"/>
              </p:cNvCxnSpPr>
              <p:nvPr/>
            </p:nvCxnSpPr>
            <p:spPr>
              <a:xfrm>
                <a:off x="5715000" y="5295901"/>
                <a:ext cx="762000" cy="33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ounded Rectangle 17"/>
            <p:cNvSpPr/>
            <p:nvPr/>
          </p:nvSpPr>
          <p:spPr>
            <a:xfrm>
              <a:off x="4395611" y="3871263"/>
              <a:ext cx="2095500" cy="26057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Child Class</a:t>
              </a: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2000" dirty="0">
                <a:solidFill>
                  <a:schemeClr val="tx1"/>
                </a:solidFill>
              </a:endParaRPr>
            </a:p>
            <a:p>
              <a:pPr algn="ctr"/>
              <a:endParaRPr lang="en-US" sz="2000" dirty="0">
                <a:solidFill>
                  <a:schemeClr val="tx1"/>
                </a:solidFill>
              </a:endParaRPr>
            </a:p>
            <a:p>
              <a:pPr algn="ctr"/>
              <a:endParaRPr lang="en-US" sz="2000" dirty="0">
                <a:solidFill>
                  <a:schemeClr val="tx1"/>
                </a:solidFill>
              </a:endParaRPr>
            </a:p>
            <a:p>
              <a:pPr algn="ctr"/>
              <a:endParaRPr lang="en-US" sz="2000" dirty="0">
                <a:solidFill>
                  <a:schemeClr val="tx1"/>
                </a:solidFill>
              </a:endParaRPr>
            </a:p>
            <a:p>
              <a:pPr algn="ctr"/>
              <a:endParaRPr lang="en-US" sz="2000" dirty="0">
                <a:solidFill>
                  <a:schemeClr val="tx1"/>
                </a:solidFill>
              </a:endParaRPr>
            </a:p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706055" y="4562571"/>
              <a:ext cx="1474611" cy="31017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Properties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698613" y="4998899"/>
              <a:ext cx="1474611" cy="31017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Methods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706055" y="5449078"/>
              <a:ext cx="1474611" cy="31017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Properties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698613" y="5885406"/>
              <a:ext cx="1474611" cy="31017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Methods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1161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0"/>
            <a:ext cx="10363200" cy="2152651"/>
          </a:xfrm>
        </p:spPr>
        <p:txBody>
          <a:bodyPr/>
          <a:lstStyle/>
          <a:p>
            <a:pPr algn="ctr"/>
            <a:r>
              <a:rPr lang="en-US" sz="5400" dirty="0">
                <a:latin typeface="Tw Cen MT" pitchFamily="34" charset="0"/>
              </a:rPr>
              <a:t>Thank you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249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OOP: Remember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5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143000"/>
            <a:ext cx="10439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</a:t>
            </a:r>
            <a:r>
              <a:rPr lang="en-US" sz="2400" b="1" dirty="0">
                <a:latin typeface="Tw Cen MT" pitchFamily="34" charset="0"/>
              </a:rPr>
              <a:t>Static variables </a:t>
            </a:r>
            <a:r>
              <a:rPr lang="en-US" sz="2400" dirty="0">
                <a:latin typeface="Tw Cen MT" pitchFamily="34" charset="0"/>
              </a:rPr>
              <a:t>has one copy in all class instances.</a:t>
            </a:r>
          </a:p>
          <a:p>
            <a:pPr>
              <a:buFont typeface="Courier New" pitchFamily="49" charset="0"/>
              <a:buChar char="o"/>
            </a:pPr>
            <a:endParaRPr lang="en-US" sz="2400" dirty="0">
              <a:latin typeface="Tw Cen MT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</a:t>
            </a:r>
            <a:r>
              <a:rPr lang="en-US" sz="2400" b="1" dirty="0">
                <a:latin typeface="Tw Cen MT" pitchFamily="34" charset="0"/>
              </a:rPr>
              <a:t>Static methods </a:t>
            </a:r>
            <a:r>
              <a:rPr lang="en-US" sz="2400" dirty="0">
                <a:latin typeface="Tw Cen MT" pitchFamily="34" charset="0"/>
              </a:rPr>
              <a:t>can be called without class instantiation and has access to static members only. </a:t>
            </a:r>
          </a:p>
          <a:p>
            <a:pPr>
              <a:buFont typeface="Courier New" pitchFamily="49" charset="0"/>
              <a:buChar char="o"/>
            </a:pPr>
            <a:endParaRPr lang="en-US" sz="2400" dirty="0">
              <a:latin typeface="Tw Cen MT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</a:t>
            </a:r>
            <a:r>
              <a:rPr lang="en-US" sz="2400" b="1" dirty="0">
                <a:latin typeface="Tw Cen MT" pitchFamily="34" charset="0"/>
              </a:rPr>
              <a:t>Virtual class </a:t>
            </a:r>
            <a:r>
              <a:rPr lang="en-US" sz="2400" dirty="0">
                <a:latin typeface="Tw Cen MT" pitchFamily="34" charset="0"/>
              </a:rPr>
              <a:t>is a class that you cannot create an object from.</a:t>
            </a:r>
          </a:p>
          <a:p>
            <a:pPr>
              <a:buFont typeface="Courier New" pitchFamily="49" charset="0"/>
              <a:buChar char="o"/>
            </a:pPr>
            <a:endParaRPr lang="en-US" sz="2400" dirty="0">
              <a:latin typeface="Tw Cen MT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</a:t>
            </a:r>
            <a:r>
              <a:rPr lang="en-US" sz="2400" b="1" dirty="0">
                <a:latin typeface="Tw Cen MT" pitchFamily="34" charset="0"/>
              </a:rPr>
              <a:t>Virtual methods</a:t>
            </a:r>
            <a:r>
              <a:rPr lang="en-US" sz="2400" dirty="0">
                <a:latin typeface="Tw Cen MT" pitchFamily="34" charset="0"/>
              </a:rPr>
              <a:t>: in case of identical function names between base and child class, using virtual methods allow access to the child class methods.</a:t>
            </a:r>
          </a:p>
          <a:p>
            <a:pPr>
              <a:buFont typeface="Courier New" pitchFamily="49" charset="0"/>
              <a:buChar char="o"/>
            </a:pPr>
            <a:endParaRPr lang="en-US" sz="2400" dirty="0">
              <a:latin typeface="Tw Cen MT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</a:t>
            </a:r>
            <a:r>
              <a:rPr lang="en-US" sz="2400" b="1" dirty="0">
                <a:latin typeface="Tw Cen MT" pitchFamily="34" charset="0"/>
              </a:rPr>
              <a:t>this keyword</a:t>
            </a:r>
            <a:r>
              <a:rPr lang="en-US" sz="2400" dirty="0">
                <a:latin typeface="Tw Cen MT" pitchFamily="34" charset="0"/>
              </a:rPr>
              <a:t>: predefined object handle that refers to the current object </a:t>
            </a:r>
          </a:p>
          <a:p>
            <a:pPr>
              <a:buFont typeface="Courier New" pitchFamily="49" charset="0"/>
              <a:buChar char="o"/>
            </a:pPr>
            <a:endParaRPr lang="en-US" sz="2400" dirty="0"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77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OOP: `define macro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6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143000"/>
            <a:ext cx="10439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`define macro in </a:t>
            </a:r>
            <a:r>
              <a:rPr lang="en-US" sz="2400" dirty="0" err="1">
                <a:latin typeface="Tw Cen MT" pitchFamily="34" charset="0"/>
              </a:rPr>
              <a:t>systemverilog</a:t>
            </a:r>
            <a:r>
              <a:rPr lang="en-US" sz="2400" dirty="0">
                <a:latin typeface="Tw Cen MT" pitchFamily="34" charset="0"/>
              </a:rPr>
              <a:t> is a directive that allows you to define a shorthand or alias for a block of code.</a:t>
            </a:r>
          </a:p>
          <a:p>
            <a:pPr>
              <a:buFont typeface="Courier New" pitchFamily="49" charset="0"/>
              <a:buChar char="o"/>
            </a:pPr>
            <a:endParaRPr lang="en-US" sz="2400" dirty="0">
              <a:latin typeface="Tw Cen MT" pitchFamily="34" charset="0"/>
            </a:endParaRPr>
          </a:p>
        </p:txBody>
      </p:sp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794" y="2376716"/>
            <a:ext cx="6635437" cy="1083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98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585" y="3592286"/>
            <a:ext cx="6703853" cy="2853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066215" y="2687435"/>
            <a:ext cx="1920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w Cen MT" pitchFamily="34" charset="0"/>
              </a:rPr>
              <a:t>Single line macro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0" y="4808292"/>
            <a:ext cx="177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w Cen MT" pitchFamily="34" charset="0"/>
              </a:rPr>
              <a:t>Multiline macro:</a:t>
            </a:r>
          </a:p>
        </p:txBody>
      </p:sp>
    </p:spTree>
    <p:extLst>
      <p:ext uri="{BB962C8B-B14F-4D97-AF65-F5344CB8AC3E}">
        <p14:creationId xmlns:p14="http://schemas.microsoft.com/office/powerpoint/2010/main" val="3237308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0"/>
            <a:ext cx="10363200" cy="2152651"/>
          </a:xfrm>
        </p:spPr>
        <p:txBody>
          <a:bodyPr/>
          <a:lstStyle/>
          <a:p>
            <a:pPr algn="ctr"/>
            <a:r>
              <a:rPr lang="en-US" sz="5400" dirty="0">
                <a:latin typeface="Tw Cen MT" pitchFamily="34" charset="0"/>
              </a:rPr>
              <a:t>Introduction to UVM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5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44" imgH="443" progId="TCLayout.ActiveDocument.1">
                  <p:embed/>
                </p:oleObj>
              </mc:Choice>
              <mc:Fallback>
                <p:oleObj name="think-cell Slide" r:id="rId4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UVM: What is UVM?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8</a:t>
            </a:fld>
            <a:endParaRPr lang="en-US" dirty="0">
              <a:latin typeface="Tw Cen MT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6"/>
          <a:stretch>
            <a:fillRect/>
          </a:stretch>
        </p:blipFill>
        <p:spPr>
          <a:xfrm>
            <a:off x="2743200" y="3429000"/>
            <a:ext cx="6396593" cy="301171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2000" y="1143000"/>
            <a:ext cx="10439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Universal Verification Methodology. </a:t>
            </a:r>
          </a:p>
          <a:p>
            <a:endParaRPr lang="en-US" sz="1000" dirty="0">
              <a:latin typeface="Tw Cen MT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Class base library defined using </a:t>
            </a:r>
            <a:r>
              <a:rPr lang="en-US" sz="2400" dirty="0" err="1">
                <a:latin typeface="Tw Cen MT" pitchFamily="34" charset="0"/>
              </a:rPr>
              <a:t>systemverilog</a:t>
            </a:r>
            <a:r>
              <a:rPr lang="en-US" sz="2400" dirty="0">
                <a:latin typeface="Tw Cen MT" pitchFamily="34" charset="0"/>
              </a:rPr>
              <a:t>.</a:t>
            </a:r>
          </a:p>
          <a:p>
            <a:endParaRPr lang="en-US" sz="1000" dirty="0">
              <a:latin typeface="Tw Cen MT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Maintained by </a:t>
            </a:r>
            <a:r>
              <a:rPr lang="en-US" sz="2400" dirty="0" err="1">
                <a:latin typeface="Tw Cen MT" pitchFamily="34" charset="0"/>
              </a:rPr>
              <a:t>Accellera</a:t>
            </a:r>
            <a:r>
              <a:rPr lang="en-US" sz="2400" dirty="0">
                <a:latin typeface="Tw Cen MT" pitchFamily="34" charset="0"/>
              </a:rPr>
              <a:t>.</a:t>
            </a:r>
          </a:p>
          <a:p>
            <a:endParaRPr lang="en-US" sz="1000" dirty="0">
              <a:latin typeface="Tw Cen MT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Supported by multiple EDA vendors (Mentor, Synopsys, Cadence)</a:t>
            </a:r>
          </a:p>
        </p:txBody>
      </p:sp>
    </p:spTree>
    <p:extLst>
      <p:ext uri="{BB962C8B-B14F-4D97-AF65-F5344CB8AC3E}">
        <p14:creationId xmlns:p14="http://schemas.microsoft.com/office/powerpoint/2010/main" val="1752557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Why UVM?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9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143000"/>
            <a:ext cx="10439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Pre-defined base classes library with built in methods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Standardized methodology 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Reusability 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Modularity  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Scalability  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Configurability 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 Separate test from </a:t>
            </a:r>
            <a:r>
              <a:rPr lang="en-US" sz="2400" dirty="0" err="1">
                <a:latin typeface="Tw Cen MT" pitchFamily="34" charset="0"/>
              </a:rPr>
              <a:t>testbench</a:t>
            </a:r>
            <a:r>
              <a:rPr lang="en-US" sz="2400" dirty="0">
                <a:latin typeface="Tw Cen MT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42843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a8dd79d94d0b89fe9b6b2bf095f36224106ea8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24080</TotalTime>
  <Words>3596</Words>
  <Application>Microsoft Office PowerPoint</Application>
  <PresentationFormat>Widescreen</PresentationFormat>
  <Paragraphs>513</Paragraphs>
  <Slides>40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Abadi Extra Light</vt:lpstr>
      <vt:lpstr>Arial</vt:lpstr>
      <vt:lpstr>Calibri</vt:lpstr>
      <vt:lpstr>Consolas</vt:lpstr>
      <vt:lpstr>Courier New</vt:lpstr>
      <vt:lpstr>Times New Roman</vt:lpstr>
      <vt:lpstr>Tw Cen MT</vt:lpstr>
      <vt:lpstr>Wingdings</vt:lpstr>
      <vt:lpstr>508 Lecture</vt:lpstr>
      <vt:lpstr>think-cell Slide</vt:lpstr>
      <vt:lpstr>CND212: Digital Testing and Verification</vt:lpstr>
      <vt:lpstr>OOP Revision </vt:lpstr>
      <vt:lpstr>OOP: Parameterized Classes </vt:lpstr>
      <vt:lpstr>OOP: Inheritance </vt:lpstr>
      <vt:lpstr>OOP: Remember </vt:lpstr>
      <vt:lpstr>OOP: `define macro</vt:lpstr>
      <vt:lpstr>Introduction to UVM</vt:lpstr>
      <vt:lpstr>UVM: What is UVM?</vt:lpstr>
      <vt:lpstr>Why UVM?</vt:lpstr>
      <vt:lpstr>UVM Class Hierarchy</vt:lpstr>
      <vt:lpstr>UVM Class Hierarchy</vt:lpstr>
      <vt:lpstr>UVM Class Hierarchy</vt:lpstr>
      <vt:lpstr>UVM Class Hierarchy</vt:lpstr>
      <vt:lpstr>UVM Class Hierarchy</vt:lpstr>
      <vt:lpstr>UVM Class Hierarchy</vt:lpstr>
      <vt:lpstr>UVM Testbench Hierarchy</vt:lpstr>
      <vt:lpstr>UVM Testbench Hierarchy</vt:lpstr>
      <vt:lpstr>UVM Testbench Top</vt:lpstr>
      <vt:lpstr>UVM Testbench Top</vt:lpstr>
      <vt:lpstr>UVM Test</vt:lpstr>
      <vt:lpstr>UVM Test</vt:lpstr>
      <vt:lpstr>UVM Environment</vt:lpstr>
      <vt:lpstr>UVM Environment</vt:lpstr>
      <vt:lpstr>UVM Agent</vt:lpstr>
      <vt:lpstr>UVM Agent</vt:lpstr>
      <vt:lpstr>UVM Agent</vt:lpstr>
      <vt:lpstr>UVM Sequence Items</vt:lpstr>
      <vt:lpstr>UVM Sequence</vt:lpstr>
      <vt:lpstr>UVM Sequence</vt:lpstr>
      <vt:lpstr>UVM Sequencer</vt:lpstr>
      <vt:lpstr>UVM Sequencer</vt:lpstr>
      <vt:lpstr>UVM Driver</vt:lpstr>
      <vt:lpstr>UVM Driver</vt:lpstr>
      <vt:lpstr>UVM Driver</vt:lpstr>
      <vt:lpstr>UVM Monitor</vt:lpstr>
      <vt:lpstr>UVM Monitor</vt:lpstr>
      <vt:lpstr>UVM Scoreboard</vt:lpstr>
      <vt:lpstr>UVM Scoreboard</vt:lpstr>
      <vt:lpstr>Try Building a Simple UVM Test</vt:lpstr>
      <vt:lpstr>Thank you</vt:lpstr>
    </vt:vector>
  </TitlesOfParts>
  <Company>SPi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Design: Principles and Practices, 5e with Verilog</dc:title>
  <dc:subject>Engineering, Computer Science</dc:subject>
  <dc:creator>Wakerly</dc:creator>
  <cp:keywords>Digital Design</cp:keywords>
  <cp:lastModifiedBy>Rana Badran</cp:lastModifiedBy>
  <cp:revision>3912</cp:revision>
  <dcterms:created xsi:type="dcterms:W3CDTF">2014-07-14T20:04:21Z</dcterms:created>
  <dcterms:modified xsi:type="dcterms:W3CDTF">2024-04-20T13:24:25Z</dcterms:modified>
</cp:coreProperties>
</file>