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5" r:id="rId2"/>
    <p:sldId id="611" r:id="rId3"/>
    <p:sldId id="612" r:id="rId4"/>
    <p:sldId id="617" r:id="rId5"/>
    <p:sldId id="618" r:id="rId6"/>
    <p:sldId id="613" r:id="rId7"/>
    <p:sldId id="614" r:id="rId8"/>
    <p:sldId id="619" r:id="rId9"/>
    <p:sldId id="616" r:id="rId10"/>
    <p:sldId id="639" r:id="rId11"/>
    <p:sldId id="638" r:id="rId12"/>
    <p:sldId id="620" r:id="rId13"/>
    <p:sldId id="640" r:id="rId14"/>
    <p:sldId id="621" r:id="rId15"/>
    <p:sldId id="615" r:id="rId16"/>
    <p:sldId id="622" r:id="rId17"/>
    <p:sldId id="628" r:id="rId18"/>
    <p:sldId id="634" r:id="rId19"/>
    <p:sldId id="624" r:id="rId20"/>
    <p:sldId id="623" r:id="rId21"/>
    <p:sldId id="625" r:id="rId22"/>
    <p:sldId id="626" r:id="rId23"/>
    <p:sldId id="627" r:id="rId24"/>
    <p:sldId id="630" r:id="rId25"/>
    <p:sldId id="629" r:id="rId26"/>
    <p:sldId id="636" r:id="rId27"/>
    <p:sldId id="632" r:id="rId28"/>
    <p:sldId id="633" r:id="rId29"/>
    <p:sldId id="637" r:id="rId30"/>
    <p:sldId id="641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11"/>
            <p14:sldId id="612"/>
            <p14:sldId id="617"/>
            <p14:sldId id="618"/>
            <p14:sldId id="613"/>
            <p14:sldId id="614"/>
            <p14:sldId id="619"/>
            <p14:sldId id="616"/>
            <p14:sldId id="639"/>
            <p14:sldId id="638"/>
            <p14:sldId id="620"/>
            <p14:sldId id="640"/>
            <p14:sldId id="621"/>
            <p14:sldId id="615"/>
            <p14:sldId id="622"/>
            <p14:sldId id="628"/>
            <p14:sldId id="634"/>
            <p14:sldId id="624"/>
            <p14:sldId id="623"/>
            <p14:sldId id="625"/>
            <p14:sldId id="626"/>
            <p14:sldId id="627"/>
            <p14:sldId id="630"/>
            <p14:sldId id="629"/>
            <p14:sldId id="636"/>
            <p14:sldId id="632"/>
            <p14:sldId id="633"/>
            <p14:sldId id="63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84977" autoAdjust="0"/>
  </p:normalViewPr>
  <p:slideViewPr>
    <p:cSldViewPr>
      <p:cViewPr varScale="1">
        <p:scale>
          <a:sx n="65" d="100"/>
          <a:sy n="65" d="100"/>
        </p:scale>
        <p:origin x="628" y="40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Byte[1][0] = byte[2][1]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B8E0-4AA0-F764-3AB3-DCB34D42A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17947-6927-D548-4F7D-3B051E7A7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5BB04-446C-77FC-84F7-46023768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082F-23E3-5D25-993D-CDFB826ED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9A82C-B967-A398-26ED-B855D0F0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9DBC7-8177-0F14-B24D-08F68BF75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B574D-3B0D-E22F-7A68-1BFBA5668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29316-B3DB-E643-872C-BD29EE8E2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6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985A-8319-6421-3C56-7C7A256D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EB506-24F3-27F0-939E-F372BFC8A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D3082-4111-403C-9F50-F505C8D49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1D41-37D5-F6B8-FA75-4199E7976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38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C14A1-CA30-91C0-C220-81DFE6EC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58063-8F44-65DE-9D3D-09D64B39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B7283-FB5E-5CE0-26B3-33C14339B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077B7-8A20-A635-CE6A-4B4208126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997056"/>
            <a:ext cx="8716174" cy="1431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74129-966C-BD48-AEC4-6C76DCDF5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4267200"/>
            <a:ext cx="940882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9B4A2-DE59-2F88-8F53-104AE09AA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F121BC-B197-C4E9-CB00-4BA1632A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29C68-FB11-6667-B904-8CAAD7BD6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8816A-3676-8665-BE6D-8F273171C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617"/>
          <a:stretch/>
        </p:blipFill>
        <p:spPr>
          <a:xfrm>
            <a:off x="2133600" y="1997056"/>
            <a:ext cx="7877974" cy="1431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6035BB-60A6-5B6D-409E-3374A412B7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9456"/>
          <a:stretch/>
        </p:blipFill>
        <p:spPr>
          <a:xfrm>
            <a:off x="1981200" y="3882845"/>
            <a:ext cx="8716394" cy="11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D80D1-3987-3027-A740-824651B5D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4BFA4A-3F3A-54A6-3D0E-93146174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959EE-DB1D-69ED-1640-75012CC9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3894D-8F97-E040-9E91-92DA4B28BE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897"/>
          <a:stretch/>
        </p:blipFill>
        <p:spPr>
          <a:xfrm>
            <a:off x="2169242" y="2087834"/>
            <a:ext cx="7853516" cy="1431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93E1A-1097-A102-5292-5E2510F33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42934"/>
          <a:stretch/>
        </p:blipFill>
        <p:spPr>
          <a:xfrm>
            <a:off x="1342006" y="2070628"/>
            <a:ext cx="9478394" cy="1812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AB57F-08B1-78EF-A4AB-44C861CEF3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9456"/>
          <a:stretch/>
        </p:blipFill>
        <p:spPr>
          <a:xfrm>
            <a:off x="1981200" y="3882845"/>
            <a:ext cx="8716394" cy="11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51D0-1800-9597-4362-B3A7E931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54F3EB-43CE-4B5E-FFA6-7E68AD9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1CE9D-732E-C925-DB77-C3907087A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F0AA4-4C49-40DF-D25F-020538DDCB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617"/>
          <a:stretch/>
        </p:blipFill>
        <p:spPr>
          <a:xfrm>
            <a:off x="1981200" y="2073256"/>
            <a:ext cx="7877974" cy="1431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4A84B-6BAB-0F7D-514D-92C73CFF8F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9334" b="12302"/>
          <a:stretch/>
        </p:blipFill>
        <p:spPr>
          <a:xfrm>
            <a:off x="1091031" y="4518435"/>
            <a:ext cx="10009937" cy="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0BD-4A53-927C-098A-09B52663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83D594-D35C-E300-727D-7EBC33A0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7E1D6-776B-F2FB-E7FE-78BF2D18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7FCC3-0731-F018-6A87-49691B8A60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250"/>
          <a:stretch/>
        </p:blipFill>
        <p:spPr>
          <a:xfrm>
            <a:off x="1950365" y="2111356"/>
            <a:ext cx="7909929" cy="1431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109B3-A034-C0D8-86CF-385C894C7A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239" r="16034" b="43271"/>
          <a:stretch/>
        </p:blipFill>
        <p:spPr>
          <a:xfrm>
            <a:off x="1781649" y="2111356"/>
            <a:ext cx="8247360" cy="147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B73A9-E010-6F86-5949-EECE52D6AA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9334" b="12302"/>
          <a:stretch/>
        </p:blipFill>
        <p:spPr>
          <a:xfrm>
            <a:off x="1091031" y="4518435"/>
            <a:ext cx="10009937" cy="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4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4D5E8-7A7E-5083-98B9-065FE5C9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820486-6305-F1F4-7B26-0910C4F3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06A92D-2568-8A69-8044-46510D6E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5029200" cy="5240333"/>
          </a:xfrm>
        </p:spPr>
        <p:txBody>
          <a:bodyPr/>
          <a:lstStyle/>
          <a:p>
            <a:r>
              <a:rPr lang="en-US" sz="2400" dirty="0"/>
              <a:t>Dynamic arrays can be allocated and resized during run-time simulation.</a:t>
            </a:r>
          </a:p>
          <a:p>
            <a:r>
              <a:rPr lang="en-US" sz="2400" dirty="0"/>
              <a:t>A dynamic array is initially empty, and new space is allocated during simulation time using </a:t>
            </a:r>
            <a:r>
              <a:rPr lang="en-US" sz="2400" i="1" dirty="0">
                <a:latin typeface="Abadi Extra Light" panose="020B0204020104020204" pitchFamily="34" charset="0"/>
              </a:rPr>
              <a:t>new[ ] </a:t>
            </a:r>
            <a:r>
              <a:rPr lang="en-US" sz="2400" dirty="0"/>
              <a:t>constructor</a:t>
            </a:r>
            <a:endParaRPr lang="en-US" sz="2400" i="1" dirty="0"/>
          </a:p>
          <a:p>
            <a:r>
              <a:rPr lang="en-US" sz="2400" dirty="0"/>
              <a:t>Dynamic array size() method </a:t>
            </a:r>
          </a:p>
          <a:p>
            <a:pPr lvl="1"/>
            <a:r>
              <a:rPr lang="en-US" sz="1800" dirty="0"/>
              <a:t>Returns the current size of a dynamic array.</a:t>
            </a:r>
          </a:p>
          <a:p>
            <a:r>
              <a:rPr lang="en-US" sz="2400" dirty="0"/>
              <a:t>Dynamic array delete() method</a:t>
            </a:r>
          </a:p>
          <a:p>
            <a:pPr lvl="1"/>
            <a:r>
              <a:rPr lang="en-US" sz="1800" dirty="0"/>
              <a:t>Deletes array elements.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6246-446A-BE87-0EFF-FD4F1DA2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14D5-2CDC-59ED-F58D-D0EF9A40FA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9884ED-5DBC-F01D-34C3-227B4F6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05" y="1256844"/>
            <a:ext cx="6399331" cy="434339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7987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9E126-5ECF-AE2D-93D2-26182E4C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59355E-465B-6057-4048-90859E4B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DDCB7E-80E4-4DD6-D17B-99CDFE71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029200" cy="4906960"/>
          </a:xfrm>
        </p:spPr>
        <p:txBody>
          <a:bodyPr/>
          <a:lstStyle/>
          <a:p>
            <a:r>
              <a:rPr lang="en-US" sz="2400" dirty="0"/>
              <a:t>Useful for allocating large sparse arrays without compromising memory space</a:t>
            </a:r>
          </a:p>
          <a:p>
            <a:r>
              <a:rPr lang="en-US" sz="2400" dirty="0"/>
              <a:t>Memory is allocated only when adding an element</a:t>
            </a:r>
          </a:p>
          <a:p>
            <a:r>
              <a:rPr lang="en-US" sz="2400" dirty="0"/>
              <a:t>Array index can be of any type, e.g. string or class.</a:t>
            </a:r>
          </a:p>
          <a:p>
            <a:r>
              <a:rPr lang="en-US" sz="2400" dirty="0"/>
              <a:t>An associative array implements a lookup table of the elements of its declared type. </a:t>
            </a:r>
          </a:p>
          <a:p>
            <a:pPr lvl="1"/>
            <a:r>
              <a:rPr lang="en-US" sz="1400" dirty="0"/>
              <a:t>The data type to be used as an index serves as the lookup key and imposes an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DB8A7-A792-2722-8194-BF24FEDF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14866-4618-9D5F-224D-B27A4AC825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image8.png">
            <a:extLst>
              <a:ext uri="{FF2B5EF4-FFF2-40B4-BE49-F238E27FC236}">
                <a16:creationId xmlns:a16="http://schemas.microsoft.com/office/drawing/2014/main" id="{1634D523-F326-BD64-6740-944C0D3E8D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80682" y="1410772"/>
            <a:ext cx="6001718" cy="4906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22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00CA-40E2-59EC-A85C-AE8ADA4BC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4273F3-A44A-E861-2B79-CFF7E8A3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Array-Methods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FC03D-0F33-884E-72B3-73618C91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688C-5588-BE49-3F73-B5184DCC4C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55359F-9B86-45D1-1796-1D596E5F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08501"/>
              </p:ext>
            </p:extLst>
          </p:nvPr>
        </p:nvGraphicFramePr>
        <p:xfrm>
          <a:off x="1524000" y="1269108"/>
          <a:ext cx="8077200" cy="4998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90148">
                  <a:extLst>
                    <a:ext uri="{9D8B030D-6E8A-4147-A177-3AD203B41FA5}">
                      <a16:colId xmlns:a16="http://schemas.microsoft.com/office/drawing/2014/main" val="288650565"/>
                    </a:ext>
                  </a:extLst>
                </a:gridCol>
                <a:gridCol w="4587052">
                  <a:extLst>
                    <a:ext uri="{9D8B030D-6E8A-4147-A177-3AD203B41FA5}">
                      <a16:colId xmlns:a16="http://schemas.microsoft.com/office/drawing/2014/main" val="2044080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630058"/>
                  </a:ext>
                </a:extLst>
              </a:tr>
              <a:tr h="33653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num ();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Returns the number of entries in the associative array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27984"/>
                  </a:ext>
                </a:extLst>
              </a:tr>
              <a:tr h="33653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size ();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Also returns the number of entries, if empty 0 is returned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1444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delete ( [input index] 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index when specified deletes the entry at that index, else the whole array is deleted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33759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exists (input index);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Checks whether an element exists at specified index; returns 1 if it does, else 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738205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first (ref index);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Assigns to the given index variable the value of the first index; returns 0 for empty array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63857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last (ref index);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Assigns to given index variable the value of the last index; returns 0 for empty array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952959"/>
                  </a:ext>
                </a:extLst>
              </a:tr>
              <a:tr h="359483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next (ref index);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Finds the smallest index whose value is greater than the given index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312087"/>
                  </a:ext>
                </a:extLst>
              </a:tr>
              <a:tr h="359483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</a:rPr>
                        <a:t>prev</a:t>
                      </a:r>
                      <a:r>
                        <a:rPr lang="en-US" sz="1600" dirty="0">
                          <a:effectLst/>
                        </a:rPr>
                        <a:t> (ref index);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Finds the largest index whose value is smaller than the given index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8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7DA6D-332D-69EC-5316-8A7A948BF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5CC437-2E3D-B63E-7839-49CCE29E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Array-Example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389A-8B71-582B-DCD9-6EA50930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6986E-10EA-4F4D-04F8-4A19874D46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5DCC7-4B9E-E5A2-D543-BD084030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6976032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9FFD8-9712-E711-41DF-2D1AD353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57300"/>
            <a:ext cx="6213988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350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F90F7-DB29-613A-F78A-76EC7181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87F571-4907-2F12-7D04-A2CDF5763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5F55019-A776-69AC-46B4-0F78D81A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Structs (Packed vs. Unpacked)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637A9-0249-20E9-7A49-D857891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53303-4F18-F4DB-762E-BB6C4E2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8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098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Arrays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2B844-A1C0-612F-3173-4F57B69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8210B-5E55-2A7C-8B8B-1C3672AA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09DA96-DC44-8FA0-7ADD-750DA9F5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</a:t>
            </a:r>
            <a:r>
              <a:rPr lang="en-US" dirty="0">
                <a:latin typeface="Abadi Extra Light" panose="020B0204020104020204" pitchFamily="34" charset="0"/>
              </a:rPr>
              <a:t>struct </a:t>
            </a:r>
            <a:r>
              <a:rPr lang="en-US" dirty="0"/>
              <a:t>Example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B672F-5DEB-9AE2-39D0-F9643AE3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4572000" cy="4906960"/>
          </a:xfrm>
        </p:spPr>
        <p:txBody>
          <a:bodyPr/>
          <a:lstStyle/>
          <a:p>
            <a:r>
              <a:rPr lang="en-US" sz="2400" dirty="0"/>
              <a:t>Each member has a distinct memory location</a:t>
            </a:r>
          </a:p>
          <a:p>
            <a:r>
              <a:rPr lang="en-US" sz="2400" dirty="0"/>
              <a:t>Each member can be assigned a value independently</a:t>
            </a:r>
          </a:p>
          <a:p>
            <a:r>
              <a:rPr lang="en-US" sz="2400" dirty="0"/>
              <a:t>Entire set of struct members can be assigned via member name (position independent)</a:t>
            </a:r>
          </a:p>
          <a:p>
            <a:r>
              <a:rPr lang="en-US" sz="2400" dirty="0"/>
              <a:t>Operation on the entire unpacked structure is illegal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DA2A09-30DB-CEFE-45CC-DF1D5AC8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/>
          <a:stretch/>
        </p:blipFill>
        <p:spPr>
          <a:xfrm>
            <a:off x="8237923" y="5784888"/>
            <a:ext cx="3347105" cy="9207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37360-E2DA-6EEB-4CF7-0FA301869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4" t="1724"/>
          <a:stretch/>
        </p:blipFill>
        <p:spPr>
          <a:xfrm>
            <a:off x="5334000" y="1257302"/>
            <a:ext cx="6373149" cy="4343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3D9B9881-F1A0-5E26-650A-077878586FD5}"/>
              </a:ext>
            </a:extLst>
          </p:cNvPr>
          <p:cNvSpPr/>
          <p:nvPr/>
        </p:nvSpPr>
        <p:spPr>
          <a:xfrm>
            <a:off x="6400800" y="4572000"/>
            <a:ext cx="381000" cy="304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1197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F0B2-A10C-EEDF-2996-42159A8F1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CCCC50-BFFB-7C0F-D95A-84F2709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</a:t>
            </a:r>
            <a:r>
              <a:rPr lang="en-US" dirty="0">
                <a:latin typeface="Abadi Extra Light" panose="020B0204020104020204" pitchFamily="34" charset="0"/>
              </a:rPr>
              <a:t>struct </a:t>
            </a:r>
            <a:r>
              <a:rPr lang="en-US" dirty="0"/>
              <a:t>Example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0E60B-4204-2140-19E0-236DEA11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4572000" cy="4906960"/>
          </a:xfrm>
        </p:spPr>
        <p:txBody>
          <a:bodyPr/>
          <a:lstStyle/>
          <a:p>
            <a:r>
              <a:rPr lang="en-US" sz="2400" dirty="0"/>
              <a:t>Can be accessed separately or as a single word</a:t>
            </a:r>
          </a:p>
          <a:p>
            <a:r>
              <a:rPr lang="en-US" sz="2400" dirty="0"/>
              <a:t>Entire set of struct members can be assigned via member name (position independent)</a:t>
            </a:r>
          </a:p>
          <a:p>
            <a:pPr lvl="1"/>
            <a:r>
              <a:rPr lang="en-US" sz="1800" dirty="0"/>
              <a:t>Similar to unpacked struct</a:t>
            </a:r>
          </a:p>
          <a:p>
            <a:r>
              <a:rPr lang="en-US" sz="2400" dirty="0"/>
              <a:t>Operation on the entire packed structure is legal</a:t>
            </a:r>
          </a:p>
          <a:p>
            <a:r>
              <a:rPr lang="en-US" sz="2400" dirty="0"/>
              <a:t>Multiple views are possible and allowed</a:t>
            </a:r>
          </a:p>
          <a:p>
            <a:pPr lvl="1"/>
            <a:r>
              <a:rPr lang="en-US" sz="1800" dirty="0"/>
              <a:t>Additional memory/runtime overhead to track both views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CA0B94-1207-A5B4-F5C9-133AAB4D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22"/>
          <a:stretch/>
        </p:blipFill>
        <p:spPr>
          <a:xfrm>
            <a:off x="8550336" y="5943600"/>
            <a:ext cx="2765064" cy="708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63A89-C006-B220-8FB0-84F6535C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00" y="1192165"/>
            <a:ext cx="6254128" cy="4906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6DF60838-E75A-ABC1-2150-99D8FC5129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4648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1102-4FA5-5753-F626-2B72A70E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7AABBB1-48B1-3561-C22E-B81D2544D7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87F571-4907-2F12-7D04-A2CDF5763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E93ECE9-FE20-34C5-E309-6D6994C5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Queues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A49AD-F7D6-BBC5-71A4-F6E787CB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DF813-0FCD-733C-2E4E-ED9FAAFA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34C423-B070-8ADD-E289-6FC4F11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D8B59-6F4C-4B45-2822-3934DDB5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10439400" cy="4221164"/>
          </a:xfrm>
        </p:spPr>
        <p:txBody>
          <a:bodyPr/>
          <a:lstStyle/>
          <a:p>
            <a:r>
              <a:rPr lang="en-US" dirty="0"/>
              <a:t>Combines the best of a linked list and arrays</a:t>
            </a:r>
          </a:p>
          <a:p>
            <a:r>
              <a:rPr lang="en-US" dirty="0"/>
              <a:t>Elements can be added anywhere in a queue</a:t>
            </a:r>
          </a:p>
          <a:p>
            <a:r>
              <a:rPr lang="en-US" dirty="0"/>
              <a:t>A queue is declared with word subscripts containing a dollar sign: [$] </a:t>
            </a:r>
          </a:p>
          <a:p>
            <a:r>
              <a:rPr lang="en-US" dirty="0"/>
              <a:t>The elements of a queue are numbered from 0 to $.</a:t>
            </a:r>
          </a:p>
          <a:p>
            <a:r>
              <a:rPr lang="en-US" dirty="0"/>
              <a:t>Queue literals only have curly braces, and are missing the initial apostrophe of array literals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10F63-8F01-D198-CCC9-640138E2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D9B2-01AE-3EC4-7E1E-9F534C686B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3C17D-6A5B-5FF8-1AC3-C0B1C0564EA6}"/>
              </a:ext>
            </a:extLst>
          </p:cNvPr>
          <p:cNvSpPr txBox="1"/>
          <p:nvPr/>
        </p:nvSpPr>
        <p:spPr>
          <a:xfrm>
            <a:off x="762000" y="1148090"/>
            <a:ext cx="6121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2"/>
                </a:solidFill>
                <a:latin typeface="Abadi Extra Light" panose="020B0204020104020204" pitchFamily="34" charset="0"/>
              </a:rPr>
              <a:t>data_type</a:t>
            </a:r>
            <a:r>
              <a:rPr lang="en-US" sz="2800" dirty="0">
                <a:solidFill>
                  <a:schemeClr val="bg2"/>
                </a:solidFill>
                <a:latin typeface="Abadi Extra Light" panose="020B0204020104020204" pitchFamily="34" charset="0"/>
              </a:rPr>
              <a:t> </a:t>
            </a:r>
            <a:r>
              <a:rPr lang="en-US" sz="2800" dirty="0" err="1">
                <a:latin typeface="Abadi Extra Light" panose="020B0204020104020204" pitchFamily="34" charset="0"/>
              </a:rPr>
              <a:t>queue_name</a:t>
            </a:r>
            <a:r>
              <a:rPr lang="en-US" sz="2800" dirty="0">
                <a:latin typeface="Abadi Extra Light" panose="020B0204020104020204" pitchFamily="34" charset="0"/>
              </a:rPr>
              <a:t>[$];</a:t>
            </a:r>
          </a:p>
        </p:txBody>
      </p:sp>
    </p:spTree>
    <p:extLst>
      <p:ext uri="{BB962C8B-B14F-4D97-AF65-F5344CB8AC3E}">
        <p14:creationId xmlns:p14="http://schemas.microsoft.com/office/powerpoint/2010/main" val="97565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695E-495B-57C6-0C2D-5274EEF3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23CA26-5D65-1D15-86E6-0B50C72A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-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94AC1-3870-1A90-5287-F51FE2B3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D133-61C3-5A37-9D23-C482C2EE3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3C70C5-F969-645A-4030-061B8E807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9318"/>
              </p:ext>
            </p:extLst>
          </p:nvPr>
        </p:nvGraphicFramePr>
        <p:xfrm>
          <a:off x="1752600" y="1414439"/>
          <a:ext cx="7772400" cy="45411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2518">
                  <a:extLst>
                    <a:ext uri="{9D8B030D-6E8A-4147-A177-3AD203B41FA5}">
                      <a16:colId xmlns:a16="http://schemas.microsoft.com/office/drawing/2014/main" val="288650565"/>
                    </a:ext>
                  </a:extLst>
                </a:gridCol>
                <a:gridCol w="5589882">
                  <a:extLst>
                    <a:ext uri="{9D8B030D-6E8A-4147-A177-3AD203B41FA5}">
                      <a16:colId xmlns:a16="http://schemas.microsoft.com/office/drawing/2014/main" val="2044080333"/>
                    </a:ext>
                  </a:extLst>
                </a:gridCol>
              </a:tblGrid>
              <a:tr h="2156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630058"/>
                  </a:ext>
                </a:extLst>
              </a:tr>
              <a:tr h="336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insert (&lt;index&gt;,&lt;item&gt;)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Inserts an item at a specified index.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89127984"/>
                  </a:ext>
                </a:extLst>
              </a:tr>
              <a:tr h="336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>
                        <a:buFont typeface="+mj-lt"/>
                        <a:buNone/>
                      </a:pPr>
                      <a:r>
                        <a:rPr lang="en-US" sz="1800" b="0" dirty="0">
                          <a:effectLst/>
                        </a:rPr>
                        <a:t>- delete(&lt;index&gt;)</a:t>
                      </a:r>
                    </a:p>
                    <a:p>
                      <a:pPr fontAlgn="base">
                        <a:buFont typeface="+mj-lt"/>
                        <a:buNone/>
                      </a:pPr>
                      <a:r>
                        <a:rPr lang="en-US" sz="1800" b="0" dirty="0">
                          <a:effectLst/>
                        </a:rPr>
                        <a:t>- delete</a:t>
                      </a:r>
                      <a:endParaRPr lang="en-US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>
                        <a:buFont typeface="+mj-lt"/>
                        <a:buNone/>
                      </a:pPr>
                      <a:r>
                        <a:rPr lang="en-US" sz="1800" b="0" dirty="0">
                          <a:effectLst/>
                        </a:rPr>
                        <a:t>-&gt; Deletes an item at a specified index</a:t>
                      </a:r>
                    </a:p>
                    <a:p>
                      <a:pPr fontAlgn="base">
                        <a:buFont typeface="+mj-lt"/>
                        <a:buNone/>
                      </a:pPr>
                      <a:r>
                        <a:rPr lang="en-US" sz="1800" b="0" dirty="0">
                          <a:effectLst/>
                        </a:rPr>
                        <a:t>-&gt; Deletes all elements in the queue.</a:t>
                      </a:r>
                      <a:endParaRPr lang="en-US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3301444"/>
                  </a:ext>
                </a:extLst>
              </a:tr>
              <a:tr h="480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size()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If the queue is not empty, return the number of items in the queue. Otherwise, it returns 0.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507133759"/>
                  </a:ext>
                </a:extLst>
              </a:tr>
              <a:tr h="480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>
                          <a:effectLst/>
                        </a:rPr>
                        <a:t>push_back(&lt;item&gt;)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Inserts an item at the end of the queue.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163738205"/>
                  </a:ext>
                </a:extLst>
              </a:tr>
              <a:tr h="480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>
                          <a:effectLst/>
                        </a:rPr>
                        <a:t>pop_back()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Returns and removes the last item of the queue.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662263857"/>
                  </a:ext>
                </a:extLst>
              </a:tr>
              <a:tr h="480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>
                          <a:effectLst/>
                        </a:rPr>
                        <a:t>push_front(&lt;item&gt;)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Inserts an item at the front of the queue.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53952959"/>
                  </a:ext>
                </a:extLst>
              </a:tr>
              <a:tr h="359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>
                          <a:effectLst/>
                        </a:rPr>
                        <a:t>pop_front()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Returns and removes the first item of the queue.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81312087"/>
                  </a:ext>
                </a:extLst>
              </a:tr>
              <a:tr h="359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shuffle()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base"/>
                      <a:r>
                        <a:rPr lang="en-US" sz="1800" b="0" dirty="0">
                          <a:effectLst/>
                        </a:rPr>
                        <a:t>Shuffles items in the queue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06068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6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EEBB3-2274-0E86-372D-94C5F121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571A1A-CE41-ABE1-B0BF-15531330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-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C549A-B5D1-1858-E449-7D032DDF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29BD5-46A5-F67E-8E6D-1F7728C373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image6.png">
            <a:extLst>
              <a:ext uri="{FF2B5EF4-FFF2-40B4-BE49-F238E27FC236}">
                <a16:creationId xmlns:a16="http://schemas.microsoft.com/office/drawing/2014/main" id="{5E4DD368-7EDB-6DF8-A865-BFC55F558E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09800" y="1524000"/>
            <a:ext cx="723900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33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CD102-0B81-198E-A445-0E7B0FF7F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60011F-5C88-80B3-F6D5-4B7EC0A2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D2CB-92F6-BAB4-1132-12D907B4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46D86-77EF-B52A-F118-A4F5B944F5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ight Arrow 10">
            <a:extLst>
              <a:ext uri="{FF2B5EF4-FFF2-40B4-BE49-F238E27FC236}">
                <a16:creationId xmlns:a16="http://schemas.microsoft.com/office/drawing/2014/main" id="{3613D512-8CA1-89B9-86EE-655A35149A29}"/>
              </a:ext>
            </a:extLst>
          </p:cNvPr>
          <p:cNvSpPr/>
          <p:nvPr/>
        </p:nvSpPr>
        <p:spPr>
          <a:xfrm>
            <a:off x="4140200" y="3720399"/>
            <a:ext cx="1270000" cy="1142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05BCD1E-3FB2-62E8-C8AC-7FD95F7A4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F84D3C6-FE25-080D-F3C9-47DF269D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2A1E6E3-D6AB-D98C-1C08-99967865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7BC8F-9AC2-3865-AD57-F96898FED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1072"/>
          <a:stretch/>
        </p:blipFill>
        <p:spPr>
          <a:xfrm>
            <a:off x="914400" y="1079439"/>
            <a:ext cx="3124200" cy="5702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5CFCC-202D-CD90-3526-8D838606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31" y="2435174"/>
            <a:ext cx="5500963" cy="282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932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3FD4-F44B-4808-6E1D-C536E44C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567A2AE-50B5-FF19-79E2-B403E2E007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7AABBB1-48B1-3561-C22E-B81D2544D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55E5F9-F04C-41E9-C909-6BD1FB1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2: (~90 mins)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997D9-9A62-70E2-6C17-CB3F6852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28CAB-80C5-71A6-2B69-BE2C225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113B-5DBF-9E24-1F37-6CA787A55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F4A447B-378E-E74F-2528-2D3691AD53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567A2AE-50B5-FF19-79E2-B403E2E00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6B7F750E-5163-E76A-B65E-9A7E9672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Exercise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DD2AFF-2E53-8B7A-79FC-C5CA0F06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 a memory model using a multidimensional array with 64 locations and 32 bits entry size, where: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array contents are initialized randomly and then printed.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last 3 bytes of each entry are accessed and then complemented.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Store the entries at the same location and print the modified array.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4498-961E-E19C-2D7C-310329A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65CC5-537E-FB81-898A-204F5C6DF9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2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53F2C-12E9-3FF6-92F1-6158CC4C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FEBECCD-3E89-20B4-DCA1-6CFA0A2CD9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F4A447B-378E-E74F-2528-2D3691AD53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5A5BF5C5-087B-E70F-901E-56F02AB4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Exercise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1A2690-F9F3-A300-E678-CFB030C6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sequence detector to detect 011</a:t>
            </a:r>
          </a:p>
          <a:p>
            <a:r>
              <a:rPr lang="en-US" dirty="0"/>
              <a:t>Create a testbench to test your DUT</a:t>
            </a:r>
          </a:p>
          <a:p>
            <a:r>
              <a:rPr lang="en-US" b="1" dirty="0"/>
              <a:t>Driver</a:t>
            </a:r>
            <a:r>
              <a:rPr lang="en-US" dirty="0"/>
              <a:t>: create an input queue to drive your DUT  </a:t>
            </a:r>
          </a:p>
          <a:p>
            <a:pPr lvl="1"/>
            <a:r>
              <a:rPr lang="en-US" sz="1800" dirty="0"/>
              <a:t>bit </a:t>
            </a:r>
            <a:r>
              <a:rPr lang="en-US" sz="1800" dirty="0" err="1"/>
              <a:t>input_queue</a:t>
            </a:r>
            <a:r>
              <a:rPr lang="en-US" sz="1800" dirty="0"/>
              <a:t>[$]= {0, 0, 1, 1, 0, 0, 0, 1, 1, 0};</a:t>
            </a:r>
          </a:p>
          <a:p>
            <a:r>
              <a:rPr lang="en-US" b="1" dirty="0"/>
              <a:t>Monitor</a:t>
            </a:r>
            <a:r>
              <a:rPr lang="en-US" dirty="0"/>
              <a:t>: create a queue to capture output </a:t>
            </a:r>
          </a:p>
          <a:p>
            <a:pPr lvl="1"/>
            <a:r>
              <a:rPr lang="en-US" sz="1800" dirty="0"/>
              <a:t>bit </a:t>
            </a:r>
            <a:r>
              <a:rPr lang="en-US" sz="1800" dirty="0" err="1"/>
              <a:t>detect_design_queue</a:t>
            </a:r>
            <a:r>
              <a:rPr lang="en-US" sz="1800" dirty="0"/>
              <a:t>[$];</a:t>
            </a:r>
          </a:p>
          <a:p>
            <a:r>
              <a:rPr lang="en-US" b="1" dirty="0"/>
              <a:t>Scoreboard</a:t>
            </a:r>
            <a:r>
              <a:rPr lang="en-US" dirty="0"/>
              <a:t>: compare the output queue with the queue from the golden model </a:t>
            </a:r>
          </a:p>
          <a:p>
            <a:pPr lvl="1"/>
            <a:r>
              <a:rPr lang="en-US" sz="1800" dirty="0"/>
              <a:t>bit </a:t>
            </a:r>
            <a:r>
              <a:rPr lang="en-US" sz="1800" dirty="0" err="1"/>
              <a:t>detect_GoldenModel_queue</a:t>
            </a:r>
            <a:r>
              <a:rPr lang="en-US" sz="1800" dirty="0"/>
              <a:t>[$]= {0, 0, 0, 1, 0, 0, 0, 0, 1, 0};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C751-F251-AEAB-39C9-388CF022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6CF2C-EC68-ACC3-1C04-6572C37F65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38D762-6698-5883-74EF-7336DED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Enhancement -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2DD20F-3E25-BB1D-DE43-6B9C18D4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enhances the use of arrays to include the following:</a:t>
            </a:r>
          </a:p>
          <a:p>
            <a:pPr lvl="1"/>
            <a:r>
              <a:rPr lang="en-US" sz="2000" dirty="0"/>
              <a:t>Compact Declaration</a:t>
            </a:r>
          </a:p>
          <a:p>
            <a:pPr lvl="1"/>
            <a:r>
              <a:rPr lang="en-US" sz="2000" dirty="0"/>
              <a:t>Packed Arrays</a:t>
            </a:r>
          </a:p>
          <a:p>
            <a:pPr lvl="1"/>
            <a:r>
              <a:rPr lang="en-US" sz="2000" dirty="0"/>
              <a:t>Dynamic Arrays</a:t>
            </a:r>
          </a:p>
          <a:p>
            <a:pPr lvl="1"/>
            <a:r>
              <a:rPr lang="en-US" sz="2000" dirty="0"/>
              <a:t>Associative Arrays</a:t>
            </a:r>
          </a:p>
          <a:p>
            <a:r>
              <a:rPr lang="en-US" dirty="0" err="1"/>
              <a:t>SystemVerilog</a:t>
            </a:r>
            <a:r>
              <a:rPr lang="en-US" dirty="0"/>
              <a:t> compact array declaration is similar to C’s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08409-F0BD-7841-83DA-95339521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B9AC-AF95-1E52-540E-863FDCF418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image4.png">
            <a:extLst>
              <a:ext uri="{FF2B5EF4-FFF2-40B4-BE49-F238E27FC236}">
                <a16:creationId xmlns:a16="http://schemas.microsoft.com/office/drawing/2014/main" id="{EC1F286D-62CD-699B-C6A8-9BC54E7211CA}"/>
              </a:ext>
            </a:extLst>
          </p:cNvPr>
          <p:cNvPicPr/>
          <p:nvPr/>
        </p:nvPicPr>
        <p:blipFill rotWithShape="1">
          <a:blip r:embed="rId2"/>
          <a:srcRect t="31579"/>
          <a:stretch/>
        </p:blipFill>
        <p:spPr>
          <a:xfrm>
            <a:off x="3200400" y="4191000"/>
            <a:ext cx="4876800" cy="88736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6297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1FD38-CF93-98B2-8ACA-7CEDB153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F74AEF6-17B9-6FF1-857B-6E065ABB2B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FEBECCD-3E89-20B4-DCA1-6CFA0A2CD9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671368B4-E9CD-4C27-4654-9EA2791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Exercise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FA09-B189-A29B-FCE9-F726A53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F193E-458C-28AD-E25B-6C8889AA6A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431F1-E4BF-4B80-6C3A-46F3EE365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092147"/>
            <a:ext cx="5562600" cy="4871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92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4D33-CB56-1E6E-D20A-53AA1F11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567195-A46A-3343-E92D-0248A0D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Arrays – Declaration &amp; Initialization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9CE547-9835-0103-31FA-CFB7E353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515600" cy="4906960"/>
          </a:xfrm>
        </p:spPr>
        <p:txBody>
          <a:bodyPr/>
          <a:lstStyle/>
          <a:p>
            <a:r>
              <a:rPr lang="en-US" sz="2400" dirty="0"/>
              <a:t>The Array size is set during compile time</a:t>
            </a:r>
          </a:p>
          <a:p>
            <a:r>
              <a:rPr lang="en-US" sz="2400" dirty="0"/>
              <a:t>Declaring and initializing fixed arrays</a:t>
            </a:r>
          </a:p>
          <a:p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Declaring muti-dimensional fixed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BED9A-C255-273B-9944-1159CA01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3E544-79DA-59A6-EDAB-98AB5BC69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image17.png">
            <a:extLst>
              <a:ext uri="{FF2B5EF4-FFF2-40B4-BE49-F238E27FC236}">
                <a16:creationId xmlns:a16="http://schemas.microsoft.com/office/drawing/2014/main" id="{75C8E788-3F3C-589D-1E6D-498BC2D973C4}"/>
              </a:ext>
            </a:extLst>
          </p:cNvPr>
          <p:cNvPicPr/>
          <p:nvPr/>
        </p:nvPicPr>
        <p:blipFill rotWithShape="1">
          <a:blip r:embed="rId2"/>
          <a:srcRect t="14512"/>
          <a:stretch/>
        </p:blipFill>
        <p:spPr>
          <a:xfrm>
            <a:off x="1828800" y="2385494"/>
            <a:ext cx="7467600" cy="21336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6" name="image9.png">
            <a:extLst>
              <a:ext uri="{FF2B5EF4-FFF2-40B4-BE49-F238E27FC236}">
                <a16:creationId xmlns:a16="http://schemas.microsoft.com/office/drawing/2014/main" id="{8260FBC1-E1CE-BB5F-3009-AA258751B8D1}"/>
              </a:ext>
            </a:extLst>
          </p:cNvPr>
          <p:cNvPicPr/>
          <p:nvPr/>
        </p:nvPicPr>
        <p:blipFill rotWithShape="1">
          <a:blip r:embed="rId3"/>
          <a:srcRect t="27043"/>
          <a:stretch/>
        </p:blipFill>
        <p:spPr>
          <a:xfrm>
            <a:off x="2933700" y="5228186"/>
            <a:ext cx="5257800" cy="91439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6730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D80A8-41E6-97BE-EE19-EC653AB70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30F503-F1F5-A9FD-E1ED-5655CC1B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Arrays 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3B2442-C47F-27DA-E38C-68905B19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7239000" cy="490696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i="1" dirty="0">
                <a:latin typeface="Abadi Extra Light" panose="020B0204020104020204" pitchFamily="34" charset="0"/>
              </a:rPr>
              <a:t>for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latin typeface="Abadi Extra Light" panose="020B0204020104020204" pitchFamily="34" charset="0"/>
              </a:rPr>
              <a:t>foreach</a:t>
            </a:r>
          </a:p>
          <a:p>
            <a:pPr lvl="1"/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97919-4F76-9657-86CC-5C31F5C5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2E61B-16C9-40C7-53AC-966637C548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19.png">
            <a:extLst>
              <a:ext uri="{FF2B5EF4-FFF2-40B4-BE49-F238E27FC236}">
                <a16:creationId xmlns:a16="http://schemas.microsoft.com/office/drawing/2014/main" id="{79D76B46-8BA1-8D01-FEAE-CDB7DAFC9B82}"/>
              </a:ext>
            </a:extLst>
          </p:cNvPr>
          <p:cNvPicPr/>
          <p:nvPr/>
        </p:nvPicPr>
        <p:blipFill rotWithShape="1">
          <a:blip r:embed="rId2"/>
          <a:srcRect t="19157"/>
          <a:stretch/>
        </p:blipFill>
        <p:spPr>
          <a:xfrm>
            <a:off x="2133600" y="1835081"/>
            <a:ext cx="6324600" cy="17526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image15.png">
            <a:extLst>
              <a:ext uri="{FF2B5EF4-FFF2-40B4-BE49-F238E27FC236}">
                <a16:creationId xmlns:a16="http://schemas.microsoft.com/office/drawing/2014/main" id="{246BE9E6-DC21-EED3-1F18-33A16E263EF5}"/>
              </a:ext>
            </a:extLst>
          </p:cNvPr>
          <p:cNvPicPr/>
          <p:nvPr/>
        </p:nvPicPr>
        <p:blipFill rotWithShape="1">
          <a:blip r:embed="rId3"/>
          <a:srcRect t="10245"/>
          <a:stretch/>
        </p:blipFill>
        <p:spPr>
          <a:xfrm>
            <a:off x="2247900" y="3896109"/>
            <a:ext cx="6096000" cy="268354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7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5B2B-D8FD-25E8-E644-35AEDFC5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35B80-9AD8-00B6-6BA3-2018E9A3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Arrays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2492E-8702-5351-0B39-676E115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7C727-54F6-9705-A9BF-F5BEC372E0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B4DA5-5354-0A16-FD20-FDFB0792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40" y="1582936"/>
            <a:ext cx="5373272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055BF-04D9-65A5-74DB-AB98E463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2" y="2649187"/>
            <a:ext cx="5882526" cy="22380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C979-C1D3-4188-36AF-989C0E432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796" y="1393601"/>
            <a:ext cx="2408540" cy="2739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C0F27D-F2B9-45B9-3EB7-ACBA20ABC8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775"/>
          <a:stretch/>
        </p:blipFill>
        <p:spPr>
          <a:xfrm>
            <a:off x="2843536" y="4418840"/>
            <a:ext cx="9109232" cy="1868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4DD8A-FADA-A48F-7A46-0D84DF51B302}"/>
              </a:ext>
            </a:extLst>
          </p:cNvPr>
          <p:cNvSpPr txBox="1"/>
          <p:nvPr/>
        </p:nvSpPr>
        <p:spPr>
          <a:xfrm>
            <a:off x="7707093" y="1569968"/>
            <a:ext cx="161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2-D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1D155-919F-91B9-CA62-653885A9EB38}"/>
              </a:ext>
            </a:extLst>
          </p:cNvPr>
          <p:cNvSpPr txBox="1"/>
          <p:nvPr/>
        </p:nvSpPr>
        <p:spPr>
          <a:xfrm>
            <a:off x="-168651" y="1693605"/>
            <a:ext cx="193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1-D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1D819-333B-7E53-CA07-16C069F6A549}"/>
              </a:ext>
            </a:extLst>
          </p:cNvPr>
          <p:cNvSpPr txBox="1"/>
          <p:nvPr/>
        </p:nvSpPr>
        <p:spPr>
          <a:xfrm>
            <a:off x="5526201" y="1726454"/>
            <a:ext cx="11395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9162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12958-0E8F-044B-778D-D0D75314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FE3256-2BE0-FC53-28C6-393CF8B0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vs. Unpacked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768FE-0489-3776-9E8C-4BC0F274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A89AC-A23D-C405-CBAE-F914FFD9D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F45199-6AD8-6164-83C8-0598AD7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5" y="2653304"/>
            <a:ext cx="5902105" cy="8092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DCC0A-8E5D-62B2-2E02-2038969D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50" y="2148522"/>
            <a:ext cx="4524438" cy="12468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5248AD-385F-4C98-11EE-040119376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78" y="3685845"/>
            <a:ext cx="5893175" cy="237570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62A1EF-F2AB-944C-5EEF-F04AE67FD6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78"/>
          <a:stretch/>
        </p:blipFill>
        <p:spPr>
          <a:xfrm>
            <a:off x="227453" y="3685845"/>
            <a:ext cx="5644863" cy="227560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BAF6DF-4C88-0236-8EAE-5C438F886CBF}"/>
              </a:ext>
            </a:extLst>
          </p:cNvPr>
          <p:cNvSpPr txBox="1"/>
          <p:nvPr/>
        </p:nvSpPr>
        <p:spPr>
          <a:xfrm>
            <a:off x="227453" y="1404535"/>
            <a:ext cx="518439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Packed:</a:t>
            </a:r>
          </a:p>
          <a:p>
            <a:r>
              <a:rPr lang="en-US" dirty="0"/>
              <a:t>Dimension is written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/>
              <a:t> the </a:t>
            </a:r>
            <a:r>
              <a:rPr lang="en-US" dirty="0">
                <a:solidFill>
                  <a:sysClr val="windowText" lastClr="000000"/>
                </a:solidFill>
              </a:rPr>
              <a:t>variable</a:t>
            </a:r>
            <a:r>
              <a:rPr lang="en-US" dirty="0"/>
              <a:t> name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BC667-EDF6-FE97-85C4-1252311502B6}"/>
              </a:ext>
            </a:extLst>
          </p:cNvPr>
          <p:cNvSpPr/>
          <p:nvPr/>
        </p:nvSpPr>
        <p:spPr>
          <a:xfrm>
            <a:off x="594852" y="4038600"/>
            <a:ext cx="2438400" cy="315330"/>
          </a:xfrm>
          <a:prstGeom prst="ellipse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DFF664-EAF4-48CA-9A3C-9E4E0CFD1015}"/>
              </a:ext>
            </a:extLst>
          </p:cNvPr>
          <p:cNvSpPr/>
          <p:nvPr/>
        </p:nvSpPr>
        <p:spPr>
          <a:xfrm>
            <a:off x="6239715" y="3956357"/>
            <a:ext cx="2277895" cy="274255"/>
          </a:xfrm>
          <a:prstGeom prst="ellipse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8A013B-D0E3-22BE-FAAD-D7E2B44FC9D3}"/>
              </a:ext>
            </a:extLst>
          </p:cNvPr>
          <p:cNvCxnSpPr>
            <a:stCxn id="2" idx="1"/>
          </p:cNvCxnSpPr>
          <p:nvPr/>
        </p:nvCxnSpPr>
        <p:spPr>
          <a:xfrm flipV="1">
            <a:off x="951947" y="2048364"/>
            <a:ext cx="862105" cy="20364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2B8816-EC9D-C49A-B723-630EA409C259}"/>
              </a:ext>
            </a:extLst>
          </p:cNvPr>
          <p:cNvSpPr txBox="1"/>
          <p:nvPr/>
        </p:nvSpPr>
        <p:spPr>
          <a:xfrm>
            <a:off x="6121597" y="1404535"/>
            <a:ext cx="518439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Unpacked:</a:t>
            </a:r>
          </a:p>
          <a:p>
            <a:r>
              <a:rPr lang="en-US" dirty="0"/>
              <a:t>Dimension is written </a:t>
            </a:r>
            <a:r>
              <a:rPr lang="en-US" dirty="0">
                <a:solidFill>
                  <a:schemeClr val="accent3"/>
                </a:solidFill>
              </a:rPr>
              <a:t>after</a:t>
            </a:r>
            <a:r>
              <a:rPr lang="en-US" dirty="0"/>
              <a:t> the </a:t>
            </a:r>
            <a:r>
              <a:rPr lang="en-US" dirty="0">
                <a:solidFill>
                  <a:sysClr val="windowText" lastClr="000000"/>
                </a:solidFill>
              </a:rPr>
              <a:t>variable</a:t>
            </a:r>
            <a:r>
              <a:rPr lang="en-US" dirty="0"/>
              <a:t>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82F74-0120-C97C-1E13-354EEC77620A}"/>
              </a:ext>
            </a:extLst>
          </p:cNvPr>
          <p:cNvCxnSpPr>
            <a:cxnSpLocks/>
          </p:cNvCxnSpPr>
          <p:nvPr/>
        </p:nvCxnSpPr>
        <p:spPr>
          <a:xfrm flipV="1">
            <a:off x="6351755" y="2048364"/>
            <a:ext cx="835556" cy="19759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2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CE5CB-02E6-B995-2015-79AE9CA6E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B92566-9028-6C78-8AAC-936A75F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vs. Unpacked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3708-F25E-BFE8-3293-87ECE8A0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8023D-1C74-DA61-5859-D2D62E45A9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DC2B-36E9-85BC-65DA-6B7178F96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1752600"/>
            <a:ext cx="7528714" cy="28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0CEC9-73D9-1768-0062-1EA8C651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29870B-4A2E-8954-C7F4-F302CBC7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9C84C-1A8F-AD21-4DF0-0722AF6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143000"/>
            <a:ext cx="8137120" cy="69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65682-CD14-D89D-CF6C-92538D3BA7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617"/>
          <a:stretch/>
        </p:blipFill>
        <p:spPr>
          <a:xfrm>
            <a:off x="2209800" y="1997056"/>
            <a:ext cx="7877974" cy="1431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A6CCA-8169-F608-CDD0-14BBE0E53C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627" b="34474"/>
          <a:stretch/>
        </p:blipFill>
        <p:spPr>
          <a:xfrm>
            <a:off x="3276600" y="4267200"/>
            <a:ext cx="7656224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0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14198</TotalTime>
  <Words>1103</Words>
  <Application>Microsoft Office PowerPoint</Application>
  <PresentationFormat>Widescreen</PresentationFormat>
  <Paragraphs>177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Abadi Extra Light</vt:lpstr>
      <vt:lpstr>Arial</vt:lpstr>
      <vt:lpstr>Times New Roman</vt:lpstr>
      <vt:lpstr>Wingdings</vt:lpstr>
      <vt:lpstr>508 Lecture</vt:lpstr>
      <vt:lpstr>think-cell Slide</vt:lpstr>
      <vt:lpstr>CND212: Digital Testing and Verification</vt:lpstr>
      <vt:lpstr>SystemVerilog Arrays </vt:lpstr>
      <vt:lpstr>SystemVerilog Enhancement - Arrays</vt:lpstr>
      <vt:lpstr>Fixed Arrays – Declaration &amp; Initialization</vt:lpstr>
      <vt:lpstr>Fixed Arrays Operations</vt:lpstr>
      <vt:lpstr>Fixed Arrays Operations</vt:lpstr>
      <vt:lpstr>Packed vs. Unpacked Arrays</vt:lpstr>
      <vt:lpstr>Packed vs. Unpacked Arrays</vt:lpstr>
      <vt:lpstr>Array Example-1</vt:lpstr>
      <vt:lpstr>Array Example-1</vt:lpstr>
      <vt:lpstr>Array Example-2</vt:lpstr>
      <vt:lpstr>Array Example-2</vt:lpstr>
      <vt:lpstr>Array Example-3</vt:lpstr>
      <vt:lpstr>Array Example-3</vt:lpstr>
      <vt:lpstr>Dynamic Arrays</vt:lpstr>
      <vt:lpstr>Associative Arrays</vt:lpstr>
      <vt:lpstr>Associative Array-Methods</vt:lpstr>
      <vt:lpstr>Associative Array-Example</vt:lpstr>
      <vt:lpstr>Structs (Packed vs. Unpacked) </vt:lpstr>
      <vt:lpstr>Unpacked struct Example</vt:lpstr>
      <vt:lpstr>Packed struct Example</vt:lpstr>
      <vt:lpstr>Queues </vt:lpstr>
      <vt:lpstr>Queues</vt:lpstr>
      <vt:lpstr>Queues - Methods</vt:lpstr>
      <vt:lpstr>Queues - Methods</vt:lpstr>
      <vt:lpstr>Queues – Example</vt:lpstr>
      <vt:lpstr>Lab 2: (~90 mins) </vt:lpstr>
      <vt:lpstr>Lab 2 Exercise 1</vt:lpstr>
      <vt:lpstr>Lab 2 Exercise 2</vt:lpstr>
      <vt:lpstr>Lab 2 Exercise 2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3749</cp:revision>
  <dcterms:created xsi:type="dcterms:W3CDTF">2014-07-14T20:04:21Z</dcterms:created>
  <dcterms:modified xsi:type="dcterms:W3CDTF">2024-02-17T00:22:13Z</dcterms:modified>
</cp:coreProperties>
</file>