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95" r:id="rId2"/>
    <p:sldId id="611" r:id="rId3"/>
    <p:sldId id="625" r:id="rId4"/>
    <p:sldId id="624" r:id="rId5"/>
    <p:sldId id="626" r:id="rId6"/>
    <p:sldId id="627" r:id="rId7"/>
    <p:sldId id="661" r:id="rId8"/>
    <p:sldId id="628" r:id="rId9"/>
    <p:sldId id="653" r:id="rId10"/>
    <p:sldId id="654" r:id="rId11"/>
    <p:sldId id="631" r:id="rId12"/>
    <p:sldId id="632" r:id="rId13"/>
    <p:sldId id="629" r:id="rId14"/>
    <p:sldId id="634" r:id="rId15"/>
    <p:sldId id="635" r:id="rId16"/>
    <p:sldId id="636" r:id="rId17"/>
    <p:sldId id="637" r:id="rId18"/>
    <p:sldId id="638" r:id="rId19"/>
    <p:sldId id="639" r:id="rId20"/>
    <p:sldId id="644" r:id="rId21"/>
    <p:sldId id="640" r:id="rId22"/>
    <p:sldId id="641" r:id="rId23"/>
    <p:sldId id="642" r:id="rId24"/>
    <p:sldId id="643" r:id="rId25"/>
    <p:sldId id="645" r:id="rId26"/>
    <p:sldId id="646" r:id="rId27"/>
    <p:sldId id="651" r:id="rId28"/>
    <p:sldId id="652" r:id="rId29"/>
    <p:sldId id="655" r:id="rId30"/>
    <p:sldId id="647" r:id="rId31"/>
    <p:sldId id="656" r:id="rId32"/>
    <p:sldId id="648" r:id="rId33"/>
    <p:sldId id="657" r:id="rId34"/>
    <p:sldId id="650" r:id="rId35"/>
    <p:sldId id="649" r:id="rId36"/>
    <p:sldId id="658" r:id="rId37"/>
    <p:sldId id="660" r:id="rId38"/>
    <p:sldId id="659" r:id="rId39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8C185-EB0A-42CB-8634-9DDE163618DA}">
          <p14:sldIdLst>
            <p14:sldId id="595"/>
            <p14:sldId id="611"/>
            <p14:sldId id="625"/>
            <p14:sldId id="624"/>
            <p14:sldId id="626"/>
            <p14:sldId id="627"/>
            <p14:sldId id="661"/>
            <p14:sldId id="628"/>
            <p14:sldId id="653"/>
            <p14:sldId id="654"/>
            <p14:sldId id="631"/>
            <p14:sldId id="632"/>
            <p14:sldId id="629"/>
            <p14:sldId id="634"/>
            <p14:sldId id="635"/>
            <p14:sldId id="636"/>
            <p14:sldId id="637"/>
            <p14:sldId id="638"/>
            <p14:sldId id="639"/>
            <p14:sldId id="644"/>
            <p14:sldId id="640"/>
            <p14:sldId id="641"/>
            <p14:sldId id="642"/>
            <p14:sldId id="643"/>
            <p14:sldId id="645"/>
            <p14:sldId id="646"/>
            <p14:sldId id="651"/>
            <p14:sldId id="652"/>
            <p14:sldId id="655"/>
            <p14:sldId id="647"/>
            <p14:sldId id="656"/>
            <p14:sldId id="648"/>
            <p14:sldId id="657"/>
            <p14:sldId id="650"/>
            <p14:sldId id="649"/>
            <p14:sldId id="658"/>
            <p14:sldId id="660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25"/>
    <a:srgbClr val="001581"/>
    <a:srgbClr val="FFFFFF"/>
    <a:srgbClr val="007FA3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84977" autoAdjust="0"/>
  </p:normalViewPr>
  <p:slideViewPr>
    <p:cSldViewPr>
      <p:cViewPr varScale="1">
        <p:scale>
          <a:sx n="65" d="100"/>
          <a:sy n="65" d="100"/>
        </p:scale>
        <p:origin x="628" y="40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the [</a:t>
            </a:r>
            <a:r>
              <a:rPr lang="en-US" dirty="0" err="1"/>
              <a:t>s|S</a:t>
            </a:r>
            <a:r>
              <a:rPr lang="en-US" dirty="0"/>
              <a:t>] -&gt; unsigned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the [</a:t>
            </a:r>
            <a:r>
              <a:rPr lang="en-US" dirty="0" err="1"/>
              <a:t>s|S</a:t>
            </a:r>
            <a:r>
              <a:rPr lang="en-US" dirty="0"/>
              <a:t>] -&gt; signed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4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when to use 2-state and 4-state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design.com/technologies/eda/article/21796417/transactionbased-verification-and-emulation-combine-for-multimegahertz-verification-performanc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CND212: Digital Testing and Verification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5D171-FB1F-87FA-BFF8-0CCA3F0B4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2B2654-B7A0-C380-C501-9F3DF00B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Methods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AA0BE-2AB2-4900-AF51-4E46923FF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Assertion-based Verification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85A52-6AA0-B6CB-29B4-06A69AC13A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535AD-4391-76CB-49B4-37E7244311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9452-BC5E-B543-50E6-CCB109BE37D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sz="2000" dirty="0"/>
              <a:t>An assertion is a statement about a design’s intended behavior, which must be verified. </a:t>
            </a:r>
          </a:p>
          <a:p>
            <a:pPr lvl="0"/>
            <a:r>
              <a:rPr lang="en-US" sz="2000" dirty="0"/>
              <a:t>It is a way of capturing a design’s intention or part of the design’s specification in the form of a property; this property can be used along with dynamic simulation and with formal verification to ensure whether this specification is met.</a:t>
            </a:r>
          </a:p>
          <a:p>
            <a:pPr lvl="0"/>
            <a:r>
              <a:rPr lang="en-US" sz="2000" dirty="0"/>
              <a:t>Assertions Benefits:</a:t>
            </a:r>
          </a:p>
          <a:p>
            <a:pPr lvl="1"/>
            <a:r>
              <a:rPr lang="en-US" sz="2000" dirty="0"/>
              <a:t> Improves observability and debugging ability.</a:t>
            </a:r>
          </a:p>
          <a:p>
            <a:pPr lvl="1"/>
            <a:r>
              <a:rPr lang="en-US" sz="2000" dirty="0"/>
              <a:t>Improves integration through correct usage checking.</a:t>
            </a:r>
          </a:p>
          <a:p>
            <a:pPr lvl="1"/>
            <a:r>
              <a:rPr lang="en-US" sz="2000" dirty="0"/>
              <a:t>Improves verification efficiency.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0B98A-B289-92DC-388B-9D50C5E8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6915ECE-3519-432B-9DE1-66C7D2AA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9128E2-D1F2-FE04-A4FA-3B5BA56E6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Emulation Based Verification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ADAA-2BEF-7846-E519-DB59282E5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E3297-5A9E-DCEC-87CC-F33C3099DB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2" descr="Transaction-based Verification And Emulation Combine For Multi-megahertz  Verification Performance | Electronic Design">
            <a:extLst>
              <a:ext uri="{FF2B5EF4-FFF2-40B4-BE49-F238E27FC236}">
                <a16:creationId xmlns:a16="http://schemas.microsoft.com/office/drawing/2014/main" id="{CC6C280E-4D9F-E5F3-028D-2270BFBBF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7724" r="3690" b="32251"/>
          <a:stretch/>
        </p:blipFill>
        <p:spPr bwMode="auto">
          <a:xfrm>
            <a:off x="808573" y="1509333"/>
            <a:ext cx="10727818" cy="373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ABC4-43F7-5545-ED30-F3EA9A769A95}"/>
              </a:ext>
            </a:extLst>
          </p:cNvPr>
          <p:cNvSpPr txBox="1"/>
          <p:nvPr/>
        </p:nvSpPr>
        <p:spPr>
          <a:xfrm>
            <a:off x="1447800" y="4859229"/>
            <a:ext cx="876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Vivolo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L., 2021. </a:t>
            </a:r>
            <a:r>
              <a:rPr lang="en-US" sz="9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Transaction-based Verification And Emulation Combine For Multi-megahertz Verification Performance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[online] Electronicdesign.com. Available at: 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https://www.electronicdesign.com/technologies/eda/article/21796417/transactionbased-verification-and-emulation-combine-for-multimegahertz-verification-performance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69B11-7F35-41E6-7A4F-1448B4587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DB94BF5-F91F-6B32-AD31-0A33F8D3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Testbench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BCB894-371F-F4C3-6C69-5256C333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744200" cy="4886178"/>
          </a:xfrm>
        </p:spPr>
        <p:txBody>
          <a:bodyPr/>
          <a:lstStyle/>
          <a:p>
            <a:r>
              <a:rPr lang="en-US" dirty="0"/>
              <a:t>A Testbench is implemented to check the functional correctness of the DUT. This is achieved by doing the following:</a:t>
            </a:r>
          </a:p>
          <a:p>
            <a:pPr lvl="1"/>
            <a:r>
              <a:rPr lang="en-US" sz="1800" dirty="0"/>
              <a:t>Generate stimulus</a:t>
            </a:r>
          </a:p>
          <a:p>
            <a:pPr lvl="1"/>
            <a:r>
              <a:rPr lang="en-US" sz="1800" dirty="0"/>
              <a:t>Apply stimulus to the DUT</a:t>
            </a:r>
          </a:p>
          <a:p>
            <a:pPr lvl="1"/>
            <a:r>
              <a:rPr lang="en-US" sz="1800" dirty="0"/>
              <a:t>Capture the response</a:t>
            </a:r>
          </a:p>
          <a:p>
            <a:pPr lvl="1"/>
            <a:r>
              <a:rPr lang="en-US" sz="1800" dirty="0"/>
              <a:t>Check for correctness</a:t>
            </a:r>
          </a:p>
          <a:p>
            <a:pPr lvl="1"/>
            <a:r>
              <a:rPr lang="en-US" sz="1800" dirty="0"/>
              <a:t>Measure progress against the overall verification goals</a:t>
            </a:r>
          </a:p>
          <a:p>
            <a:r>
              <a:rPr lang="en-US" dirty="0"/>
              <a:t>There are different approaches for testing:</a:t>
            </a:r>
          </a:p>
          <a:p>
            <a:pPr lvl="1"/>
            <a:r>
              <a:rPr lang="en-US" sz="1800" dirty="0"/>
              <a:t>Directed Testing</a:t>
            </a:r>
          </a:p>
          <a:p>
            <a:pPr lvl="1"/>
            <a:r>
              <a:rPr lang="en-US" sz="1800" dirty="0"/>
              <a:t>Pure Random Testing</a:t>
            </a:r>
          </a:p>
          <a:p>
            <a:pPr lvl="1"/>
            <a:r>
              <a:rPr lang="en-US" sz="1800" dirty="0"/>
              <a:t>Constrained random stimulus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7F511-CF1B-72DE-DE0F-1797187E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0B4D1-1B1E-7E0E-E074-846DEF6940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7040C-5509-21CD-A3DE-24610A39B2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7647" y="4317127"/>
            <a:ext cx="5315223" cy="2400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31EBE-B194-114D-F063-A112FBFB06ED}"/>
              </a:ext>
            </a:extLst>
          </p:cNvPr>
          <p:cNvSpPr txBox="1"/>
          <p:nvPr/>
        </p:nvSpPr>
        <p:spPr>
          <a:xfrm>
            <a:off x="7162800" y="4724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constrained</a:t>
            </a:r>
          </a:p>
        </p:txBody>
      </p:sp>
    </p:spTree>
    <p:extLst>
      <p:ext uri="{BB962C8B-B14F-4D97-AF65-F5344CB8AC3E}">
        <p14:creationId xmlns:p14="http://schemas.microsoft.com/office/powerpoint/2010/main" val="284402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0781-7EAB-9FB3-BC8D-86E40FA8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E315125-8336-027B-E429-292769FF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Designed Verification Environment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0C8C7F-2DDD-342B-6E49-A4576D3B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8763000" cy="5333995"/>
          </a:xfrm>
        </p:spPr>
        <p:txBody>
          <a:bodyPr/>
          <a:lstStyle/>
          <a:p>
            <a:r>
              <a:rPr lang="en-US" dirty="0"/>
              <a:t>Test Environment must:</a:t>
            </a:r>
          </a:p>
          <a:p>
            <a:pPr lvl="1"/>
            <a:r>
              <a:rPr lang="en-US" dirty="0"/>
              <a:t>Be structured for debug</a:t>
            </a:r>
          </a:p>
          <a:p>
            <a:pPr lvl="1"/>
            <a:r>
              <a:rPr lang="en-US" dirty="0"/>
              <a:t>Avoid false positives</a:t>
            </a:r>
          </a:p>
          <a:p>
            <a:r>
              <a:rPr lang="en-US" dirty="0"/>
              <a:t>Tests must:</a:t>
            </a:r>
          </a:p>
          <a:p>
            <a:pPr lvl="1"/>
            <a:r>
              <a:rPr lang="en-US" dirty="0"/>
              <a:t>Achieve Functional Coverage</a:t>
            </a:r>
          </a:p>
          <a:p>
            <a:pPr lvl="2"/>
            <a:r>
              <a:rPr lang="en-US" dirty="0"/>
              <a:t>Prevent untested regions</a:t>
            </a:r>
          </a:p>
          <a:p>
            <a:pPr lvl="1"/>
            <a:r>
              <a:rPr lang="en-US" dirty="0"/>
              <a:t>Reach Corner Cases</a:t>
            </a:r>
          </a:p>
          <a:p>
            <a:pPr lvl="2"/>
            <a:r>
              <a:rPr lang="en-US" dirty="0"/>
              <a:t>Anticipated Cases</a:t>
            </a:r>
          </a:p>
          <a:p>
            <a:pPr lvl="2"/>
            <a:r>
              <a:rPr lang="en-US" dirty="0"/>
              <a:t>Error Injection</a:t>
            </a:r>
          </a:p>
          <a:p>
            <a:pPr lvl="3"/>
            <a:r>
              <a:rPr lang="en-US" dirty="0"/>
              <a:t>Environment Error</a:t>
            </a:r>
          </a:p>
          <a:p>
            <a:pPr lvl="3"/>
            <a:r>
              <a:rPr lang="en-US" dirty="0"/>
              <a:t>DUT Error</a:t>
            </a:r>
          </a:p>
          <a:p>
            <a:pPr lvl="2"/>
            <a:r>
              <a:rPr lang="en-US" dirty="0"/>
              <a:t>Unanticipated Cases</a:t>
            </a:r>
          </a:p>
          <a:p>
            <a:pPr lvl="3"/>
            <a:r>
              <a:rPr lang="en-US" dirty="0"/>
              <a:t>Random tests</a:t>
            </a:r>
          </a:p>
          <a:p>
            <a:pPr lvl="2"/>
            <a:r>
              <a:rPr lang="en-US" dirty="0"/>
              <a:t>Be Robust, Reusable, Scalable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D301D-EAEB-EFA2-F061-3C4AA089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2BEAB-8D72-68F8-59EF-293052B38B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D7225-DA27-71CE-B9ED-AA320928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8" y="2189327"/>
            <a:ext cx="4648200" cy="3393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D0CC9-9AD7-2D32-EA75-BCDAEBF1A737}"/>
              </a:ext>
            </a:extLst>
          </p:cNvPr>
          <p:cNvSpPr txBox="1"/>
          <p:nvPr/>
        </p:nvSpPr>
        <p:spPr>
          <a:xfrm rot="16200000">
            <a:off x="4760972" y="326075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Testbench</a:t>
            </a:r>
          </a:p>
        </p:txBody>
      </p:sp>
    </p:spTree>
    <p:extLst>
      <p:ext uri="{BB962C8B-B14F-4D97-AF65-F5344CB8AC3E}">
        <p14:creationId xmlns:p14="http://schemas.microsoft.com/office/powerpoint/2010/main" val="327414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376C8-04B5-F1AA-B1EA-4B3A58B0A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B035B3-E332-6C91-631A-471E3AB6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Testbench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689ABB-23A1-E9D6-E8F8-99F22618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5543"/>
            <a:ext cx="6553200" cy="5333995"/>
          </a:xfrm>
        </p:spPr>
        <p:txBody>
          <a:bodyPr/>
          <a:lstStyle/>
          <a:p>
            <a:r>
              <a:rPr lang="en-US" sz="2400" dirty="0"/>
              <a:t>Transaction</a:t>
            </a:r>
          </a:p>
          <a:p>
            <a:pPr lvl="1"/>
            <a:r>
              <a:rPr lang="en-US" dirty="0"/>
              <a:t>Class that holds a structure used to communicate with DUT.</a:t>
            </a:r>
          </a:p>
          <a:p>
            <a:pPr lvl="1"/>
            <a:r>
              <a:rPr lang="en-US" dirty="0"/>
              <a:t>Then converted to pin-level data to be driven to the DUT or monitored.</a:t>
            </a:r>
          </a:p>
          <a:p>
            <a:r>
              <a:rPr lang="en-US" sz="2400" dirty="0"/>
              <a:t>Generator</a:t>
            </a:r>
          </a:p>
          <a:p>
            <a:pPr lvl="1"/>
            <a:r>
              <a:rPr lang="en-US" dirty="0"/>
              <a:t>Creates or generates randomized transactions or stimuli and passes them to the driver.</a:t>
            </a:r>
          </a:p>
          <a:p>
            <a:r>
              <a:rPr lang="en-US" sz="2400" dirty="0"/>
              <a:t>Driver</a:t>
            </a:r>
            <a:endParaRPr lang="en-US" dirty="0"/>
          </a:p>
          <a:p>
            <a:pPr lvl="1"/>
            <a:r>
              <a:rPr lang="en-US" dirty="0"/>
              <a:t>Interacts with DUT directly. </a:t>
            </a:r>
          </a:p>
          <a:p>
            <a:pPr lvl="1"/>
            <a:r>
              <a:rPr lang="en-US" dirty="0"/>
              <a:t>Receives randomized transactions from the generator and drives them to the DUT as a pin-level activity.</a:t>
            </a:r>
          </a:p>
          <a:p>
            <a:r>
              <a:rPr lang="en-US" sz="2400" dirty="0"/>
              <a:t>Monitor</a:t>
            </a:r>
            <a:endParaRPr lang="en-US" dirty="0"/>
          </a:p>
          <a:p>
            <a:pPr lvl="1"/>
            <a:r>
              <a:rPr lang="en-US" dirty="0"/>
              <a:t>Observe pin-level activity on the connected interface at the input and output of the design. </a:t>
            </a:r>
          </a:p>
          <a:p>
            <a:pPr lvl="1"/>
            <a:r>
              <a:rPr lang="en-US" dirty="0"/>
              <a:t>Then, convert the pin-level activity into a transaction packet and send it to the scoreboard for checking purposes.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70A22-E7E8-C886-0AD7-4298BD50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0560B-FE44-AE08-F2DB-8B75409126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BDA7A2-8C87-1F10-083A-E838897B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464843"/>
            <a:ext cx="5109768" cy="25028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B4AD7D-1741-1244-6FC6-BD060CB78FB8}"/>
              </a:ext>
            </a:extLst>
          </p:cNvPr>
          <p:cNvSpPr/>
          <p:nvPr/>
        </p:nvSpPr>
        <p:spPr>
          <a:xfrm>
            <a:off x="6654281" y="2133600"/>
            <a:ext cx="5187463" cy="3049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0E918-861E-F755-B778-5A708715921B}"/>
              </a:ext>
            </a:extLst>
          </p:cNvPr>
          <p:cNvSpPr txBox="1"/>
          <p:nvPr/>
        </p:nvSpPr>
        <p:spPr>
          <a:xfrm>
            <a:off x="6665365" y="2199712"/>
            <a:ext cx="65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16115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1C34C-5DE3-5AB2-2B12-11D2A1D15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4F8D2F-FFE0-5F4D-12AD-A1C88A44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Testbench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12F2EF-BB59-2724-430F-4F894D50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5543"/>
            <a:ext cx="6553200" cy="5333995"/>
          </a:xfrm>
        </p:spPr>
        <p:txBody>
          <a:bodyPr/>
          <a:lstStyle/>
          <a:p>
            <a:r>
              <a:rPr lang="en-US" dirty="0"/>
              <a:t>Test</a:t>
            </a:r>
          </a:p>
          <a:p>
            <a:pPr lvl="1"/>
            <a:r>
              <a:rPr lang="en-US" dirty="0"/>
              <a:t>The test is at the top of the hierarchy, initiating the construction of the environment components and the connection between them. </a:t>
            </a:r>
          </a:p>
          <a:p>
            <a:pPr lvl="1"/>
            <a:r>
              <a:rPr lang="en-US" dirty="0"/>
              <a:t>Responsible for the testbench configuration and stimulus generation process.</a:t>
            </a:r>
          </a:p>
          <a:p>
            <a:r>
              <a:rPr lang="en-US" dirty="0"/>
              <a:t>Testbench top</a:t>
            </a:r>
          </a:p>
          <a:p>
            <a:pPr lvl="1"/>
            <a:r>
              <a:rPr lang="en-US" dirty="0"/>
              <a:t>The top-level component that includes interface and DUT instances. </a:t>
            </a:r>
          </a:p>
          <a:p>
            <a:pPr lvl="1"/>
            <a:r>
              <a:rPr lang="en-US" dirty="0"/>
              <a:t>The design is connected to the testbench in the Top model.</a:t>
            </a:r>
          </a:p>
          <a:p>
            <a:r>
              <a:rPr lang="en-US" dirty="0"/>
              <a:t>Efficient Verification Testbench</a:t>
            </a:r>
          </a:p>
          <a:p>
            <a:pPr lvl="1"/>
            <a:r>
              <a:rPr lang="en-US" dirty="0"/>
              <a:t>Layered.</a:t>
            </a:r>
          </a:p>
          <a:p>
            <a:pPr lvl="1"/>
            <a:r>
              <a:rPr lang="en-US" dirty="0"/>
              <a:t>Reusable.</a:t>
            </a:r>
          </a:p>
          <a:p>
            <a:pPr lvl="1"/>
            <a:r>
              <a:rPr lang="en-US" dirty="0"/>
              <a:t>Scalable.</a:t>
            </a:r>
          </a:p>
          <a:p>
            <a:pPr lvl="1"/>
            <a:r>
              <a:rPr lang="en-US" dirty="0"/>
              <a:t>Easier to maintain.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FDA23-2E89-0F78-9CF2-B505EBCB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EAE38-0C69-F28F-890F-E1F970CB1A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E259D-D7BC-451D-8780-113EDA7E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464843"/>
            <a:ext cx="5109768" cy="25028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118D09-B921-CE20-9CD5-C1F8D297EE19}"/>
              </a:ext>
            </a:extLst>
          </p:cNvPr>
          <p:cNvSpPr/>
          <p:nvPr/>
        </p:nvSpPr>
        <p:spPr>
          <a:xfrm>
            <a:off x="6654281" y="2133600"/>
            <a:ext cx="5187463" cy="3049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FC5A5-7BE9-5822-6243-983D53009DDA}"/>
              </a:ext>
            </a:extLst>
          </p:cNvPr>
          <p:cNvSpPr txBox="1"/>
          <p:nvPr/>
        </p:nvSpPr>
        <p:spPr>
          <a:xfrm>
            <a:off x="6665365" y="2199712"/>
            <a:ext cx="65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28020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D98F4-0BA7-3361-BC77-9A061171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DE94D32-CEBA-BA8E-6DA8-ECA8169C3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9D1081D-71AE-2F2A-81FE-5003A10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 err="1"/>
              <a:t>SystemVerilog</a:t>
            </a:r>
            <a:r>
              <a:rPr lang="en-US" dirty="0"/>
              <a:t> Basics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60817-1863-3F53-3230-CE22D308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4EF1A6-78F5-7F58-BB6E-178CF93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2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5ED9FB-CD39-2888-B1A6-9051533A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Lexical Conventions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7759A-35D0-8FB8-F383-B6F9ABA1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Verilog</a:t>
            </a:r>
          </a:p>
          <a:p>
            <a:r>
              <a:rPr lang="en-US" dirty="0"/>
              <a:t>Case sensitive identifiers (names)</a:t>
            </a:r>
          </a:p>
          <a:p>
            <a:pPr lvl="1"/>
            <a:r>
              <a:rPr lang="en-US" dirty="0"/>
              <a:t>Any sequence of letters, digits, $, and _</a:t>
            </a:r>
          </a:p>
          <a:p>
            <a:pPr lvl="2"/>
            <a:r>
              <a:rPr lang="en-US" dirty="0"/>
              <a:t>First character cannot be a digit or $</a:t>
            </a:r>
          </a:p>
          <a:p>
            <a:pPr lvl="1"/>
            <a:r>
              <a:rPr lang="en-US" dirty="0"/>
              <a:t>White spaces are ignored except within strings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dirty="0"/>
              <a:t>Single line // ….</a:t>
            </a:r>
          </a:p>
          <a:p>
            <a:pPr lvl="1"/>
            <a:r>
              <a:rPr lang="en-US" dirty="0"/>
              <a:t>Multiple lines /* ….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DB6C2-F2BF-12F2-124B-33AD6FE7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0EC0E-21BF-7463-15A3-DB18992A95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2E0D2-708A-07D8-E09F-AD7E54C31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C9A9A-EE75-D3D3-0603-836C8174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Number Format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1233F-36D8-1EAF-4087-67C3B47C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format now supports </a:t>
            </a:r>
            <a:r>
              <a:rPr lang="en-US" i="1" dirty="0">
                <a:latin typeface="Abadi Extra Light" panose="020B0204020104020204" pitchFamily="34" charset="0"/>
              </a:rPr>
              <a:t>sign/unsigned </a:t>
            </a:r>
            <a:r>
              <a:rPr lang="en-US" dirty="0"/>
              <a:t>declaration</a:t>
            </a:r>
          </a:p>
          <a:p>
            <a:pPr lvl="1"/>
            <a:r>
              <a:rPr lang="en-US" dirty="0"/>
              <a:t>&lt;size&gt;’[</a:t>
            </a:r>
            <a:r>
              <a:rPr lang="en-US" dirty="0" err="1"/>
              <a:t>s|S</a:t>
            </a:r>
            <a:r>
              <a:rPr lang="en-US" dirty="0"/>
              <a:t>]b (binary)</a:t>
            </a:r>
          </a:p>
          <a:p>
            <a:pPr lvl="1"/>
            <a:r>
              <a:rPr lang="en-US" dirty="0"/>
              <a:t>&lt;size&gt;’[</a:t>
            </a:r>
            <a:r>
              <a:rPr lang="en-US" dirty="0" err="1"/>
              <a:t>s|S</a:t>
            </a:r>
            <a:r>
              <a:rPr lang="en-US" dirty="0"/>
              <a:t>]d (decimal)</a:t>
            </a:r>
          </a:p>
          <a:p>
            <a:pPr lvl="1"/>
            <a:r>
              <a:rPr lang="en-US" dirty="0"/>
              <a:t>&lt;size&gt;’[</a:t>
            </a:r>
            <a:r>
              <a:rPr lang="en-US" dirty="0" err="1"/>
              <a:t>s|S</a:t>
            </a:r>
            <a:r>
              <a:rPr lang="en-US" dirty="0"/>
              <a:t>]h (hexadecimal)</a:t>
            </a:r>
          </a:p>
          <a:p>
            <a:pPr lvl="1"/>
            <a:r>
              <a:rPr lang="en-US" dirty="0"/>
              <a:t>&lt;size&gt;’[</a:t>
            </a:r>
            <a:r>
              <a:rPr lang="en-US" dirty="0" err="1"/>
              <a:t>s|S</a:t>
            </a:r>
            <a:r>
              <a:rPr lang="en-US" dirty="0"/>
              <a:t>]o (octal)</a:t>
            </a:r>
          </a:p>
          <a:p>
            <a:pPr lvl="1"/>
            <a:r>
              <a:rPr lang="en-US" dirty="0"/>
              <a:t>Can be padded with ‘_’ for readability</a:t>
            </a:r>
          </a:p>
          <a:p>
            <a:r>
              <a:rPr lang="en-US" dirty="0"/>
              <a:t>Sign Conversion </a:t>
            </a:r>
          </a:p>
          <a:p>
            <a:pPr lvl="1"/>
            <a:r>
              <a:rPr lang="en-US" i="1" dirty="0">
                <a:solidFill>
                  <a:schemeClr val="bg2"/>
                </a:solidFill>
              </a:rPr>
              <a:t>signed</a:t>
            </a:r>
            <a:r>
              <a:rPr lang="en-US" i="1" dirty="0"/>
              <a:t>’(</a:t>
            </a:r>
            <a:r>
              <a:rPr lang="en-US" i="1" dirty="0" err="1"/>
              <a:t>myvar</a:t>
            </a:r>
            <a:r>
              <a:rPr lang="en-US" i="1" dirty="0"/>
              <a:t>);</a:t>
            </a:r>
          </a:p>
          <a:p>
            <a:pPr lvl="1"/>
            <a:r>
              <a:rPr lang="en-US" i="1" dirty="0">
                <a:solidFill>
                  <a:schemeClr val="bg2"/>
                </a:solidFill>
              </a:rPr>
              <a:t>unsigned</a:t>
            </a:r>
            <a:r>
              <a:rPr lang="en-US" i="1" dirty="0"/>
              <a:t>’(</a:t>
            </a:r>
            <a:r>
              <a:rPr lang="en-US" i="1" dirty="0" err="1"/>
              <a:t>myvar</a:t>
            </a:r>
            <a:r>
              <a:rPr lang="en-US" i="1" dirty="0"/>
              <a:t>);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22906-D790-0DAD-04F4-8836851E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21E0-5230-5AFB-6E68-EA3805A6B3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04D57-77DF-7A8C-9648-57ACD2321820}"/>
              </a:ext>
            </a:extLst>
          </p:cNvPr>
          <p:cNvSpPr txBox="1"/>
          <p:nvPr/>
        </p:nvSpPr>
        <p:spPr>
          <a:xfrm>
            <a:off x="5257800" y="2940332"/>
            <a:ext cx="59436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badi Extra Light" panose="020B0204020104020204" pitchFamily="34" charset="0"/>
              </a:rPr>
              <a:t>logic [7:0] </a:t>
            </a:r>
            <a:r>
              <a:rPr lang="en-US" sz="2000" b="1" dirty="0">
                <a:latin typeface="Abadi Extra Light" panose="020B0204020104020204" pitchFamily="34" charset="0"/>
              </a:rPr>
              <a:t>my value; //defaults to unsigned</a:t>
            </a:r>
          </a:p>
          <a:p>
            <a:endParaRPr lang="en-US" sz="2000" b="1" dirty="0">
              <a:latin typeface="Abadi Extra Light" panose="020B0204020104020204" pitchFamily="34" charset="0"/>
            </a:endParaRPr>
          </a:p>
          <a:p>
            <a:r>
              <a:rPr lang="en-US" sz="2000" b="1" dirty="0" err="1">
                <a:latin typeface="Abadi Extra Light" panose="020B0204020104020204" pitchFamily="34" charset="0"/>
              </a:rPr>
              <a:t>my_value</a:t>
            </a:r>
            <a:r>
              <a:rPr lang="en-US" sz="2000" b="1" dirty="0">
                <a:latin typeface="Abadi Extra Light" panose="020B0204020104020204" pitchFamily="34" charset="0"/>
              </a:rPr>
              <a:t> = 8’b1; 	    // 8’b0000_0001 (unsigned)</a:t>
            </a:r>
          </a:p>
          <a:p>
            <a:r>
              <a:rPr lang="en-US" sz="2000" b="1" dirty="0" err="1">
                <a:latin typeface="Abadi Extra Light" panose="020B0204020104020204" pitchFamily="34" charset="0"/>
              </a:rPr>
              <a:t>my_value</a:t>
            </a:r>
            <a:r>
              <a:rPr lang="en-US" sz="2000" b="1" dirty="0">
                <a:latin typeface="Abadi Extra Light" panose="020B0204020104020204" pitchFamily="34" charset="0"/>
              </a:rPr>
              <a:t> = 8’sb1;    // 8’b0000_0001 (signed)</a:t>
            </a:r>
          </a:p>
          <a:p>
            <a:endParaRPr lang="en-US" sz="2000" b="1" dirty="0">
              <a:latin typeface="Abadi Extra Light" panose="020B0204020104020204" pitchFamily="34" charset="0"/>
            </a:endParaRPr>
          </a:p>
          <a:p>
            <a:r>
              <a:rPr lang="en-US" sz="2000" b="1" dirty="0">
                <a:latin typeface="Abadi Extra Light" panose="020B0204020104020204" pitchFamily="34" charset="0"/>
              </a:rPr>
              <a:t>//unsized padding of bits</a:t>
            </a:r>
          </a:p>
          <a:p>
            <a:endParaRPr lang="en-US" sz="2000" b="1" dirty="0">
              <a:latin typeface="Abadi Extra Light" panose="020B0204020104020204" pitchFamily="34" charset="0"/>
            </a:endParaRPr>
          </a:p>
          <a:p>
            <a:r>
              <a:rPr lang="en-US" sz="2000" b="1" dirty="0" err="1">
                <a:latin typeface="Abadi Extra Light" panose="020B0204020104020204" pitchFamily="34" charset="0"/>
              </a:rPr>
              <a:t>my_value</a:t>
            </a:r>
            <a:r>
              <a:rPr lang="en-US" sz="2000" b="1" dirty="0">
                <a:latin typeface="Abadi Extra Light" panose="020B0204020104020204" pitchFamily="34" charset="0"/>
              </a:rPr>
              <a:t> = ‘1;         //8’b1111_1111</a:t>
            </a:r>
          </a:p>
          <a:p>
            <a:endParaRPr lang="en-US" sz="2000" b="1" dirty="0">
              <a:latin typeface="Abadi Extra Light" panose="020B0204020104020204" pitchFamily="34" charset="0"/>
            </a:endParaRPr>
          </a:p>
          <a:p>
            <a:endParaRPr lang="en-US" sz="20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3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35FA-6F2D-65CB-E5B8-713A040E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B703-BDF6-19AF-098D-B9F2283F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introduces new data types with the following benefits.</a:t>
            </a:r>
          </a:p>
          <a:p>
            <a:pPr lvl="1"/>
            <a:r>
              <a:rPr lang="en-US" sz="2000" b="1" dirty="0"/>
              <a:t>Two-state</a:t>
            </a:r>
            <a:r>
              <a:rPr lang="en-US" sz="2000" dirty="0"/>
              <a:t>: better performance, reduced memory usage</a:t>
            </a:r>
          </a:p>
          <a:p>
            <a:pPr lvl="1"/>
            <a:r>
              <a:rPr lang="en-US" sz="2000" b="1" dirty="0"/>
              <a:t>Queues</a:t>
            </a:r>
            <a:r>
              <a:rPr lang="en-US" sz="2000" dirty="0"/>
              <a:t>, </a:t>
            </a:r>
            <a:r>
              <a:rPr lang="en-US" sz="2000" b="1" dirty="0"/>
              <a:t>dynamic</a:t>
            </a:r>
            <a:r>
              <a:rPr lang="en-US" sz="2000" dirty="0"/>
              <a:t> and </a:t>
            </a:r>
            <a:r>
              <a:rPr lang="en-US" sz="2000" b="1" dirty="0"/>
              <a:t>associative</a:t>
            </a:r>
            <a:r>
              <a:rPr lang="en-US" sz="2000" dirty="0"/>
              <a:t> </a:t>
            </a:r>
            <a:r>
              <a:rPr lang="en-US" sz="2000" b="1" dirty="0"/>
              <a:t>arrays</a:t>
            </a:r>
            <a:r>
              <a:rPr lang="en-US" sz="2000" dirty="0"/>
              <a:t> and </a:t>
            </a:r>
            <a:r>
              <a:rPr lang="en-US" sz="2000" b="1" dirty="0"/>
              <a:t>automatic</a:t>
            </a:r>
            <a:r>
              <a:rPr lang="en-US" sz="2000" dirty="0"/>
              <a:t> </a:t>
            </a:r>
            <a:r>
              <a:rPr lang="en-US" sz="2000" b="1" dirty="0"/>
              <a:t>storage</a:t>
            </a:r>
            <a:r>
              <a:rPr lang="en-US" sz="2000" dirty="0"/>
              <a:t>: reduced memory usage, built-in support for searching and sorting</a:t>
            </a:r>
          </a:p>
          <a:p>
            <a:pPr lvl="1"/>
            <a:r>
              <a:rPr lang="en-US" sz="2000" b="1" dirty="0"/>
              <a:t>Unions</a:t>
            </a:r>
            <a:r>
              <a:rPr lang="en-US" sz="2000" dirty="0"/>
              <a:t> and </a:t>
            </a:r>
            <a:r>
              <a:rPr lang="en-US" sz="2000" b="1" dirty="0"/>
              <a:t>packed</a:t>
            </a:r>
            <a:r>
              <a:rPr lang="en-US" sz="2000" dirty="0"/>
              <a:t> </a:t>
            </a:r>
            <a:r>
              <a:rPr lang="en-US" sz="2000" b="1" dirty="0"/>
              <a:t>structures</a:t>
            </a:r>
            <a:r>
              <a:rPr lang="en-US" sz="2000" dirty="0"/>
              <a:t>: allows multiple views of the same data</a:t>
            </a:r>
          </a:p>
          <a:p>
            <a:pPr lvl="1"/>
            <a:r>
              <a:rPr lang="en-US" sz="2000" b="1" dirty="0"/>
              <a:t>Classes</a:t>
            </a:r>
            <a:r>
              <a:rPr lang="en-US" sz="2000" dirty="0"/>
              <a:t> and </a:t>
            </a:r>
            <a:r>
              <a:rPr lang="en-US" sz="2000" b="1" dirty="0"/>
              <a:t>structures</a:t>
            </a:r>
            <a:r>
              <a:rPr lang="en-US" sz="2000" dirty="0"/>
              <a:t>: support for abstract data structures</a:t>
            </a:r>
          </a:p>
          <a:p>
            <a:pPr lvl="1"/>
            <a:r>
              <a:rPr lang="en-US" sz="2000" b="1" dirty="0"/>
              <a:t>Strings</a:t>
            </a:r>
            <a:r>
              <a:rPr lang="en-US" sz="2000" dirty="0"/>
              <a:t>: built-in string support</a:t>
            </a:r>
          </a:p>
          <a:p>
            <a:pPr lvl="1"/>
            <a:r>
              <a:rPr lang="en-US" sz="2000" b="1" dirty="0"/>
              <a:t>Enumerated</a:t>
            </a:r>
            <a:r>
              <a:rPr lang="en-US" sz="2000" dirty="0"/>
              <a:t> types: code is easier to write and understand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BED1D-728E-1AD3-0234-E96282AA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4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098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A71F377-1424-36FB-C924-3D47A9AF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Digital IC Verification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22B844-A1C0-612F-3173-4F57B691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6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3587C-D27D-0E8C-5EA7-9E4285CCF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B29B-F31B-7B0D-88D1-FE217C00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3703-EAC8-342E-3336-E87698E6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is a storage format having a specific range or type.</a:t>
            </a:r>
          </a:p>
          <a:p>
            <a:pPr lvl="1"/>
            <a:r>
              <a:rPr lang="en-US" sz="2400" dirty="0"/>
              <a:t>Two states data type, each bit is </a:t>
            </a:r>
          </a:p>
          <a:p>
            <a:pPr lvl="2"/>
            <a:r>
              <a:rPr lang="en-US" sz="2000" dirty="0"/>
              <a:t>Logic 0 </a:t>
            </a:r>
          </a:p>
          <a:p>
            <a:pPr lvl="2"/>
            <a:r>
              <a:rPr lang="en-US" sz="2000" dirty="0"/>
              <a:t>Logic 1</a:t>
            </a:r>
          </a:p>
          <a:p>
            <a:pPr lvl="1"/>
            <a:r>
              <a:rPr lang="en-US" sz="2400" dirty="0"/>
              <a:t>Four states data type, each bit is </a:t>
            </a:r>
          </a:p>
          <a:p>
            <a:pPr lvl="2"/>
            <a:r>
              <a:rPr lang="en-US" sz="2000" dirty="0"/>
              <a:t>Logic 0 </a:t>
            </a:r>
          </a:p>
          <a:p>
            <a:pPr lvl="2"/>
            <a:r>
              <a:rPr lang="en-US" sz="2000" dirty="0"/>
              <a:t>Logic 1</a:t>
            </a:r>
          </a:p>
          <a:p>
            <a:pPr lvl="2"/>
            <a:r>
              <a:rPr lang="en-US" sz="2000" dirty="0"/>
              <a:t>Logic X; unknown (either 0/1)</a:t>
            </a:r>
          </a:p>
          <a:p>
            <a:pPr lvl="2"/>
            <a:r>
              <a:rPr lang="en-US" sz="2000" dirty="0"/>
              <a:t>Logic Z; high impedance (floating)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C0980-8120-824C-5B73-6C094712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1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F965F-6246-89C9-5FBD-3C23A188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E28D-F455-4DFF-D65C-DBDE8C03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Four State (0|1|X|Z)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9491-4821-E8F5-211E-5AD67426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reg</a:t>
            </a:r>
            <a:r>
              <a:rPr lang="en-US" dirty="0">
                <a:latin typeface="Abadi Extra Light" panose="020B0204020104020204" pitchFamily="34" charset="0"/>
              </a:rPr>
              <a:t> | </a:t>
            </a: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logic</a:t>
            </a:r>
            <a:r>
              <a:rPr lang="en-US" dirty="0">
                <a:latin typeface="Abadi Extra Light" panose="020B0204020104020204" pitchFamily="34" charset="0"/>
              </a:rPr>
              <a:t> [</a:t>
            </a:r>
            <a:r>
              <a:rPr lang="en-US" dirty="0" err="1">
                <a:latin typeface="Abadi Extra Light" panose="020B0204020104020204" pitchFamily="34" charset="0"/>
              </a:rPr>
              <a:t>msb:lsb</a:t>
            </a:r>
            <a:r>
              <a:rPr lang="en-US" dirty="0">
                <a:latin typeface="Abadi Extra Light" panose="020B0204020104020204" pitchFamily="34" charset="0"/>
              </a:rPr>
              <a:t>] </a:t>
            </a:r>
            <a:r>
              <a:rPr lang="en-US" dirty="0" err="1">
                <a:latin typeface="Abadi Extra Light" panose="020B0204020104020204" pitchFamily="34" charset="0"/>
              </a:rPr>
              <a:t>variable_name</a:t>
            </a:r>
            <a:r>
              <a:rPr lang="en-US" dirty="0">
                <a:latin typeface="Abadi Extra Light" panose="020B0204020104020204" pitchFamily="34" charset="0"/>
              </a:rPr>
              <a:t> [=</a:t>
            </a:r>
            <a:r>
              <a:rPr lang="en-US" dirty="0" err="1">
                <a:latin typeface="Abadi Extra Light" panose="020B0204020104020204" pitchFamily="34" charset="0"/>
              </a:rPr>
              <a:t>initial_value</a:t>
            </a:r>
            <a:r>
              <a:rPr lang="en-US" dirty="0">
                <a:latin typeface="Abadi Extra Light" panose="020B0204020104020204" pitchFamily="34" charset="0"/>
              </a:rPr>
              <a:t>];</a:t>
            </a:r>
            <a:endParaRPr lang="en-US" dirty="0"/>
          </a:p>
          <a:p>
            <a:r>
              <a:rPr lang="en-US" dirty="0"/>
              <a:t>4-state data type: </a:t>
            </a:r>
            <a:r>
              <a:rPr lang="en-US" dirty="0">
                <a:solidFill>
                  <a:schemeClr val="bg2"/>
                </a:solidFill>
              </a:rPr>
              <a:t>logic</a:t>
            </a:r>
            <a:r>
              <a:rPr lang="en-US" dirty="0"/>
              <a:t> | </a:t>
            </a:r>
            <a:r>
              <a:rPr lang="en-US" dirty="0">
                <a:solidFill>
                  <a:schemeClr val="bg2"/>
                </a:solidFill>
              </a:rPr>
              <a:t>reg</a:t>
            </a:r>
          </a:p>
          <a:p>
            <a:pPr lvl="1"/>
            <a:r>
              <a:rPr lang="en-US" sz="2000" dirty="0"/>
              <a:t>reg and logic are synonyms</a:t>
            </a:r>
          </a:p>
          <a:p>
            <a:pPr lvl="1"/>
            <a:r>
              <a:rPr lang="en-US" sz="2000" dirty="0" err="1"/>
              <a:t>SystemVerilog</a:t>
            </a:r>
            <a:r>
              <a:rPr lang="en-US" sz="2000" dirty="0"/>
              <a:t> improves the classic </a:t>
            </a:r>
            <a:r>
              <a:rPr lang="en-US" sz="2000" dirty="0">
                <a:solidFill>
                  <a:schemeClr val="bg2"/>
                </a:solidFill>
              </a:rPr>
              <a:t>reg</a:t>
            </a:r>
            <a:r>
              <a:rPr lang="en-US" sz="2000" dirty="0"/>
              <a:t> to have the following features:</a:t>
            </a:r>
          </a:p>
          <a:p>
            <a:pPr lvl="2"/>
            <a:r>
              <a:rPr lang="en-US" sz="2000" dirty="0"/>
              <a:t>It can be driven by continuous assignments, gates, and modules, in addition to being a variable.</a:t>
            </a:r>
          </a:p>
          <a:p>
            <a:pPr lvl="2"/>
            <a:r>
              <a:rPr lang="en-US" sz="2000" dirty="0"/>
              <a:t>It is given the new name logic so that it does not look like a register declaration.</a:t>
            </a:r>
          </a:p>
          <a:p>
            <a:r>
              <a:rPr lang="en-US" dirty="0"/>
              <a:t>Initialized to ‘x if initial value is not specified</a:t>
            </a:r>
          </a:p>
          <a:p>
            <a:r>
              <a:rPr lang="en-US" dirty="0"/>
              <a:t>Defaults to unsigned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A5974-1615-8F2B-BC0B-DC8CF615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95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4CC6-F715-02C6-0823-AD163B63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AA36-51EF-F36A-E533-BF55E5FA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Four State (0|1|X|Z)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8B78-85F3-6BD8-4FCB-BDF594EF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Sized 4-state variable: integer, time</a:t>
            </a:r>
            <a:endParaRPr lang="en-US" dirty="0">
              <a:solidFill>
                <a:schemeClr val="bg2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integer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variable_name</a:t>
            </a:r>
            <a:r>
              <a:rPr lang="en-US" dirty="0">
                <a:latin typeface="Abadi Extra Light" panose="020B0204020104020204" pitchFamily="34" charset="0"/>
              </a:rPr>
              <a:t> [=</a:t>
            </a:r>
            <a:r>
              <a:rPr lang="en-US" dirty="0" err="1">
                <a:latin typeface="Abadi Extra Light" panose="020B0204020104020204" pitchFamily="34" charset="0"/>
              </a:rPr>
              <a:t>initial_value</a:t>
            </a:r>
            <a:r>
              <a:rPr lang="en-US" dirty="0">
                <a:latin typeface="Abadi Extra Light" panose="020B0204020104020204" pitchFamily="34" charset="0"/>
              </a:rPr>
              <a:t>];</a:t>
            </a:r>
            <a:endParaRPr lang="en-US" dirty="0"/>
          </a:p>
          <a:p>
            <a:pPr lvl="1"/>
            <a:r>
              <a:rPr lang="en-US" sz="1800" dirty="0"/>
              <a:t>32-bit signed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time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variable_name</a:t>
            </a:r>
            <a:r>
              <a:rPr lang="en-US" dirty="0">
                <a:latin typeface="Abadi Extra Light" panose="020B0204020104020204" pitchFamily="34" charset="0"/>
              </a:rPr>
              <a:t> [=</a:t>
            </a:r>
            <a:r>
              <a:rPr lang="en-US" dirty="0" err="1">
                <a:latin typeface="Abadi Extra Light" panose="020B0204020104020204" pitchFamily="34" charset="0"/>
              </a:rPr>
              <a:t>initial_value</a:t>
            </a:r>
            <a:r>
              <a:rPr lang="en-US" dirty="0">
                <a:latin typeface="Abadi Extra Light" panose="020B0204020104020204" pitchFamily="34" charset="0"/>
              </a:rPr>
              <a:t>];</a:t>
            </a:r>
          </a:p>
          <a:p>
            <a:pPr lvl="1"/>
            <a:r>
              <a:rPr lang="en-US" sz="1800" dirty="0"/>
              <a:t>64-bit signed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C87F8-DEB2-AB95-E207-8504509D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4033E-3594-DC84-A07E-A4BD385D377F}"/>
              </a:ext>
            </a:extLst>
          </p:cNvPr>
          <p:cNvSpPr txBox="1"/>
          <p:nvPr/>
        </p:nvSpPr>
        <p:spPr>
          <a:xfrm>
            <a:off x="5105400" y="3672685"/>
            <a:ext cx="59436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badi Extra Light" panose="020B0204020104020204" pitchFamily="34" charset="0"/>
              </a:rPr>
              <a:t>integer  </a:t>
            </a:r>
            <a:r>
              <a:rPr lang="en-US" sz="2000" b="1" dirty="0">
                <a:latin typeface="Abadi Extra Light" panose="020B0204020104020204" pitchFamily="34" charset="0"/>
              </a:rPr>
              <a:t>a = - b;</a:t>
            </a:r>
          </a:p>
          <a:p>
            <a:r>
              <a:rPr lang="en-US" sz="2000" b="1" dirty="0">
                <a:solidFill>
                  <a:schemeClr val="bg2"/>
                </a:solidFill>
                <a:latin typeface="Abadi Extra Light" panose="020B0204020104020204" pitchFamily="34" charset="0"/>
              </a:rPr>
              <a:t>time </a:t>
            </a:r>
            <a:r>
              <a:rPr lang="en-US" sz="2000" b="1" dirty="0" err="1">
                <a:latin typeface="Abadi Extra Light" panose="020B0204020104020204" pitchFamily="34" charset="0"/>
              </a:rPr>
              <a:t>current_time</a:t>
            </a:r>
            <a:r>
              <a:rPr lang="en-US" sz="2000" b="1" dirty="0">
                <a:latin typeface="Abadi Extra Light" panose="020B0204020104020204" pitchFamily="34" charset="0"/>
              </a:rPr>
              <a:t>;</a:t>
            </a:r>
          </a:p>
          <a:p>
            <a:r>
              <a:rPr lang="en-US" sz="2000" b="1" dirty="0">
                <a:latin typeface="Abadi Extra Light" panose="020B0204020104020204" pitchFamily="34" charset="0"/>
              </a:rPr>
              <a:t>b = -a;</a:t>
            </a:r>
          </a:p>
          <a:p>
            <a:r>
              <a:rPr lang="en-US" sz="2000" b="1" dirty="0" err="1">
                <a:latin typeface="Abadi Extra Light" panose="020B0204020104020204" pitchFamily="34" charset="0"/>
              </a:rPr>
              <a:t>current_time</a:t>
            </a:r>
            <a:r>
              <a:rPr lang="en-US" sz="2000" b="1" dirty="0">
                <a:latin typeface="Abadi Extra Light" panose="020B0204020104020204" pitchFamily="34" charset="0"/>
              </a:rPr>
              <a:t> = $time;</a:t>
            </a:r>
          </a:p>
          <a:p>
            <a:r>
              <a:rPr lang="en-US" sz="2000" b="1" dirty="0">
                <a:latin typeface="Abadi Extra Light" panose="020B0204020104020204" pitchFamily="34" charset="0"/>
              </a:rPr>
              <a:t>If (</a:t>
            </a:r>
            <a:r>
              <a:rPr lang="en-US" sz="2000" b="1" dirty="0" err="1">
                <a:latin typeface="Abadi Extra Light" panose="020B0204020104020204" pitchFamily="34" charset="0"/>
              </a:rPr>
              <a:t>current_time</a:t>
            </a:r>
            <a:r>
              <a:rPr lang="en-US" sz="2000" b="1" dirty="0">
                <a:latin typeface="Abadi Extra Light" panose="020B0204020104020204" pitchFamily="34" charset="0"/>
              </a:rPr>
              <a:t> &gt;= 100ms) ….. ;</a:t>
            </a:r>
          </a:p>
          <a:p>
            <a:endParaRPr lang="en-US" sz="2000" b="1" dirty="0">
              <a:latin typeface="Abadi Extra Light" panose="020B0204020104020204" pitchFamily="34" charset="0"/>
            </a:endParaRPr>
          </a:p>
          <a:p>
            <a:endParaRPr lang="en-US" sz="20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2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30E0A-7B57-A20D-0639-1C9A298B5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D6D9-24DB-9A1B-4D2A-BDC89D89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Two State (0|1)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08CC-7879-D16E-E5C1-EA224CAF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bit</a:t>
            </a:r>
            <a:r>
              <a:rPr lang="en-US" dirty="0">
                <a:latin typeface="Abadi Extra Light" panose="020B0204020104020204" pitchFamily="34" charset="0"/>
              </a:rPr>
              <a:t> [</a:t>
            </a:r>
            <a:r>
              <a:rPr lang="en-US" dirty="0" err="1">
                <a:latin typeface="Abadi Extra Light" panose="020B0204020104020204" pitchFamily="34" charset="0"/>
              </a:rPr>
              <a:t>msb:lsb</a:t>
            </a:r>
            <a:r>
              <a:rPr lang="en-US" dirty="0">
                <a:latin typeface="Abadi Extra Light" panose="020B0204020104020204" pitchFamily="34" charset="0"/>
              </a:rPr>
              <a:t>] </a:t>
            </a:r>
            <a:r>
              <a:rPr lang="en-US" dirty="0" err="1">
                <a:latin typeface="Abadi Extra Light" panose="020B0204020104020204" pitchFamily="34" charset="0"/>
              </a:rPr>
              <a:t>variable_name</a:t>
            </a:r>
            <a:r>
              <a:rPr lang="en-US" dirty="0">
                <a:latin typeface="Abadi Extra Light" panose="020B0204020104020204" pitchFamily="34" charset="0"/>
              </a:rPr>
              <a:t> [=</a:t>
            </a:r>
            <a:r>
              <a:rPr lang="en-US" dirty="0" err="1">
                <a:latin typeface="Abadi Extra Light" panose="020B0204020104020204" pitchFamily="34" charset="0"/>
              </a:rPr>
              <a:t>initial_value</a:t>
            </a:r>
            <a:r>
              <a:rPr lang="en-US" dirty="0">
                <a:latin typeface="Abadi Extra Light" panose="020B0204020104020204" pitchFamily="34" charset="0"/>
              </a:rPr>
              <a:t>];</a:t>
            </a:r>
          </a:p>
          <a:p>
            <a:r>
              <a:rPr lang="en-US" dirty="0"/>
              <a:t>Better compiler optimizations for better performance</a:t>
            </a:r>
          </a:p>
          <a:p>
            <a:r>
              <a:rPr lang="en-US" dirty="0"/>
              <a:t>Variable initialized to ‘0 if </a:t>
            </a:r>
            <a:r>
              <a:rPr lang="en-US" dirty="0" err="1"/>
              <a:t>initial_value</a:t>
            </a:r>
            <a:r>
              <a:rPr lang="en-US" dirty="0"/>
              <a:t> is not specified</a:t>
            </a:r>
          </a:p>
          <a:p>
            <a:r>
              <a:rPr lang="en-US" dirty="0"/>
              <a:t>Assigned 0 for x or z value assignments</a:t>
            </a:r>
          </a:p>
          <a:p>
            <a:pPr lvl="1"/>
            <a:r>
              <a:rPr lang="en-US" sz="1800" dirty="0"/>
              <a:t>Sized as specified</a:t>
            </a:r>
          </a:p>
          <a:p>
            <a:pPr lvl="1"/>
            <a:r>
              <a:rPr lang="en-US" sz="1800" dirty="0"/>
              <a:t>Defaults to unsigned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CFFB1-F896-141C-B5C5-C68D1258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198B8-D93B-4292-F63B-58309B23B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54F3-C9B9-9829-6922-9E62F833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Two State (0|1)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8700-0F83-23B3-6C88-D57D4A87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2-state-type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variable_name</a:t>
            </a:r>
            <a:r>
              <a:rPr lang="en-US" dirty="0">
                <a:latin typeface="Abadi Extra Light" panose="020B0204020104020204" pitchFamily="34" charset="0"/>
              </a:rPr>
              <a:t> [=</a:t>
            </a:r>
            <a:r>
              <a:rPr lang="en-US" dirty="0" err="1">
                <a:latin typeface="Abadi Extra Light" panose="020B0204020104020204" pitchFamily="34" charset="0"/>
              </a:rPr>
              <a:t>initial_value</a:t>
            </a:r>
            <a:r>
              <a:rPr lang="en-US" dirty="0">
                <a:latin typeface="Abadi Extra Light" panose="020B0204020104020204" pitchFamily="34" charset="0"/>
              </a:rPr>
              <a:t>];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A029-C9A7-DED7-E2F1-29A53995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41118A-F1A7-6865-4F40-BD5E9660C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37863"/>
              </p:ext>
            </p:extLst>
          </p:nvPr>
        </p:nvGraphicFramePr>
        <p:xfrm>
          <a:off x="2133600" y="2057400"/>
          <a:ext cx="6022267" cy="32136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83895">
                  <a:extLst>
                    <a:ext uri="{9D8B030D-6E8A-4147-A177-3AD203B41FA5}">
                      <a16:colId xmlns:a16="http://schemas.microsoft.com/office/drawing/2014/main" val="1744628481"/>
                    </a:ext>
                  </a:extLst>
                </a:gridCol>
                <a:gridCol w="2136618">
                  <a:extLst>
                    <a:ext uri="{9D8B030D-6E8A-4147-A177-3AD203B41FA5}">
                      <a16:colId xmlns:a16="http://schemas.microsoft.com/office/drawing/2014/main" val="2575708621"/>
                    </a:ext>
                  </a:extLst>
                </a:gridCol>
                <a:gridCol w="2701754">
                  <a:extLst>
                    <a:ext uri="{9D8B030D-6E8A-4147-A177-3AD203B41FA5}">
                      <a16:colId xmlns:a16="http://schemas.microsoft.com/office/drawing/2014/main" val="3680417303"/>
                    </a:ext>
                  </a:extLst>
                </a:gridCol>
              </a:tblGrid>
              <a:tr h="5088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4416049"/>
                  </a:ext>
                </a:extLst>
              </a:tr>
              <a:tr h="669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bit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user-determined range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bit [3:0] </a:t>
                      </a:r>
                      <a:r>
                        <a:rPr lang="en-US" sz="1600" b="0" dirty="0" err="1">
                          <a:effectLst/>
                        </a:rPr>
                        <a:t>a_var</a:t>
                      </a:r>
                      <a:r>
                        <a:rPr lang="en-US" sz="1600" b="0" dirty="0">
                          <a:effectLst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4902039"/>
                  </a:ext>
                </a:extLst>
              </a:tr>
              <a:tr h="5088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byte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8 bits, signed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byte a, b;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5993476"/>
                  </a:ext>
                </a:extLst>
              </a:tr>
              <a:tr h="5088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 err="1">
                          <a:effectLst/>
                        </a:rPr>
                        <a:t>shortint</a:t>
                      </a:r>
                      <a:endParaRPr lang="en-US" sz="1600" b="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16 bits, signed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 err="1">
                          <a:effectLst/>
                        </a:rPr>
                        <a:t>shortint</a:t>
                      </a:r>
                      <a:r>
                        <a:rPr lang="en-US" sz="1600" b="0" dirty="0">
                          <a:effectLst/>
                        </a:rPr>
                        <a:t> c, d;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0463372"/>
                  </a:ext>
                </a:extLst>
              </a:tr>
              <a:tr h="5088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>
                          <a:effectLst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>
                          <a:effectLst/>
                        </a:rPr>
                        <a:t>32 bits, signed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int </a:t>
                      </a:r>
                      <a:r>
                        <a:rPr lang="en-US" sz="1600" b="0" dirty="0" err="1">
                          <a:effectLst/>
                        </a:rPr>
                        <a:t>i,j</a:t>
                      </a:r>
                      <a:r>
                        <a:rPr lang="en-US" sz="1600" b="0" dirty="0">
                          <a:effectLst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0503085"/>
                  </a:ext>
                </a:extLst>
              </a:tr>
              <a:tr h="5088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>
                          <a:effectLst/>
                        </a:rPr>
                        <a:t>longint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64 bits, signed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 err="1">
                          <a:effectLst/>
                        </a:rPr>
                        <a:t>longint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lword</a:t>
                      </a:r>
                      <a:r>
                        <a:rPr lang="en-US" sz="1600" b="0" dirty="0">
                          <a:effectLst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240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2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E9F5E-E33F-3B11-8E83-61B7E304B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3450-0A81-22BF-0984-65CB49C7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Two State (0|1)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85CE-2EAB-D5C8-F3B0-F36194C3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2-state-type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variable_name</a:t>
            </a:r>
            <a:r>
              <a:rPr lang="en-US" dirty="0">
                <a:latin typeface="Abadi Extra Light" panose="020B0204020104020204" pitchFamily="34" charset="0"/>
              </a:rPr>
              <a:t> [=</a:t>
            </a:r>
            <a:r>
              <a:rPr lang="en-US" dirty="0" err="1">
                <a:latin typeface="Abadi Extra Light" panose="020B0204020104020204" pitchFamily="34" charset="0"/>
              </a:rPr>
              <a:t>initial_value</a:t>
            </a:r>
            <a:r>
              <a:rPr lang="en-US" dirty="0">
                <a:latin typeface="Abadi Extra Light" panose="020B0204020104020204" pitchFamily="34" charset="0"/>
              </a:rPr>
              <a:t>];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3E4DA-A5F4-819C-16D7-88AD9483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F98F274-C810-D930-FDD7-B049EECF9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36293"/>
              </p:ext>
            </p:extLst>
          </p:nvPr>
        </p:nvGraphicFramePr>
        <p:xfrm>
          <a:off x="2438400" y="2362200"/>
          <a:ext cx="5852458" cy="215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19544">
                  <a:extLst>
                    <a:ext uri="{9D8B030D-6E8A-4147-A177-3AD203B41FA5}">
                      <a16:colId xmlns:a16="http://schemas.microsoft.com/office/drawing/2014/main" val="1744628481"/>
                    </a:ext>
                  </a:extLst>
                </a:gridCol>
                <a:gridCol w="2200465">
                  <a:extLst>
                    <a:ext uri="{9D8B030D-6E8A-4147-A177-3AD203B41FA5}">
                      <a16:colId xmlns:a16="http://schemas.microsoft.com/office/drawing/2014/main" val="2575708621"/>
                    </a:ext>
                  </a:extLst>
                </a:gridCol>
                <a:gridCol w="2032449">
                  <a:extLst>
                    <a:ext uri="{9D8B030D-6E8A-4147-A177-3AD203B41FA5}">
                      <a16:colId xmlns:a16="http://schemas.microsoft.com/office/drawing/2014/main" val="3680417303"/>
                    </a:ext>
                  </a:extLst>
                </a:gridCol>
              </a:tblGrid>
              <a:tr h="53789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4416049"/>
                  </a:ext>
                </a:extLst>
              </a:tr>
              <a:tr h="5378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 err="1">
                          <a:effectLst/>
                        </a:rPr>
                        <a:t>shortreal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like float in C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 err="1">
                          <a:effectLst/>
                        </a:rPr>
                        <a:t>shortreal</a:t>
                      </a:r>
                      <a:r>
                        <a:rPr lang="en-US" sz="1600" b="0" dirty="0">
                          <a:effectLst/>
                        </a:rPr>
                        <a:t> f;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0463372"/>
                  </a:ext>
                </a:extLst>
              </a:tr>
              <a:tr h="5378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>
                          <a:effectLst/>
                        </a:rPr>
                        <a:t>real</a:t>
                      </a:r>
                      <a:endParaRPr lang="en-US" sz="16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like double in C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real g;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0503085"/>
                  </a:ext>
                </a:extLst>
              </a:tr>
              <a:tr h="5378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>
                          <a:effectLst/>
                        </a:rPr>
                        <a:t>realtime</a:t>
                      </a:r>
                      <a:endParaRPr lang="en-US" sz="16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effectLst/>
                        </a:rPr>
                        <a:t>identical to real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 err="1">
                          <a:effectLst/>
                        </a:rPr>
                        <a:t>realtime</a:t>
                      </a:r>
                      <a:r>
                        <a:rPr lang="en-US" sz="1600" b="0" dirty="0">
                          <a:effectLst/>
                        </a:rPr>
                        <a:t> now;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240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46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115A7-E9A0-1FEB-1D42-58B6DBCE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0651-3273-95CA-0661-EADCAB9C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89B7-8706-335A-DC5B-F7901A3D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string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variable_name</a:t>
            </a:r>
            <a:r>
              <a:rPr lang="en-US" dirty="0">
                <a:latin typeface="Abadi Extra Light" panose="020B0204020104020204" pitchFamily="34" charset="0"/>
              </a:rPr>
              <a:t> [=</a:t>
            </a:r>
            <a:r>
              <a:rPr lang="en-US" dirty="0" err="1">
                <a:latin typeface="Abadi Extra Light" panose="020B0204020104020204" pitchFamily="34" charset="0"/>
              </a:rPr>
              <a:t>initial_value</a:t>
            </a:r>
            <a:r>
              <a:rPr lang="en-US" dirty="0">
                <a:latin typeface="Abadi Extra Light" panose="020B0204020104020204" pitchFamily="34" charset="0"/>
              </a:rPr>
              <a:t>];</a:t>
            </a:r>
          </a:p>
          <a:p>
            <a:r>
              <a:rPr lang="en-US" sz="2400" dirty="0"/>
              <a:t>Defaults to empty String “”</a:t>
            </a:r>
          </a:p>
          <a:p>
            <a:r>
              <a:rPr lang="en-US" sz="2400" dirty="0"/>
              <a:t>Can be created with $</a:t>
            </a:r>
            <a:r>
              <a:rPr lang="en-US" sz="2400" dirty="0" err="1"/>
              <a:t>sformatf</a:t>
            </a:r>
            <a:r>
              <a:rPr lang="en-US" sz="2400" dirty="0"/>
              <a:t>() system function</a:t>
            </a:r>
          </a:p>
          <a:p>
            <a:r>
              <a:rPr lang="en-US" sz="2400" dirty="0"/>
              <a:t>Built-in operators and methods:</a:t>
            </a:r>
          </a:p>
          <a:p>
            <a:pPr lvl="1"/>
            <a:r>
              <a:rPr lang="en-US" dirty="0"/>
              <a:t>==, !=, compare () and </a:t>
            </a:r>
            <a:r>
              <a:rPr lang="en-US" dirty="0" err="1"/>
              <a:t>icompare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Itoa</a:t>
            </a:r>
            <a:r>
              <a:rPr lang="en-US" dirty="0"/>
              <a:t> (), </a:t>
            </a:r>
            <a:r>
              <a:rPr lang="en-US" dirty="0" err="1"/>
              <a:t>atoi</a:t>
            </a:r>
            <a:r>
              <a:rPr lang="en-US" dirty="0"/>
              <a:t>, </a:t>
            </a:r>
            <a:r>
              <a:rPr lang="en-US" dirty="0" err="1"/>
              <a:t>atohex</a:t>
            </a:r>
            <a:r>
              <a:rPr lang="en-US" dirty="0"/>
              <a:t> () , </a:t>
            </a:r>
            <a:r>
              <a:rPr lang="en-US" dirty="0" err="1"/>
              <a:t>toupper</a:t>
            </a:r>
            <a:r>
              <a:rPr lang="en-US" dirty="0"/>
              <a:t> (), </a:t>
            </a:r>
            <a:r>
              <a:rPr lang="en-US" dirty="0" err="1"/>
              <a:t>tolower</a:t>
            </a:r>
            <a:r>
              <a:rPr lang="en-US" dirty="0"/>
              <a:t> (), etc.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 (), </a:t>
            </a:r>
            <a:r>
              <a:rPr lang="en-US" dirty="0" err="1"/>
              <a:t>getc</a:t>
            </a:r>
            <a:r>
              <a:rPr lang="en-US" dirty="0"/>
              <a:t> (), </a:t>
            </a:r>
            <a:r>
              <a:rPr lang="en-US" dirty="0" err="1"/>
              <a:t>putc</a:t>
            </a:r>
            <a:r>
              <a:rPr lang="en-US" dirty="0"/>
              <a:t> (), </a:t>
            </a:r>
            <a:r>
              <a:rPr lang="en-US" dirty="0" err="1"/>
              <a:t>substr</a:t>
            </a:r>
            <a:r>
              <a:rPr lang="en-US" dirty="0"/>
              <a:t> ()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32D77-A562-7C0D-FEEA-118E3B79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64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A7065-638B-1C21-A268-B599D1B2D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5002-7B47-357B-0D68-6EC8AA6E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0986-E8AE-B2EB-E567-A734FC71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string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variable_name</a:t>
            </a:r>
            <a:r>
              <a:rPr lang="en-US" dirty="0">
                <a:latin typeface="Abadi Extra Light" panose="020B0204020104020204" pitchFamily="34" charset="0"/>
              </a:rPr>
              <a:t> [=</a:t>
            </a:r>
            <a:r>
              <a:rPr lang="en-US" dirty="0" err="1">
                <a:latin typeface="Abadi Extra Light" panose="020B0204020104020204" pitchFamily="34" charset="0"/>
              </a:rPr>
              <a:t>initial_value</a:t>
            </a:r>
            <a:r>
              <a:rPr lang="en-US" dirty="0">
                <a:latin typeface="Abadi Extra Light" panose="020B0204020104020204" pitchFamily="34" charset="0"/>
              </a:rPr>
              <a:t>];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D401B-BCC1-D482-A7A5-AD91B081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D1465-104D-F9DA-430E-48CB429A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34" y="1600200"/>
            <a:ext cx="7452166" cy="50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71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252BD-5EBB-EE70-B5B1-B34CC9CF3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4608-CE23-62DE-2573-EDC580B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77C7-1568-AB57-72A7-88ECFEAC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string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variable_name</a:t>
            </a:r>
            <a:r>
              <a:rPr lang="en-US" dirty="0">
                <a:latin typeface="Abadi Extra Light" panose="020B0204020104020204" pitchFamily="34" charset="0"/>
              </a:rPr>
              <a:t> [=</a:t>
            </a:r>
            <a:r>
              <a:rPr lang="en-US" dirty="0" err="1">
                <a:latin typeface="Abadi Extra Light" panose="020B0204020104020204" pitchFamily="34" charset="0"/>
              </a:rPr>
              <a:t>initial_value</a:t>
            </a:r>
            <a:r>
              <a:rPr lang="en-US" dirty="0">
                <a:latin typeface="Abadi Extra Light" panose="020B0204020104020204" pitchFamily="34" charset="0"/>
              </a:rPr>
              <a:t>];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DD5F6-1186-540D-F1A5-297CD651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6573C-F509-9F62-9ADE-DFD74AB9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6484244" cy="39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1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4FB53-967E-F06B-BC54-25F997E7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442C-7F0E-4E41-E176-79AC5632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String Data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AB2FD-CF40-22F2-5E45-61097C16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CDF6E-288C-9457-3017-8ED52FAB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3751944"/>
            <a:ext cx="5621775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A098A-CC06-16D1-2849-3B8C226B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168" y="3972686"/>
            <a:ext cx="5860716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BEA29-F765-7A44-CAD1-CC1603C07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066800"/>
            <a:ext cx="8484316" cy="261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422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45094-8A9D-2475-7A8D-81B6154F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0D0CFE6-CB0C-9E17-9C66-A130E365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C3A6BA-14B2-075B-9DBD-83EF0F58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565D-00E7-65F5-9E6C-4D7D344A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ED38B-D48B-52EE-59FA-C525B1E947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41DC0A2-C5F9-6A66-1563-05592E68DC53}"/>
              </a:ext>
            </a:extLst>
          </p:cNvPr>
          <p:cNvSpPr txBox="1">
            <a:spLocks/>
          </p:cNvSpPr>
          <p:nvPr/>
        </p:nvSpPr>
        <p:spPr>
          <a:xfrm>
            <a:off x="686211" y="1809465"/>
            <a:ext cx="10526272" cy="48828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VLSI/Chip design flow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8D083-B379-80AA-70E2-B254CABF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51" y="2813970"/>
            <a:ext cx="8317107" cy="24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7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4D104-03B9-6B38-0546-8439A9F2B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C181-51E7-4280-08BB-90E75506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Enumerated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0F52-7E72-BCE9-E65C-A29154DB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7086600" cy="490696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Define </a:t>
            </a:r>
            <a:r>
              <a:rPr lang="en-US" sz="2400" dirty="0" err="1"/>
              <a:t>enum</a:t>
            </a:r>
            <a:r>
              <a:rPr lang="en-US" sz="2400" dirty="0"/>
              <a:t> variables</a:t>
            </a:r>
          </a:p>
          <a:p>
            <a:pPr marL="0" indent="0">
              <a:buNone/>
            </a:pPr>
            <a:r>
              <a:rPr lang="en-US" sz="2400" dirty="0" err="1">
                <a:latin typeface="Abadi Extra Light" panose="020B0204020104020204" pitchFamily="34" charset="0"/>
              </a:rPr>
              <a:t>enumtype</a:t>
            </a:r>
            <a:r>
              <a:rPr lang="en-US" sz="2400" dirty="0">
                <a:latin typeface="Abadi Extra Light" panose="020B0204020104020204" pitchFamily="34" charset="0"/>
              </a:rPr>
              <a:t> </a:t>
            </a:r>
            <a:r>
              <a:rPr lang="en-US" sz="2400" dirty="0" err="1">
                <a:latin typeface="Abadi Extra Light" panose="020B0204020104020204" pitchFamily="34" charset="0"/>
              </a:rPr>
              <a:t>variable_name</a:t>
            </a:r>
            <a:r>
              <a:rPr lang="en-US" sz="2400" dirty="0">
                <a:latin typeface="Abadi Extra Light" panose="020B0204020104020204" pitchFamily="34" charset="0"/>
              </a:rPr>
              <a:t> [=</a:t>
            </a:r>
            <a:r>
              <a:rPr lang="en-US" sz="2400" dirty="0" err="1">
                <a:latin typeface="Abadi Extra Light" panose="020B0204020104020204" pitchFamily="34" charset="0"/>
              </a:rPr>
              <a:t>initial_value</a:t>
            </a:r>
            <a:r>
              <a:rPr lang="en-US" sz="2400" dirty="0">
                <a:latin typeface="Abadi Extra Light" panose="020B0204020104020204" pitchFamily="34" charset="0"/>
              </a:rPr>
              <a:t>];</a:t>
            </a:r>
            <a:endParaRPr lang="en-US" sz="2400" dirty="0"/>
          </a:p>
          <a:p>
            <a:pPr lvl="1"/>
            <a:r>
              <a:rPr lang="en-US" sz="1800" dirty="0"/>
              <a:t>Date type defaults to int</a:t>
            </a:r>
          </a:p>
          <a:p>
            <a:pPr lvl="1"/>
            <a:r>
              <a:rPr lang="en-US" sz="1800" dirty="0"/>
              <a:t>Variable initialized to ‘0 if </a:t>
            </a:r>
            <a:r>
              <a:rPr lang="en-US" sz="1800" dirty="0" err="1"/>
              <a:t>initial_value</a:t>
            </a:r>
            <a:r>
              <a:rPr lang="en-US" sz="1800" dirty="0"/>
              <a:t> is not </a:t>
            </a:r>
          </a:p>
          <a:p>
            <a:pPr marL="457200" lvl="1" indent="0">
              <a:buNone/>
            </a:pPr>
            <a:r>
              <a:rPr lang="en-US" sz="1800" dirty="0"/>
              <a:t>     specified (x for a 4-state data-type)</a:t>
            </a:r>
          </a:p>
          <a:p>
            <a:pPr lvl="1"/>
            <a:r>
              <a:rPr lang="en-US" sz="1800" dirty="0" err="1"/>
              <a:t>enum</a:t>
            </a:r>
            <a:r>
              <a:rPr lang="en-US" sz="1800" dirty="0"/>
              <a:t> can be displayed as ASCII or value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2400" dirty="0"/>
              <a:t>Define enumerated type</a:t>
            </a:r>
            <a:endParaRPr lang="en-US" sz="2400" dirty="0">
              <a:solidFill>
                <a:schemeClr val="bg2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Abadi Extra Light" panose="020B0204020104020204" pitchFamily="34" charset="0"/>
              </a:rPr>
              <a:t>typedef </a:t>
            </a:r>
            <a:r>
              <a:rPr lang="en-US" sz="2400" dirty="0" err="1">
                <a:solidFill>
                  <a:schemeClr val="bg2"/>
                </a:solidFill>
                <a:latin typeface="Abadi Extra Light" panose="020B0204020104020204" pitchFamily="34" charset="0"/>
              </a:rPr>
              <a:t>enum</a:t>
            </a:r>
            <a:r>
              <a:rPr lang="en-US" sz="2400" dirty="0">
                <a:solidFill>
                  <a:schemeClr val="bg2"/>
                </a:solidFill>
                <a:latin typeface="Abadi Extra Light" panose="020B0204020104020204" pitchFamily="34" charset="0"/>
              </a:rPr>
              <a:t> [</a:t>
            </a:r>
            <a:r>
              <a:rPr lang="en-US" sz="2400" dirty="0" err="1">
                <a:solidFill>
                  <a:schemeClr val="bg2"/>
                </a:solidFill>
                <a:latin typeface="Abadi Extra Light" panose="020B0204020104020204" pitchFamily="34" charset="0"/>
              </a:rPr>
              <a:t>data_type</a:t>
            </a:r>
            <a:r>
              <a:rPr lang="en-US" sz="2400" dirty="0">
                <a:solidFill>
                  <a:schemeClr val="bg2"/>
                </a:solidFill>
                <a:latin typeface="Abadi Extra Light" panose="020B0204020104020204" pitchFamily="34" charset="0"/>
              </a:rPr>
              <a:t>]</a:t>
            </a:r>
            <a:r>
              <a:rPr lang="en-US" sz="2400" dirty="0">
                <a:latin typeface="Abadi Extra Light" panose="020B0204020104020204" pitchFamily="34" charset="0"/>
              </a:rPr>
              <a:t> {named constants} </a:t>
            </a:r>
            <a:r>
              <a:rPr lang="en-US" sz="2400" dirty="0" err="1">
                <a:latin typeface="Abadi Extra Light" panose="020B0204020104020204" pitchFamily="34" charset="0"/>
              </a:rPr>
              <a:t>enumtype</a:t>
            </a:r>
            <a:r>
              <a:rPr lang="en-US" sz="2400" dirty="0">
                <a:latin typeface="Abadi Extra Light" panose="020B0204020104020204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BB5C7-F6FA-1444-30B5-204D9E4C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675EB-4524-B4FC-D5CB-5C0F87AC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579950"/>
            <a:ext cx="5410200" cy="2587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E4233-9FF2-DD35-CDDF-4A41A8017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501"/>
          <a:stretch/>
        </p:blipFill>
        <p:spPr>
          <a:xfrm>
            <a:off x="838200" y="1282243"/>
            <a:ext cx="9067800" cy="80133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125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75DB6-13B3-F9E5-6091-350DE74E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385C-BFA2-4B81-52F7-D71C73F4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Data Types: Enumerated Data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A2053-7FA0-181D-1288-C95E3DE5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1E0939-9A8E-DCF0-E306-0F1FDF87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0"/>
            <a:ext cx="6019800" cy="51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4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4D74E-B490-1638-3C17-E3C8C57DC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F248-8ABF-8C7E-F9BD-EBE6E6C4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CD6A-C23B-D674-9C20-438859C2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4495800" cy="4906960"/>
          </a:xfrm>
        </p:spPr>
        <p:txBody>
          <a:bodyPr/>
          <a:lstStyle/>
          <a:p>
            <a:r>
              <a:rPr lang="en-US" sz="2000" dirty="0"/>
              <a:t>Contains elements of different data types.</a:t>
            </a:r>
          </a:p>
          <a:p>
            <a:r>
              <a:rPr lang="en-US" sz="2000" dirty="0"/>
              <a:t>Struct is unpacked by default.</a:t>
            </a:r>
          </a:p>
          <a:p>
            <a:r>
              <a:rPr lang="en-US" sz="2000" dirty="0"/>
              <a:t>The new data type can be used throughout the code, avoiding editing in multiple places if required.</a:t>
            </a:r>
          </a:p>
          <a:p>
            <a:r>
              <a:rPr lang="en-US" sz="2000" dirty="0"/>
              <a:t>We can create a user-defined data type of a struct using typedef for multiple struct variables with the same contents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7CEA6-0D65-CFC4-0090-B7BCB2BE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584CF-BC55-859F-5951-ED81DA6B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02667"/>
            <a:ext cx="6858000" cy="4052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0801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BD0AD-A519-E494-E7C8-B9BECB854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947D-F363-62DE-A57D-526AB6B0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Data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10A11-0A7C-ED5D-FFFB-0CA22D39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F600F-204C-923E-29CD-3B6D98D3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1126917"/>
            <a:ext cx="8839200" cy="5283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8612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3ABE0-9C2F-D5B3-54A0-675B03934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BD9-EEED-7DF4-1C2C-014F473D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C785-24A7-5EAD-E1E5-385B0EAB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6019800" cy="4906960"/>
          </a:xfrm>
        </p:spPr>
        <p:txBody>
          <a:bodyPr/>
          <a:lstStyle/>
          <a:p>
            <a:r>
              <a:rPr lang="en-US" sz="2400" dirty="0"/>
              <a:t>Packed structs</a:t>
            </a:r>
          </a:p>
          <a:p>
            <a:pPr lvl="1"/>
            <a:r>
              <a:rPr lang="en-US" dirty="0"/>
              <a:t>struct defined with Packed keyword.</a:t>
            </a:r>
          </a:p>
          <a:p>
            <a:pPr lvl="1"/>
            <a:r>
              <a:rPr lang="en-US" dirty="0"/>
              <a:t>Contains only packed data types.</a:t>
            </a:r>
          </a:p>
          <a:p>
            <a:pPr lvl="1"/>
            <a:r>
              <a:rPr lang="en-US" dirty="0"/>
              <a:t>Variables are packed together in memory without gabs.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0837F-DE5B-658D-EE68-E91AF637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BDE01-DE6F-CDF3-C25B-BAAD7C47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029483"/>
            <a:ext cx="4601497" cy="5523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729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F8377-2793-DCD5-19A1-1A60B1977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A6BE-E10D-C70B-0451-265C6707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– Data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CF75-DFC2-7AC8-0478-E6A80906E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7315200" cy="4906960"/>
          </a:xfrm>
        </p:spPr>
        <p:txBody>
          <a:bodyPr/>
          <a:lstStyle/>
          <a:p>
            <a:r>
              <a:rPr lang="en-US" sz="2400" dirty="0"/>
              <a:t>Like struct, contain different data types members,</a:t>
            </a:r>
          </a:p>
          <a:p>
            <a:r>
              <a:rPr lang="en-US" sz="2400" dirty="0"/>
              <a:t>But they share the same memory location.</a:t>
            </a:r>
          </a:p>
          <a:p>
            <a:r>
              <a:rPr lang="en-US" sz="2400" dirty="0"/>
              <a:t>Therefore,</a:t>
            </a:r>
          </a:p>
          <a:p>
            <a:pPr lvl="1"/>
            <a:r>
              <a:rPr lang="en-US" dirty="0"/>
              <a:t>Memory efficient data structure.</a:t>
            </a:r>
          </a:p>
          <a:p>
            <a:pPr lvl="1"/>
            <a:r>
              <a:rPr lang="en-US" dirty="0"/>
              <a:t>Restricts using one member at a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FCBE2-CF1B-5247-7B23-6C547B20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79009-6A89-B1E2-B785-46E2D817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672685"/>
            <a:ext cx="7964398" cy="2697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196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687D0-BF6E-62FD-F9C0-BFDDEE968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B304-3D0D-775A-D760-DBEBDABD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– Data Union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7ABC6-92CD-18DB-C635-8110E2A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7CB28-B8E8-8022-8947-CEA0B742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5" y="3276600"/>
            <a:ext cx="844340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1EEA96-3243-6279-EE29-87669EB1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195456"/>
            <a:ext cx="7086600" cy="3814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1161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764B1-813F-4E01-B44E-DAD2EB6F9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4AE0491-16AE-1004-BB22-D5A7B388FD6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24CD3CD-7727-47F7-44AB-8216667C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Lab 1: ( ~ 60 min)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D8D5E-DD0F-3247-972E-6AE88558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B6345-AB59-D24E-221C-50F5C483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6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1D844-8AE3-BD7B-602A-728897E7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CD0C500-C3E1-585F-155F-5542165DAE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CF7DD18-695E-1F8C-F1A2-6F9105BF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br>
              <a:rPr lang="en-US" dirty="0"/>
            </a:br>
            <a:r>
              <a:rPr lang="en-US" dirty="0"/>
              <a:t>Lab 1: design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B94F-805A-9B6D-ADA2-68DE0EC8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5423423"/>
          </a:xfrm>
        </p:spPr>
        <p:txBody>
          <a:bodyPr/>
          <a:lstStyle/>
          <a:p>
            <a:r>
              <a:rPr lang="en-US" sz="2400" dirty="0"/>
              <a:t>In this lab, a model of communication protocol packet construction can be designed using the </a:t>
            </a:r>
            <a:r>
              <a:rPr lang="en-US" sz="2400" dirty="0" err="1"/>
              <a:t>SystemVerilog</a:t>
            </a:r>
            <a:r>
              <a:rPr lang="en-US" sz="2400" dirty="0"/>
              <a:t> data types. The model constructs and displays from 10 to 20 packets of random data.</a:t>
            </a:r>
          </a:p>
          <a:p>
            <a:r>
              <a:rPr lang="en-US" sz="2400" dirty="0"/>
              <a:t>Each packet contains the following:</a:t>
            </a:r>
          </a:p>
          <a:p>
            <a:pPr lvl="1"/>
            <a:r>
              <a:rPr lang="en-US" sz="1800" dirty="0"/>
              <a:t>Packet ID: 0,1,2…</a:t>
            </a:r>
          </a:p>
          <a:p>
            <a:pPr lvl="1"/>
            <a:r>
              <a:rPr lang="en-US" sz="1800" dirty="0"/>
              <a:t>Packet sent time.</a:t>
            </a:r>
          </a:p>
          <a:p>
            <a:pPr lvl="1"/>
            <a:r>
              <a:rPr lang="en-US" sz="1800" dirty="0"/>
              <a:t>Packet data that is 32-bit width.</a:t>
            </a:r>
          </a:p>
          <a:p>
            <a:pPr lvl="1"/>
            <a:r>
              <a:rPr lang="en-US" sz="1800" dirty="0"/>
              <a:t>Packet Type: Data, Command, Control.</a:t>
            </a:r>
          </a:p>
          <a:p>
            <a:r>
              <a:rPr lang="en-US" sz="2400" dirty="0"/>
              <a:t>The packets are constructed and displayed such that:</a:t>
            </a:r>
          </a:p>
          <a:p>
            <a:pPr lvl="1"/>
            <a:r>
              <a:rPr lang="en-US" sz="1800" dirty="0"/>
              <a:t>The First packet type is Control.</a:t>
            </a:r>
          </a:p>
          <a:p>
            <a:pPr lvl="1"/>
            <a:r>
              <a:rPr lang="en-US" sz="1800" dirty="0"/>
              <a:t>The second packet type is Command.</a:t>
            </a:r>
          </a:p>
          <a:p>
            <a:pPr lvl="1"/>
            <a:r>
              <a:rPr lang="en-US" sz="1800" dirty="0"/>
              <a:t>The rest of the packets type is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1C8C3-AA9A-5841-50BA-13A387A3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91561-4D58-2883-E91F-1210B0C872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6F1ECF2-0C8F-C8DA-6455-6828EDD4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Verification Process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5984FA-ED43-6E57-56AC-728B462F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checking that a given design correctly implements the specification and the required functionality. </a:t>
            </a:r>
          </a:p>
          <a:p>
            <a:r>
              <a:rPr lang="en-US" dirty="0"/>
              <a:t>A verification engineer accomplishes this by:</a:t>
            </a:r>
          </a:p>
          <a:p>
            <a:pPr lvl="1"/>
            <a:r>
              <a:rPr lang="en-US" dirty="0"/>
              <a:t>Reading the hardware specification</a:t>
            </a:r>
          </a:p>
          <a:p>
            <a:pPr lvl="1"/>
            <a:r>
              <a:rPr lang="en-US" dirty="0"/>
              <a:t>Creating a verification plan</a:t>
            </a:r>
          </a:p>
          <a:p>
            <a:pPr lvl="1"/>
            <a:r>
              <a:rPr lang="en-US" dirty="0"/>
              <a:t>Building tests that show the RTL code correctly implements the features</a:t>
            </a:r>
          </a:p>
          <a:p>
            <a:r>
              <a:rPr lang="en-US" dirty="0"/>
              <a:t>Verification also includes error injection and handling.</a:t>
            </a:r>
          </a:p>
          <a:p>
            <a:pPr lvl="1"/>
            <a:r>
              <a:rPr lang="en-US" dirty="0"/>
              <a:t>How does the design handle errors?</a:t>
            </a:r>
          </a:p>
          <a:p>
            <a:pPr lvl="1"/>
            <a:r>
              <a:rPr lang="en-US" dirty="0"/>
              <a:t>How should it recover from them?</a:t>
            </a:r>
          </a:p>
          <a:p>
            <a:r>
              <a:rPr lang="en-US" dirty="0"/>
              <a:t>Verification consumes around 80% of the total product development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2C7F4-BA8E-EF11-B3F9-8BE0BAC6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35787-AC4E-350A-3BE2-C3DE33BF7A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7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86A57-20D4-02B6-35B6-EB735AA35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A9EF0C-A475-3ACA-5E61-8883C2E9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Verified?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D37119-517D-F408-5C9C-90220B72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45707-5E37-7F46-B081-4C78DD5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B1179-E799-F028-950C-F3CE068676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1F268-41BE-544B-4324-4740C99B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98980"/>
            <a:ext cx="7802919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A7DF3-8D0A-D0BD-0DFD-894F4A472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7E0BF4B-8940-8199-C79C-F340AE16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Levels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C12507-25CE-629A-D58A-E7F330B0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8763000" cy="4886178"/>
          </a:xfrm>
        </p:spPr>
        <p:txBody>
          <a:bodyPr/>
          <a:lstStyle/>
          <a:p>
            <a:r>
              <a:rPr lang="en-US" dirty="0"/>
              <a:t>Basic verification: (at Unit/Sub-unit level) </a:t>
            </a:r>
          </a:p>
          <a:p>
            <a:r>
              <a:rPr lang="en-US" dirty="0"/>
              <a:t>Functional verification (at IP blocks level)</a:t>
            </a:r>
          </a:p>
          <a:p>
            <a:r>
              <a:rPr lang="en-US" dirty="0"/>
              <a:t>System level verification: (at the Systems level)</a:t>
            </a:r>
          </a:p>
          <a:p>
            <a:r>
              <a:rPr lang="en-US" dirty="0"/>
              <a:t>Connectivity: (at Board level)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AB456-CD53-7DE3-05B0-16E07018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DA69B-5221-67CE-4E90-1B89246143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511AA7-EC8F-2B15-8BC6-4EB9AEA9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295400"/>
            <a:ext cx="2297847" cy="44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7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1E10-E657-6A67-C499-2EB63958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FC0EE2C-6FA8-C682-E79A-DD0DDDC8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3E52F-F6A7-6116-FA68-095C0E52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FC595-0A08-0D37-63F0-C06025B1A5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0F074070-842C-5F18-00AA-4EBF861870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008152"/>
            <a:ext cx="6065217" cy="55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0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FE1D1-DFDE-E106-B691-D60C0B18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B82622-0B27-E64B-6E40-0D1F4980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E677D5-3605-367D-7186-E5B9D5E38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Simulation Based Verification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36A32-DFA8-BEB0-72A7-061A44E1ED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89F44-7041-59D8-4E29-4F3DA50875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Verification Methods Simulation Based Formal Verification Semi Formal">
            <a:extLst>
              <a:ext uri="{FF2B5EF4-FFF2-40B4-BE49-F238E27FC236}">
                <a16:creationId xmlns:a16="http://schemas.microsoft.com/office/drawing/2014/main" id="{EFEEED7B-A24D-250E-3159-E07CB4C69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25579" r="3425" b="10733"/>
          <a:stretch/>
        </p:blipFill>
        <p:spPr bwMode="auto">
          <a:xfrm>
            <a:off x="1490749" y="1610271"/>
            <a:ext cx="8166126" cy="40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AC4A8-D4B3-CC64-6C83-7E78876ECFDF}"/>
              </a:ext>
            </a:extLst>
          </p:cNvPr>
          <p:cNvSpPr txBox="1"/>
          <p:nvPr/>
        </p:nvSpPr>
        <p:spPr>
          <a:xfrm>
            <a:off x="2279724" y="5870859"/>
            <a:ext cx="737715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Vivolo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L.. </a:t>
            </a:r>
            <a:r>
              <a:rPr lang="en-US" sz="9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Transaction-based Verification And Emulation Combine For Multi-megahertz Verification Performance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[online] Electronicdesign.com. Available at: &lt;https://www.electronicdesign.com/technologies/eda/article/21796417/transactionbased-verification-and-emulation-combine-for-multimegahertz-verification-performance&gt;.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6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C4005-B4F6-5BAB-E6EC-DF6100466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4FD6C8-2241-381A-DDA7-388EF2F6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Methods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4E8127-35D8-4392-CFA9-E61DF2378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Formal Verification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19888-4BF1-DCE0-C331-5BC9946DC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3C017-4CDD-C05A-125E-3A9F0007B1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7907-8A40-C6FF-E836-1E64D0161B2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9829800" cy="4525963"/>
          </a:xfrm>
        </p:spPr>
        <p:txBody>
          <a:bodyPr/>
          <a:lstStyle/>
          <a:p>
            <a:pPr lvl="0" algn="just"/>
            <a:r>
              <a:rPr lang="en-US" sz="2000" dirty="0"/>
              <a:t>It is a method by which we prove or disprove a design implementation against a formal specification or property by using a mathematical model. </a:t>
            </a:r>
          </a:p>
          <a:p>
            <a:pPr lvl="0" algn="just"/>
            <a:r>
              <a:rPr lang="en-US" sz="2000" dirty="0"/>
              <a:t>An algorithm is used to explore all possible input values over time and to exercise all possible states in a design. </a:t>
            </a:r>
          </a:p>
          <a:p>
            <a:pPr lvl="0" algn="just"/>
            <a:r>
              <a:rPr lang="en-US" sz="2000" dirty="0"/>
              <a:t>It works well for small designs where the number of inputs, outputs, and states is small.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00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13810</TotalTime>
  <Words>2094</Words>
  <Application>Microsoft Office PowerPoint</Application>
  <PresentationFormat>Widescreen</PresentationFormat>
  <Paragraphs>322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Abadi Extra Light</vt:lpstr>
      <vt:lpstr>Arial</vt:lpstr>
      <vt:lpstr>Times New Roman</vt:lpstr>
      <vt:lpstr>Wingdings</vt:lpstr>
      <vt:lpstr>508 Lecture</vt:lpstr>
      <vt:lpstr>think-cell Slide</vt:lpstr>
      <vt:lpstr>CND212: Digital Testing and Verification</vt:lpstr>
      <vt:lpstr>Digital IC Verification  </vt:lpstr>
      <vt:lpstr>Introduction</vt:lpstr>
      <vt:lpstr>The Verification Process</vt:lpstr>
      <vt:lpstr>What is Verified?</vt:lpstr>
      <vt:lpstr>Verification Levels</vt:lpstr>
      <vt:lpstr>Verification Methods</vt:lpstr>
      <vt:lpstr>Verification Methods</vt:lpstr>
      <vt:lpstr>Verification Methods</vt:lpstr>
      <vt:lpstr>Verification Methods</vt:lpstr>
      <vt:lpstr>Verification Methods</vt:lpstr>
      <vt:lpstr>Verification Testbench</vt:lpstr>
      <vt:lpstr>Well Designed Verification Environment</vt:lpstr>
      <vt:lpstr>Verification Testbench</vt:lpstr>
      <vt:lpstr>Verification Testbench</vt:lpstr>
      <vt:lpstr>SystemVerilog Basics </vt:lpstr>
      <vt:lpstr>SV Lexical Conventions</vt:lpstr>
      <vt:lpstr>SV Number Format</vt:lpstr>
      <vt:lpstr>SV Data Types</vt:lpstr>
      <vt:lpstr>SV Data Types</vt:lpstr>
      <vt:lpstr>SV Data Types: Four State (0|1|X|Z)</vt:lpstr>
      <vt:lpstr>SV Data Types: Four State (0|1|X|Z)</vt:lpstr>
      <vt:lpstr>SV Data Types: Two State (0|1)</vt:lpstr>
      <vt:lpstr>SV Data Types: Two State (0|1)</vt:lpstr>
      <vt:lpstr>SV Data Types: Two State (0|1)</vt:lpstr>
      <vt:lpstr>SV Data Types: String Data Type</vt:lpstr>
      <vt:lpstr>SV Data Types: String Data Type</vt:lpstr>
      <vt:lpstr>SV Data Types: String Data Type</vt:lpstr>
      <vt:lpstr>SV Data Types: String Data Type</vt:lpstr>
      <vt:lpstr>SV Data Types: Enumerated Data Type</vt:lpstr>
      <vt:lpstr>SV Data Types: Enumerated Data Type</vt:lpstr>
      <vt:lpstr>struct – Data Structure</vt:lpstr>
      <vt:lpstr>struct – Data Structure</vt:lpstr>
      <vt:lpstr>struct – Data Structure</vt:lpstr>
      <vt:lpstr>union – Data Union</vt:lpstr>
      <vt:lpstr>union – Data Union</vt:lpstr>
      <vt:lpstr>Lab 1: ( ~ 60 min) </vt:lpstr>
      <vt:lpstr> Lab 1: design specs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3739</cp:revision>
  <dcterms:created xsi:type="dcterms:W3CDTF">2014-07-14T20:04:21Z</dcterms:created>
  <dcterms:modified xsi:type="dcterms:W3CDTF">2024-02-13T12:08:36Z</dcterms:modified>
</cp:coreProperties>
</file>