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595" r:id="rId2"/>
    <p:sldId id="611" r:id="rId3"/>
    <p:sldId id="612" r:id="rId4"/>
    <p:sldId id="616" r:id="rId5"/>
    <p:sldId id="614" r:id="rId6"/>
    <p:sldId id="618" r:id="rId7"/>
    <p:sldId id="613" r:id="rId8"/>
    <p:sldId id="617" r:id="rId9"/>
    <p:sldId id="619" r:id="rId10"/>
    <p:sldId id="620" r:id="rId11"/>
    <p:sldId id="621" r:id="rId12"/>
    <p:sldId id="623" r:id="rId13"/>
    <p:sldId id="641" r:id="rId14"/>
    <p:sldId id="622" r:id="rId15"/>
    <p:sldId id="624" r:id="rId16"/>
    <p:sldId id="625" r:id="rId17"/>
    <p:sldId id="626" r:id="rId18"/>
    <p:sldId id="627" r:id="rId19"/>
    <p:sldId id="628" r:id="rId20"/>
    <p:sldId id="629" r:id="rId21"/>
    <p:sldId id="632" r:id="rId22"/>
    <p:sldId id="633" r:id="rId23"/>
    <p:sldId id="634" r:id="rId24"/>
    <p:sldId id="643" r:id="rId25"/>
    <p:sldId id="630" r:id="rId26"/>
    <p:sldId id="635" r:id="rId27"/>
    <p:sldId id="636" r:id="rId28"/>
    <p:sldId id="642" r:id="rId29"/>
    <p:sldId id="640" r:id="rId30"/>
    <p:sldId id="639" r:id="rId31"/>
    <p:sldId id="644" r:id="rId32"/>
    <p:sldId id="645" r:id="rId33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08C185-EB0A-42CB-8634-9DDE163618DA}">
          <p14:sldIdLst>
            <p14:sldId id="595"/>
            <p14:sldId id="611"/>
            <p14:sldId id="612"/>
            <p14:sldId id="616"/>
            <p14:sldId id="614"/>
            <p14:sldId id="618"/>
            <p14:sldId id="613"/>
            <p14:sldId id="617"/>
            <p14:sldId id="619"/>
            <p14:sldId id="620"/>
            <p14:sldId id="621"/>
            <p14:sldId id="623"/>
            <p14:sldId id="641"/>
            <p14:sldId id="622"/>
            <p14:sldId id="624"/>
            <p14:sldId id="625"/>
            <p14:sldId id="626"/>
            <p14:sldId id="627"/>
            <p14:sldId id="628"/>
            <p14:sldId id="629"/>
            <p14:sldId id="632"/>
            <p14:sldId id="633"/>
            <p14:sldId id="634"/>
            <p14:sldId id="643"/>
            <p14:sldId id="630"/>
            <p14:sldId id="635"/>
            <p14:sldId id="636"/>
            <p14:sldId id="642"/>
            <p14:sldId id="640"/>
            <p14:sldId id="639"/>
            <p14:sldId id="644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08" userDrawn="1">
          <p15:clr>
            <a:srgbClr val="A4A3A4"/>
          </p15:clr>
        </p15:guide>
        <p15:guide id="4" orient="horz" pos="3600" userDrawn="1">
          <p15:clr>
            <a:srgbClr val="A4A3A4"/>
          </p15:clr>
        </p15:guide>
        <p15:guide id="5" orient="horz" pos="3984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384" userDrawn="1">
          <p15:clr>
            <a:srgbClr val="A4A3A4"/>
          </p15:clr>
        </p15:guide>
        <p15:guide id="9" orient="horz" pos="19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825"/>
    <a:srgbClr val="001581"/>
    <a:srgbClr val="FFFFFF"/>
    <a:srgbClr val="007FA3"/>
    <a:srgbClr val="D20064"/>
    <a:srgbClr val="FF0066"/>
    <a:srgbClr val="99008C"/>
    <a:srgbClr val="82007C"/>
    <a:srgbClr val="96008F"/>
    <a:srgbClr val="595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8" autoAdjust="0"/>
    <p:restoredTop sz="84977" autoAdjust="0"/>
  </p:normalViewPr>
  <p:slideViewPr>
    <p:cSldViewPr>
      <p:cViewPr varScale="1">
        <p:scale>
          <a:sx n="65" d="100"/>
          <a:sy n="65" d="100"/>
        </p:scale>
        <p:origin x="628" y="40"/>
      </p:cViewPr>
      <p:guideLst>
        <p:guide orient="horz" pos="2112"/>
        <p:guide pos="3840"/>
        <p:guide orient="horz" pos="1008"/>
        <p:guide orient="horz" pos="3600"/>
        <p:guide orient="horz" pos="3984"/>
        <p:guide orient="horz" pos="2160"/>
        <p:guide pos="7296"/>
        <p:guide pos="384"/>
        <p:guide orient="horz" pos="1920"/>
      </p:guideLst>
    </p:cSldViewPr>
  </p:slideViewPr>
  <p:outlineViewPr>
    <p:cViewPr>
      <p:scale>
        <a:sx n="50" d="100"/>
        <a:sy n="50" d="100"/>
      </p:scale>
      <p:origin x="0" y="-42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NewRomanPSMT"/>
              </a:rPr>
              <a:t>When defining a fork-join block, encapsulating the entire fork within a begin-end block causes the entire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block to execute as a single process, with each statement executing sequentially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2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3810000"/>
            <a:ext cx="12192000" cy="304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/>
              </a:gs>
              <a:gs pos="8300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83" y="3962400"/>
            <a:ext cx="10392835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72A3D-B033-D330-3C21-B6F75ECE2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552" y="143892"/>
            <a:ext cx="3718882" cy="89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AF99C-05FC-B681-F56F-2F3C8C3C7E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>
            <a:off x="8546587" y="143892"/>
            <a:ext cx="3475861" cy="901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1"/>
            <a:ext cx="10363200" cy="2152651"/>
          </a:xfrm>
        </p:spPr>
        <p:txBody>
          <a:bodyPr anchor="b">
            <a:noAutofit/>
          </a:bodyPr>
          <a:lstStyle>
            <a:lvl1pPr algn="l">
              <a:defRPr sz="3400" b="1" i="0" cap="none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83" y="3962400"/>
            <a:ext cx="10392836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1074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2150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106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30EC07-2335-A00E-EA90-3C8600EA2645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F331D-61F2-595D-0F3B-C2FD97CCEF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761F97-E9CB-2842-716A-CDC13A63EBE1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5BCB36-BAF3-658D-6EEA-4E264D317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438402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03876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3657601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4648200"/>
            <a:ext cx="10972800" cy="507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" y="5334000"/>
            <a:ext cx="10972800" cy="533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2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12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92494" y="1124956"/>
            <a:ext cx="109728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01409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 b="0"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i="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95400"/>
          </a:xfrm>
        </p:spPr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3124200"/>
            <a:ext cx="10972800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400" b="1" i="0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E148D-A0A4-317A-F8C2-A182BF063633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561D8-0188-7C13-6FAC-BB31FC696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6D6040-0697-6311-60E2-1B6D6FD6EB49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6703BA-0E68-73C9-AFE4-48C8D9E48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8932"/>
            <a:ext cx="10972800" cy="83422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743201"/>
            <a:ext cx="10972800" cy="9858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8069" y="4114801"/>
            <a:ext cx="10972800" cy="10927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10972800" cy="685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609600" y="2514600"/>
            <a:ext cx="10972800" cy="60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609600" y="3352800"/>
            <a:ext cx="10972800" cy="7708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609600" y="4419600"/>
            <a:ext cx="10972800" cy="76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7"/>
          </p:nvPr>
        </p:nvSpPr>
        <p:spPr>
          <a:xfrm>
            <a:off x="609601" y="5343526"/>
            <a:ext cx="11018292" cy="7524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0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564150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61" y="662007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2497350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5105400"/>
            <a:ext cx="109728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40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CFE6B61-320F-E0FF-6D87-A517953A8D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62536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44" imgH="443" progId="TCLayout.ActiveDocument.1">
                  <p:embed/>
                </p:oleObj>
              </mc:Choice>
              <mc:Fallback>
                <p:oleObj name="think-cell Slide" r:id="rId16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9902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5"/>
            <a:ext cx="10972800" cy="4906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58921"/>
            <a:ext cx="9372600" cy="36741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6133D-D5BC-C5E4-BCB5-A0BE6F256B1C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7212F-ECC5-F8A1-A5D6-BD290599FB5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31D2D3-9114-DE88-64B6-66B72405A3E4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3957862-7C7E-4D88-A65E-00B629C72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58921"/>
            <a:ext cx="735711" cy="27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61" r:id="rId8"/>
    <p:sldLayoutId id="2147483662" r:id="rId9"/>
    <p:sldLayoutId id="2147483651" r:id="rId10"/>
    <p:sldLayoutId id="2147483654" r:id="rId11"/>
    <p:sldLayoutId id="2147483655" r:id="rId12"/>
    <p:sldLayoutId id="214748366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D7C9-5B04-8474-B951-DAD11EC2D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CND212: Digital Testing and Verification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2649A-59CC-F29E-BCDA-DA24E4E2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4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F0EF8-B367-C8E7-91BE-E213A7438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5FAB444-25B4-1A59-5B10-1917174169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F5D5FD9-998B-B202-6EE4-C60DB0319B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0FC3ADC-00EC-77D3-530B-FFAA9C19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 err="1"/>
              <a:t>SystemVerilog</a:t>
            </a:r>
            <a:r>
              <a:rPr lang="en-US" dirty="0"/>
              <a:t> Threading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58771-E640-1A6F-823A-E4E171E7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B83F75-19E0-36F2-6B96-0E28A035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5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F1F5E-1D44-76A3-633C-ADBD1AE92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C801D8-9BF4-D913-B60E-5E5F6A9E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badi Extra Light" panose="020B0204020104020204" pitchFamily="34" charset="0"/>
              </a:rPr>
              <a:t>fork – join </a:t>
            </a:r>
            <a:r>
              <a:rPr lang="en-US" sz="3600" dirty="0"/>
              <a:t>(Parallel blocks)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D2774D-39E4-E6C8-E239-7EB34608F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blocks in </a:t>
            </a:r>
            <a:r>
              <a:rPr lang="en-US" dirty="0" err="1"/>
              <a:t>SystemVerilog</a:t>
            </a:r>
            <a:endParaRPr lang="en-US" dirty="0"/>
          </a:p>
          <a:p>
            <a:pPr lvl="1"/>
            <a:r>
              <a:rPr lang="en-US" sz="2200" dirty="0"/>
              <a:t>Sequential blocks</a:t>
            </a:r>
          </a:p>
          <a:p>
            <a:pPr lvl="2"/>
            <a:r>
              <a:rPr lang="en-US" sz="2200" dirty="0">
                <a:latin typeface="Abadi Extra Light" panose="020B0204020104020204" pitchFamily="34" charset="0"/>
              </a:rPr>
              <a:t>begin – end </a:t>
            </a:r>
            <a:r>
              <a:rPr lang="en-US" sz="2200" dirty="0"/>
              <a:t>block</a:t>
            </a:r>
          </a:p>
          <a:p>
            <a:pPr lvl="1"/>
            <a:r>
              <a:rPr lang="en-US" sz="2200" dirty="0"/>
              <a:t>Parallel blocks</a:t>
            </a:r>
          </a:p>
          <a:p>
            <a:pPr lvl="2"/>
            <a:r>
              <a:rPr lang="en-US" sz="2200" dirty="0">
                <a:latin typeface="Abadi Extra Light" panose="020B0204020104020204" pitchFamily="34" charset="0"/>
              </a:rPr>
              <a:t>fork – join </a:t>
            </a:r>
            <a:r>
              <a:rPr lang="en-US" sz="2200" dirty="0"/>
              <a:t>block</a:t>
            </a:r>
          </a:p>
          <a:p>
            <a:r>
              <a:rPr lang="en-US" dirty="0"/>
              <a:t>The parallel block is delimited by the keywords </a:t>
            </a:r>
            <a:r>
              <a:rPr lang="en-US" dirty="0">
                <a:latin typeface="Abadi Extra Light" panose="020B0204020104020204" pitchFamily="34" charset="0"/>
              </a:rPr>
              <a:t>fork</a:t>
            </a:r>
            <a:r>
              <a:rPr lang="en-US" dirty="0"/>
              <a:t> and </a:t>
            </a:r>
            <a:r>
              <a:rPr lang="en-US" dirty="0">
                <a:latin typeface="Abadi Extra Light" panose="020B0204020104020204" pitchFamily="34" charset="0"/>
              </a:rPr>
              <a:t>join</a:t>
            </a:r>
            <a:r>
              <a:rPr lang="en-US" dirty="0"/>
              <a:t>, </a:t>
            </a:r>
            <a:r>
              <a:rPr lang="en-US" dirty="0" err="1">
                <a:latin typeface="Abadi Extra Light" panose="020B0204020104020204" pitchFamily="34" charset="0"/>
              </a:rPr>
              <a:t>join_any</a:t>
            </a:r>
            <a:r>
              <a:rPr lang="en-US" dirty="0"/>
              <a:t>, or </a:t>
            </a:r>
            <a:r>
              <a:rPr lang="en-US" dirty="0" err="1">
                <a:latin typeface="Abadi Extra Light" panose="020B0204020104020204" pitchFamily="34" charset="0"/>
              </a:rPr>
              <a:t>join_none</a:t>
            </a:r>
            <a:r>
              <a:rPr lang="en-US" dirty="0"/>
              <a:t>. </a:t>
            </a:r>
          </a:p>
          <a:p>
            <a:r>
              <a:rPr lang="en-US" dirty="0"/>
              <a:t>The procedural statements in a parallel block is executed concurrently (in parallel)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2B791-3B00-1022-74CD-EF0210A0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D0F39-A629-C65F-3686-D929EDCFF7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7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65320-0F06-C27E-D932-5D9B16778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7D92D9-4BEF-5E67-E9FF-AA6C62CA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badi Extra Light" panose="020B0204020104020204" pitchFamily="34" charset="0"/>
              </a:rPr>
              <a:t>fork – join </a:t>
            </a:r>
            <a:r>
              <a:rPr lang="en-US" sz="3600" dirty="0"/>
              <a:t>(Parallel blocks)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EF915A-A568-CC64-79A2-70F0A559F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972800" cy="1142995"/>
          </a:xfrm>
        </p:spPr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provides three choices for specifying when the parent (forking) process resumes execution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07CFA-135B-F430-B9B2-9295DD99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D2BF4-410B-7355-2F6E-CA6B0BD79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3DEA47-032C-69EB-C298-27913AD8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19" y="2703876"/>
            <a:ext cx="11109582" cy="272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E8FC3-BA18-FEF7-6FF3-C858101CC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92E667-1648-5C78-571E-0EB21EEC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badi Extra Light" panose="020B0204020104020204" pitchFamily="34" charset="0"/>
              </a:rPr>
              <a:t>fork – join </a:t>
            </a:r>
            <a:r>
              <a:rPr lang="en-US" sz="3600" dirty="0"/>
              <a:t>(Parallel blocks)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A1549-5DD1-0CAB-6F08-9F5712CB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385B4-2C71-CB72-6D98-2BD5CE10A7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505BEA-2330-640F-F8E7-9D746C028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8850931" cy="34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6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A2728-D1AC-5FA8-5A31-6788632A7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F00C9D-4CC4-8CE7-8713-6C857D79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badi Extra Light" panose="020B0204020104020204" pitchFamily="34" charset="0"/>
              </a:rPr>
              <a:t>fork – join </a:t>
            </a:r>
            <a:r>
              <a:rPr lang="en-US" sz="3600" dirty="0"/>
              <a:t>(example1)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0A002F-BC6B-8A81-C8E2-B42A2D1CD1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Example1: fork - join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B05801-9209-AC9A-DE89-BF9C410AB7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5715000" cy="4525963"/>
          </a:xfrm>
        </p:spPr>
        <p:txBody>
          <a:bodyPr/>
          <a:lstStyle/>
          <a:p>
            <a:r>
              <a:rPr lang="en-US" sz="2400" dirty="0">
                <a:latin typeface="Abadi Extra Light" panose="020B0204020104020204" pitchFamily="34" charset="0"/>
              </a:rPr>
              <a:t>fork</a:t>
            </a:r>
            <a:r>
              <a:rPr lang="en-US" sz="2400" dirty="0"/>
              <a:t> block will be blocked until the completion of process-1 and Process-2.</a:t>
            </a:r>
          </a:p>
          <a:p>
            <a:r>
              <a:rPr lang="en-US" sz="2400" dirty="0"/>
              <a:t>Both process-1 and Process-2 will start at the same simulation time</a:t>
            </a:r>
          </a:p>
          <a:p>
            <a:pPr lvl="1"/>
            <a:r>
              <a:rPr lang="en-US" sz="1800" dirty="0"/>
              <a:t>Process-1 will finish at 5ns</a:t>
            </a:r>
          </a:p>
          <a:p>
            <a:pPr lvl="1"/>
            <a:r>
              <a:rPr lang="en-US" sz="1800" dirty="0"/>
              <a:t>Process-2 will finish at 20ns. </a:t>
            </a:r>
          </a:p>
          <a:p>
            <a:r>
              <a:rPr lang="en-US" sz="2400" dirty="0">
                <a:latin typeface="Abadi Extra Light" panose="020B0204020104020204" pitchFamily="34" charset="0"/>
              </a:rPr>
              <a:t>fork-join</a:t>
            </a:r>
            <a:r>
              <a:rPr lang="en-US" sz="2400" dirty="0"/>
              <a:t> will be unblocked at 20ns.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FF492-51C2-5F7A-6674-97A1F9D0E2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14532-144D-24BE-1A1C-0372A2AF05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1BB9C7-FA50-03A8-5FA7-45ECB1F3B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216" y="1219223"/>
            <a:ext cx="5258278" cy="510074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75C2826-9740-6078-6CD6-DBB6AE5DC869}"/>
              </a:ext>
            </a:extLst>
          </p:cNvPr>
          <p:cNvSpPr/>
          <p:nvPr/>
        </p:nvSpPr>
        <p:spPr>
          <a:xfrm>
            <a:off x="6566216" y="2245596"/>
            <a:ext cx="5320984" cy="1524000"/>
          </a:xfrm>
          <a:prstGeom prst="ellipse">
            <a:avLst/>
          </a:pr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7FBF41-BCF5-34FC-CC9C-518E397EB0AC}"/>
              </a:ext>
            </a:extLst>
          </p:cNvPr>
          <p:cNvCxnSpPr>
            <a:cxnSpLocks/>
          </p:cNvCxnSpPr>
          <p:nvPr/>
        </p:nvCxnSpPr>
        <p:spPr>
          <a:xfrm flipH="1">
            <a:off x="4876800" y="3520654"/>
            <a:ext cx="2451416" cy="166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16EA85-80B9-46F2-467E-BDBAD0F65B01}"/>
              </a:ext>
            </a:extLst>
          </p:cNvPr>
          <p:cNvSpPr txBox="1"/>
          <p:nvPr/>
        </p:nvSpPr>
        <p:spPr>
          <a:xfrm>
            <a:off x="3352800" y="5181600"/>
            <a:ext cx="1813424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Sequential blocks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E5BA70-33FA-BE54-A15C-E6492C2D2315}"/>
              </a:ext>
            </a:extLst>
          </p:cNvPr>
          <p:cNvSpPr/>
          <p:nvPr/>
        </p:nvSpPr>
        <p:spPr>
          <a:xfrm>
            <a:off x="6566216" y="4007631"/>
            <a:ext cx="5320984" cy="1524000"/>
          </a:xfrm>
          <a:prstGeom prst="ellipse">
            <a:avLst/>
          </a:pr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EF02A0-3D77-081F-2CFA-AAA661A473F4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5219700" y="4769631"/>
            <a:ext cx="1346516" cy="41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91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F157B-F5DA-C007-07FB-9D1CA237C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5F1C8B-BFF8-D86E-4C0C-210C4C42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badi Extra Light" panose="020B0204020104020204" pitchFamily="34" charset="0"/>
              </a:rPr>
              <a:t>fork – </a:t>
            </a:r>
            <a:r>
              <a:rPr lang="en-US" sz="3600" dirty="0" err="1">
                <a:latin typeface="Abadi Extra Light" panose="020B0204020104020204" pitchFamily="34" charset="0"/>
              </a:rPr>
              <a:t>join_any</a:t>
            </a:r>
            <a:r>
              <a:rPr lang="en-US" sz="3600" dirty="0">
                <a:latin typeface="Abadi Extra Light" panose="020B0204020104020204" pitchFamily="34" charset="0"/>
              </a:rPr>
              <a:t> </a:t>
            </a:r>
            <a:r>
              <a:rPr lang="en-US" sz="3600" dirty="0"/>
              <a:t>(example2)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379B91-6EA2-A709-3F2A-11238C215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Example2: fork – </a:t>
            </a:r>
            <a:r>
              <a:rPr lang="en-US" sz="1800" dirty="0" err="1"/>
              <a:t>join_any</a:t>
            </a:r>
            <a:endParaRPr lang="en-US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3F4221-CD8E-E5C9-B766-4A6AF50EEE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5715000" cy="4525963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latin typeface="Abadi Extra Light" panose="020B0204020104020204" pitchFamily="34" charset="0"/>
              </a:rPr>
              <a:t>fork</a:t>
            </a:r>
            <a:r>
              <a:rPr lang="en-US" sz="2400" dirty="0"/>
              <a:t> block will be blocked until the completion of any of the processes, Process-1 or Process-2.</a:t>
            </a:r>
          </a:p>
          <a:p>
            <a:r>
              <a:rPr lang="en-US" sz="2400" dirty="0"/>
              <a:t>Both Process-1 and Process-2 will start at the same simulation time, </a:t>
            </a:r>
          </a:p>
          <a:p>
            <a:pPr lvl="1"/>
            <a:r>
              <a:rPr lang="en-US" sz="2400" dirty="0"/>
              <a:t>Process-1 will finish at 5ns </a:t>
            </a:r>
          </a:p>
          <a:p>
            <a:pPr lvl="1"/>
            <a:r>
              <a:rPr lang="en-US" sz="2400" dirty="0"/>
              <a:t>Process-2 will finish at 20ns </a:t>
            </a:r>
          </a:p>
          <a:p>
            <a:r>
              <a:rPr lang="en-US" sz="2400" dirty="0">
                <a:latin typeface="Abadi Extra Light" panose="020B0204020104020204" pitchFamily="34" charset="0"/>
              </a:rPr>
              <a:t>fork-</a:t>
            </a:r>
            <a:r>
              <a:rPr lang="en-US" sz="2400" dirty="0" err="1">
                <a:latin typeface="Abadi Extra Light" panose="020B0204020104020204" pitchFamily="34" charset="0"/>
              </a:rPr>
              <a:t>join_any</a:t>
            </a:r>
            <a:r>
              <a:rPr lang="en-US" sz="2400" dirty="0">
                <a:latin typeface="Abadi Extra Light" panose="020B0204020104020204" pitchFamily="34" charset="0"/>
              </a:rPr>
              <a:t> </a:t>
            </a:r>
            <a:r>
              <a:rPr lang="en-US" sz="2400" dirty="0"/>
              <a:t>will be unblocked at 5ns.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8C3BE-4D6B-606E-1282-C9A6669C5F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78A3C-2BB3-F1FE-BB36-BF94BB6E2F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20CA4D-7050-84E1-59E7-40B937705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980071"/>
            <a:ext cx="5274499" cy="433475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F84D45-243C-85DF-E523-AE01E2E2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5113207"/>
            <a:ext cx="4250094" cy="1353734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2799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F722D-8409-3FFB-FDFF-EA0D9269E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064D10-8350-A037-92D2-F4336CD0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badi Extra Light" panose="020B0204020104020204" pitchFamily="34" charset="0"/>
              </a:rPr>
              <a:t>fork – </a:t>
            </a:r>
            <a:r>
              <a:rPr lang="en-US" sz="3600" dirty="0" err="1">
                <a:latin typeface="Abadi Extra Light" panose="020B0204020104020204" pitchFamily="34" charset="0"/>
              </a:rPr>
              <a:t>join_none</a:t>
            </a:r>
            <a:r>
              <a:rPr lang="en-US" sz="3600" dirty="0">
                <a:latin typeface="Abadi Extra Light" panose="020B0204020104020204" pitchFamily="34" charset="0"/>
              </a:rPr>
              <a:t> </a:t>
            </a:r>
            <a:r>
              <a:rPr lang="en-US" sz="3600" dirty="0"/>
              <a:t>(example3)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25718B-E7E9-C441-4CD1-1EB30F56B6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Example3: fork – </a:t>
            </a:r>
            <a:r>
              <a:rPr lang="en-US" sz="1800" dirty="0" err="1"/>
              <a:t>join_none</a:t>
            </a:r>
            <a:endParaRPr lang="en-US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126B49-30FD-A256-AC5E-B49AB95179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5715000" cy="4525963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latin typeface="Abadi Extra Light" panose="020B0204020104020204" pitchFamily="34" charset="0"/>
              </a:rPr>
              <a:t>fork</a:t>
            </a:r>
            <a:r>
              <a:rPr lang="en-US" sz="2400" dirty="0"/>
              <a:t> will start Process-1 and Process-2 at the same time, and it will come out of the block. </a:t>
            </a:r>
          </a:p>
          <a:p>
            <a:r>
              <a:rPr lang="en-US" sz="2400" dirty="0"/>
              <a:t>Process-1 and Process-2 will be executed until they are completed.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DA0E6-CE02-0502-2EDE-9C7E2747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0EC83-6997-E50B-F115-9FC235A2DF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2479A2-B7FB-0A74-79C8-6AD118B4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481" y="1124956"/>
            <a:ext cx="4923503" cy="3829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BD4756-D199-425E-0C27-6177C570E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846" y="4904609"/>
            <a:ext cx="5051051" cy="1524024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4235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1F46E-F7A1-6CDD-E8B3-B5530CBB7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C541F0-93A9-ADC3-234A-FBC478D4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badi Extra Light" panose="020B0204020104020204" pitchFamily="34" charset="0"/>
              </a:rPr>
              <a:t>fork – join </a:t>
            </a:r>
            <a:r>
              <a:rPr lang="en-US" sz="3600" dirty="0"/>
              <a:t>(Parallel blocks)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E34AEF-1196-4E9C-1351-3E42BA1BF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2AD4AC-5D39-C487-C64E-5E695C794E2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10210800" cy="4525963"/>
          </a:xfrm>
        </p:spPr>
        <p:txBody>
          <a:bodyPr/>
          <a:lstStyle/>
          <a:p>
            <a:r>
              <a:rPr lang="en-US" sz="2400" dirty="0"/>
              <a:t>For sequential blocks, the start time is when the first statement is executed, and the finish time is when the last statement has been executed.</a:t>
            </a:r>
          </a:p>
          <a:p>
            <a:r>
              <a:rPr lang="en-US" sz="2400" dirty="0"/>
              <a:t>For parallel blocks, the start time is the same for all the statements, and the finish time is controlled by the join construct used</a:t>
            </a:r>
          </a:p>
          <a:p>
            <a:r>
              <a:rPr lang="en-US" sz="2400" dirty="0"/>
              <a:t>Sequential and parallel blocks can be embedded within each other, allowing complex control structures to be expressed easily and with a high degree of structure.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31935-AF76-1A95-605F-600A869487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43D4B-FBC1-65E6-0B74-D53276C2B2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25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DEBD9-36A8-080E-9F9A-740B82678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68D7B55-E37B-0D25-9E65-2C28B631EF2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95FAB444-25B4-1A59-5B10-1917174169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901054BE-449B-57DD-00F0-5022C9D4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 err="1"/>
              <a:t>SystemVerilog</a:t>
            </a:r>
            <a:r>
              <a:rPr lang="en-US" dirty="0"/>
              <a:t> </a:t>
            </a:r>
            <a:r>
              <a:rPr lang="en-US" dirty="0" err="1"/>
              <a:t>Interprocess</a:t>
            </a:r>
            <a:r>
              <a:rPr lang="en-US" dirty="0"/>
              <a:t> Synchronization</a:t>
            </a:r>
            <a:br>
              <a:rPr lang="en-US" dirty="0"/>
            </a:br>
            <a:r>
              <a:rPr lang="en-US" dirty="0"/>
              <a:t>&amp; Communication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B2B15-71E2-DE5C-8ACD-BE045AA3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0813F4-056B-433B-C95E-B91275FD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80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DEBB2-904A-6103-202D-79B6A5FD7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F19488-2A3E-E746-EDAB-BBE96B02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Overview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4AE76C-E037-3F08-E7B7-734E0D0E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Verilog provides basic synchronization mechanisms that are adequate at the hardware level (i.e. @)</a:t>
            </a:r>
          </a:p>
          <a:p>
            <a:r>
              <a:rPr lang="en-US" sz="2400" dirty="0"/>
              <a:t>This type of control is adequate for static objects but falls short in a dynamic and highly reactive testbench.</a:t>
            </a:r>
          </a:p>
          <a:p>
            <a:r>
              <a:rPr lang="en-US" sz="2400" dirty="0"/>
              <a:t>Hence, </a:t>
            </a:r>
            <a:r>
              <a:rPr lang="en-US" sz="2400" dirty="0" err="1"/>
              <a:t>SystemVerilog</a:t>
            </a:r>
            <a:r>
              <a:rPr lang="en-US" sz="2400" dirty="0"/>
              <a:t> adds the following communication mechanisms:</a:t>
            </a:r>
          </a:p>
          <a:p>
            <a:pPr lvl="1"/>
            <a:r>
              <a:rPr lang="en-US" sz="2400" u="sng" dirty="0"/>
              <a:t>Semaphores</a:t>
            </a:r>
          </a:p>
          <a:p>
            <a:pPr lvl="2"/>
            <a:r>
              <a:rPr lang="en-US" sz="2000" dirty="0"/>
              <a:t>built-in class, which can be used for synchronization and mutual exclusion to shared resources</a:t>
            </a:r>
          </a:p>
          <a:p>
            <a:pPr lvl="1"/>
            <a:r>
              <a:rPr lang="en-US" sz="2400" u="sng" dirty="0"/>
              <a:t>Mailboxes</a:t>
            </a:r>
          </a:p>
          <a:p>
            <a:pPr lvl="2"/>
            <a:r>
              <a:rPr lang="en-US" sz="2000" dirty="0"/>
              <a:t>built-in class, which can be used as a communication channel between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DEC9E-7ED8-EB9B-776F-FEA1074F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D56F4-ADC8-028E-FA80-C235D14BFF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1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F5D5FD9-998B-B202-6EE4-C60DB0319BB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098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A71F377-1424-36FB-C924-3D47A9AF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 err="1"/>
              <a:t>SystemVerilog</a:t>
            </a:r>
            <a:r>
              <a:rPr lang="en-US" dirty="0"/>
              <a:t> Routines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B9042-C5D2-5BED-8034-A4F66A9C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22B844-A1C0-612F-3173-4F57B691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65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406DE-1387-1EE7-FD55-DF70E86EE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390A-FD94-EBD0-7EB1-1C2A7005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Semaphore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94027B-A68B-9063-90BC-0A41C24B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591800" cy="49069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Abadi Extra Light" panose="020B0204020104020204" pitchFamily="34" charset="0"/>
              </a:rPr>
              <a:t>semaphore</a:t>
            </a:r>
            <a:r>
              <a:rPr lang="en-US" sz="2400" dirty="0">
                <a:latin typeface="Abadi Extra Light" panose="020B0204020104020204" pitchFamily="34" charset="0"/>
              </a:rPr>
              <a:t> </a:t>
            </a:r>
            <a:r>
              <a:rPr lang="en-US" sz="2400" dirty="0" err="1">
                <a:latin typeface="Abadi Extra Light" panose="020B0204020104020204" pitchFamily="34" charset="0"/>
              </a:rPr>
              <a:t>identifier_name</a:t>
            </a:r>
            <a:r>
              <a:rPr lang="en-US" sz="2400" dirty="0">
                <a:latin typeface="Abadi Extra Light" panose="020B0204020104020204" pitchFamily="34" charset="0"/>
              </a:rPr>
              <a:t>;</a:t>
            </a:r>
          </a:p>
          <a:p>
            <a:r>
              <a:rPr lang="en-US" sz="2400" dirty="0"/>
              <a:t>Conceptually, a semaphore is a bucket. </a:t>
            </a:r>
          </a:p>
          <a:p>
            <a:r>
              <a:rPr lang="en-US" sz="2400" dirty="0"/>
              <a:t>When a semaphore is allocated, a bucket containing a fixed number of keys is created </a:t>
            </a:r>
          </a:p>
          <a:p>
            <a:r>
              <a:rPr lang="en-US" sz="2400" dirty="0"/>
              <a:t>Processes using semaphores must first get a key from the bucket before executing.</a:t>
            </a:r>
          </a:p>
          <a:p>
            <a:r>
              <a:rPr lang="en-US" sz="2400" dirty="0"/>
              <a:t>All other processes must wait until a sufficient number of keys is returned to the bucket.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F6960-C7BD-32B0-4F52-9D337A39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40BE3-8267-7C6D-C7F6-6B5C59F80E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21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038B1-49E8-2047-D6BA-C84A7742D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08AAF4-EB83-A9E8-B4D9-ED018D48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Semaphore Methods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C6CF9-3A42-06BF-95A2-5C5AAC89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A2A58-FF3A-4446-0D35-2DD956AB92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6E40D7-1B56-EB2B-A641-10E47251E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387931"/>
              </p:ext>
            </p:extLst>
          </p:nvPr>
        </p:nvGraphicFramePr>
        <p:xfrm>
          <a:off x="1905000" y="1884929"/>
          <a:ext cx="6842243" cy="308814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01151">
                  <a:extLst>
                    <a:ext uri="{9D8B030D-6E8A-4147-A177-3AD203B41FA5}">
                      <a16:colId xmlns:a16="http://schemas.microsoft.com/office/drawing/2014/main" val="1393758228"/>
                    </a:ext>
                  </a:extLst>
                </a:gridCol>
                <a:gridCol w="5041092">
                  <a:extLst>
                    <a:ext uri="{9D8B030D-6E8A-4147-A177-3AD203B41FA5}">
                      <a16:colId xmlns:a16="http://schemas.microsoft.com/office/drawing/2014/main" val="1256879772"/>
                    </a:ext>
                  </a:extLst>
                </a:gridCol>
              </a:tblGrid>
              <a:tr h="764994"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effectLst/>
                        </a:rPr>
                        <a:t>Method name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57515587"/>
                  </a:ext>
                </a:extLst>
              </a:tr>
              <a:tr h="724102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new()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>
                          <a:effectLst/>
                        </a:rPr>
                        <a:t>To create a semaphore with a specified number of keys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4175676849"/>
                  </a:ext>
                </a:extLst>
              </a:tr>
              <a:tr h="437472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get()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To obtain or get a specified number of keys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252648921"/>
                  </a:ext>
                </a:extLst>
              </a:tr>
              <a:tr h="437472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>
                          <a:effectLst/>
                        </a:rPr>
                        <a:t>put() 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To put or return the number of keys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17485826"/>
                  </a:ext>
                </a:extLst>
              </a:tr>
              <a:tr h="724102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 err="1">
                          <a:effectLst/>
                        </a:rPr>
                        <a:t>try_get</a:t>
                      </a:r>
                      <a:r>
                        <a:rPr lang="en-US" sz="1600" b="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Try to obtain or get a specified number of keys without blocking the execution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53393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48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965C5-6576-BB9E-A458-E79A30426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913070-D37E-2913-EBD4-78707FA4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Semaphore – Example 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DC33F-FF9B-CCFD-04FF-555A87EA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ACD1F-80A8-2164-D80A-3D37426305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1E02E3-EF57-31C1-9E5C-17DAB232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295" y="1262212"/>
            <a:ext cx="5845696" cy="4088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3575E-DD73-B928-8060-D5FF105B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77399"/>
            <a:ext cx="5191606" cy="46994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6CCC8F-09D5-F9A1-C517-C2560B39E0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35"/>
          <a:stretch/>
        </p:blipFill>
        <p:spPr>
          <a:xfrm>
            <a:off x="7162800" y="5271698"/>
            <a:ext cx="4925261" cy="109640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ECACAB-813F-BAF3-3735-1E346700E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272377"/>
            <a:ext cx="4635161" cy="1096408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258580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A48A3-E340-4DAC-F12C-92899DA69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8A3FF3-456C-A752-BC12-A42BFF49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Semaphore – Example 2 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FB7D3EC-DF30-4131-9822-9EA331D6D6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 single key per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D487E-5E00-39D9-9B0D-E10B6A229E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DE110-65EF-2734-C2F7-44630A0A2B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78CB5C-74E5-7135-55F4-F69AE6F90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6496"/>
            <a:ext cx="6553200" cy="48484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2186CB-C742-DFEB-A58F-22BA72AA2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64" y="4918473"/>
            <a:ext cx="4859694" cy="1541065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080458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71242-BBF7-2E20-CBC2-626F1E81F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72EA61-3728-E5D4-303D-00AB0769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Semaphore – Example 3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B3E51D-DB71-94E8-0D38-B24B90C70F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sz="1600" dirty="0"/>
              <a:t>et multiple keys per process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DE6CD-CCF2-B782-29E6-AC18DDAED2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888B-046A-254C-F88E-BE5615F88D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4FF369-742B-7ADD-12CE-5A5A66F3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7155444" cy="50117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9EF53D-82AB-5D88-DAB3-EEB7BF822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381" y="4918502"/>
            <a:ext cx="5056785" cy="1440596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588894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9446A-D83D-9B19-B817-1E03B395D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A8361F-2DEA-9358-2523-3B5813C2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Mailbox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FC3CF0-6AA2-E837-18A1-13A2FF4BF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19205"/>
            <a:ext cx="10477499" cy="236219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Abadi Extra Light" panose="020B0204020104020204" pitchFamily="34" charset="0"/>
              </a:rPr>
              <a:t>mailbox</a:t>
            </a:r>
            <a:r>
              <a:rPr lang="en-US" sz="2400" dirty="0">
                <a:latin typeface="Abadi Extra Light" panose="020B0204020104020204" pitchFamily="34" charset="0"/>
              </a:rPr>
              <a:t> #(type) </a:t>
            </a:r>
            <a:r>
              <a:rPr lang="en-US" sz="2400" dirty="0" err="1">
                <a:latin typeface="Abadi Extra Light" panose="020B0204020104020204" pitchFamily="34" charset="0"/>
              </a:rPr>
              <a:t>identifier_name</a:t>
            </a:r>
            <a:r>
              <a:rPr lang="en-US" sz="2400" dirty="0">
                <a:latin typeface="Abadi Extra Light" panose="020B0204020104020204" pitchFamily="34" charset="0"/>
              </a:rPr>
              <a:t>;	</a:t>
            </a:r>
            <a:endParaRPr lang="en-US" sz="2400" dirty="0"/>
          </a:p>
          <a:p>
            <a:r>
              <a:rPr lang="en-US" sz="2400" dirty="0"/>
              <a:t>A mailbox is a communication mechanism that allows messages to be exchanged between processes.</a:t>
            </a:r>
          </a:p>
          <a:p>
            <a:r>
              <a:rPr lang="en-US" sz="2400" dirty="0"/>
              <a:t>Data can be sent to a mailbox by one process and retrieved by another. </a:t>
            </a:r>
          </a:p>
          <a:p>
            <a:r>
              <a:rPr lang="en-US" sz="2400" dirty="0"/>
              <a:t>Mailbox behaves as first-in-first-out (FIFO), with a source and sink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6A6DD-5700-192A-4AA6-0B593665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1F5AA-8DDA-07EE-690E-172541C032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B654CD-259E-4F51-6DA3-67027ED7C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2" y="3905456"/>
            <a:ext cx="4779656" cy="1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40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A49C3-FCE8-80CF-2229-24CEFDF79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06DDF4-EA1F-3E9F-B0AD-D70992F2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Mailbox Methods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D7B7F-4C67-A9FF-C48D-141C5164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05565-2B35-FD58-1DE3-1FBB60E352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D2FDD4-1A58-E45B-749D-457CB8BF1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13969"/>
              </p:ext>
            </p:extLst>
          </p:nvPr>
        </p:nvGraphicFramePr>
        <p:xfrm>
          <a:off x="1295400" y="1436020"/>
          <a:ext cx="8763000" cy="462082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983048">
                  <a:extLst>
                    <a:ext uri="{9D8B030D-6E8A-4147-A177-3AD203B41FA5}">
                      <a16:colId xmlns:a16="http://schemas.microsoft.com/office/drawing/2014/main" val="1527042036"/>
                    </a:ext>
                  </a:extLst>
                </a:gridCol>
                <a:gridCol w="5779952">
                  <a:extLst>
                    <a:ext uri="{9D8B030D-6E8A-4147-A177-3AD203B41FA5}">
                      <a16:colId xmlns:a16="http://schemas.microsoft.com/office/drawing/2014/main" val="2609539985"/>
                    </a:ext>
                  </a:extLst>
                </a:gridCol>
              </a:tblGrid>
              <a:tr h="469406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effectLst/>
                        </a:rPr>
                        <a:t>Method name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effectLst/>
                        </a:rPr>
                        <a:t>Description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888492505"/>
                  </a:ext>
                </a:extLst>
              </a:tr>
              <a:tr h="54013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function new(int bound = 0)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Returns mailbox handle. An argument represents bounded mailbox size otherwise, it is an unbounded mailbox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700144971"/>
                  </a:ext>
                </a:extLst>
              </a:tr>
              <a:tr h="46940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task put(&lt;data&gt;)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Blocking method that stores data in the mailbox.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704424069"/>
                  </a:ext>
                </a:extLst>
              </a:tr>
              <a:tr h="54013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>
                          <a:effectLst/>
                        </a:rPr>
                        <a:t>function int try_put(&lt;data&gt;)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The non-blocking method that stores data in the mailbox if it is not full and returns 1 else 0.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76978585"/>
                  </a:ext>
                </a:extLst>
              </a:tr>
              <a:tr h="46940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>
                          <a:effectLst/>
                        </a:rPr>
                        <a:t>task get(ref &lt;data&gt;)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Blocking method to retrieve data from the mailbox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4024825335"/>
                  </a:ext>
                </a:extLst>
              </a:tr>
              <a:tr h="54013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>
                          <a:effectLst/>
                        </a:rPr>
                        <a:t>function int try_get(ref &lt;data&gt;)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The non-blocking method which returns data if a mailbox is non-empty else returns 0.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869262180"/>
                  </a:ext>
                </a:extLst>
              </a:tr>
              <a:tr h="46940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>
                          <a:effectLst/>
                        </a:rPr>
                        <a:t>task peek(ref &lt;data&gt;)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Copies data from the mailbox without removing it from a mailbox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994067508"/>
                  </a:ext>
                </a:extLst>
              </a:tr>
              <a:tr h="54013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>
                          <a:effectLst/>
                        </a:rPr>
                        <a:t>function int try_peek(ref &lt;data&gt;)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Tries to copy data from the mailbox without removing it from a mailbox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488187641"/>
                  </a:ext>
                </a:extLst>
              </a:tr>
              <a:tr h="46940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function int num()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Returns number of entries in the mailbox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73860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073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93709-0A03-35D9-D4BE-EE790D390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0EAA25-3F3D-6DD1-CF75-78544CF4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Mailbox – bounded/unbounded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D58F7F-773D-540F-9558-D69DF814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210800" cy="4906960"/>
          </a:xfrm>
        </p:spPr>
        <p:txBody>
          <a:bodyPr/>
          <a:lstStyle/>
          <a:p>
            <a:r>
              <a:rPr lang="en-US" sz="2400" dirty="0"/>
              <a:t>Mailbox is unbounded by default.</a:t>
            </a:r>
          </a:p>
          <a:p>
            <a:r>
              <a:rPr lang="en-US" sz="2400" dirty="0"/>
              <a:t>It can be bounded by passing the required size to its new function.</a:t>
            </a:r>
          </a:p>
          <a:p>
            <a:r>
              <a:rPr lang="en-US" sz="2400" dirty="0"/>
              <a:t>A bounded mailbox becomes full when it contains the bounded number of messages.</a:t>
            </a:r>
          </a:p>
          <a:p>
            <a:pPr lvl="1"/>
            <a:r>
              <a:rPr lang="en-US" sz="1800" dirty="0"/>
              <a:t>When the source thread tries to put a value into a sized mailbox that is full, that thread blocks until the value is removed.</a:t>
            </a:r>
          </a:p>
          <a:p>
            <a:pPr lvl="1"/>
            <a:r>
              <a:rPr lang="en-US" sz="1800" dirty="0"/>
              <a:t>Likewise, if a sink threads tries to remove a value from an empty mailbox, that thread blocks until a value is put into the mailbox</a:t>
            </a:r>
          </a:p>
          <a:p>
            <a:r>
              <a:rPr lang="en-US" sz="2400" dirty="0"/>
              <a:t>Unbounded mailboxes never suspend a thread in a send operation.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CDD5C-0363-4258-2CED-1E6235F0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494B2-9647-5014-4934-977E9DF803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83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3FCDA-2281-95DC-7016-BC32DA427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A097CA-DD06-A2AD-CF3C-29DEC51F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Mailbox – example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74159-B0B8-3D34-7801-F9AA1C51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07A0A-3301-0675-600A-09492B3F67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498861-CB04-D901-D123-B369D190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4367"/>
            <a:ext cx="5011043" cy="55443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149768-4DC1-55B4-B8C6-4A7A21D74B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8"/>
          <a:stretch/>
        </p:blipFill>
        <p:spPr>
          <a:xfrm>
            <a:off x="6019800" y="1295399"/>
            <a:ext cx="5181600" cy="5197163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384432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55405-09E3-8F79-E5E4-260262F2B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B8185FB-8C37-A4F1-208F-A3A8CEB2C34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68D7B55-E37B-0D25-9E65-2C28B631EF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E5ABB98-A730-A5A6-4B12-36E1A8B7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/>
              <a:t>Lab 3: (~ 60 min)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5DC48-B4A1-4303-94E4-4F683536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DF2C73-AF1F-6EF7-9782-F4336056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2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9DD25C-4C37-14FE-6AF0-A2B37FB8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 (</a:t>
            </a:r>
            <a:r>
              <a:rPr lang="en-US" dirty="0">
                <a:latin typeface="Abadi Extra Light" panose="020B0204020104020204" pitchFamily="34" charset="0"/>
              </a:rPr>
              <a:t>task</a:t>
            </a:r>
            <a:r>
              <a:rPr lang="en-US" dirty="0"/>
              <a:t> &amp; </a:t>
            </a:r>
            <a:r>
              <a:rPr lang="en-US" dirty="0">
                <a:latin typeface="Abadi Extra Light" panose="020B0204020104020204" pitchFamily="34" charset="0"/>
              </a:rPr>
              <a:t>function</a:t>
            </a:r>
            <a:r>
              <a:rPr lang="en-US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D7B523-2B15-286F-4461-CB3BCDEBD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Tasks and functions provide the ability to execute common procedures from several different places in a code.</a:t>
            </a:r>
          </a:p>
          <a:p>
            <a:r>
              <a:rPr lang="en-US" sz="2400" dirty="0"/>
              <a:t>They also provide a means of breaking up large procedures into smaller ones to make them easier to read and debug.</a:t>
            </a:r>
          </a:p>
          <a:p>
            <a:r>
              <a:rPr lang="en-US" sz="2400" dirty="0"/>
              <a:t>Tasks and functions are collectively referred to as subroutines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90DEA-E5B3-73D1-96A1-F4C9DD63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4DE96-1326-9CE9-7714-1E5C7DB567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75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973BE-B925-FD33-6FB0-27F477462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4A1CA4-C8FE-60D2-CA24-FC34C7BE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Lab Task: Producer-Consumer Model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26A473-E783-CE20-145A-6E0EB1B1D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058400" cy="4906960"/>
          </a:xfrm>
        </p:spPr>
        <p:txBody>
          <a:bodyPr/>
          <a:lstStyle/>
          <a:p>
            <a:r>
              <a:rPr lang="en-US" sz="1800" dirty="0"/>
              <a:t>In this lab, a producer and consumer model can be designed using the pre-defined packet data type, </a:t>
            </a:r>
            <a:r>
              <a:rPr lang="en-US" sz="1800" dirty="0" err="1"/>
              <a:t>SystemVerilog</a:t>
            </a:r>
            <a:r>
              <a:rPr lang="en-US" sz="1800" dirty="0"/>
              <a:t> mailbox, and tasks as follows:</a:t>
            </a:r>
          </a:p>
          <a:p>
            <a:pPr lvl="1"/>
            <a:r>
              <a:rPr lang="en-US" sz="1800" dirty="0"/>
              <a:t>Create a packet that has: </a:t>
            </a:r>
          </a:p>
          <a:p>
            <a:pPr lvl="2"/>
            <a:r>
              <a:rPr lang="en-US" sz="1400" dirty="0"/>
              <a:t>ID</a:t>
            </a:r>
          </a:p>
          <a:p>
            <a:pPr lvl="2"/>
            <a:r>
              <a:rPr lang="en-US" sz="1400" dirty="0" err="1"/>
              <a:t>Sent_time</a:t>
            </a:r>
            <a:endParaRPr lang="en-US" sz="1400" dirty="0"/>
          </a:p>
          <a:p>
            <a:pPr lvl="2"/>
            <a:r>
              <a:rPr lang="en-US" sz="1400" dirty="0" err="1"/>
              <a:t>packet_type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data</a:t>
            </a:r>
          </a:p>
          <a:p>
            <a:pPr lvl="1"/>
            <a:r>
              <a:rPr lang="en-US" sz="1800" dirty="0"/>
              <a:t>Types of packets are:</a:t>
            </a:r>
          </a:p>
          <a:p>
            <a:pPr lvl="2"/>
            <a:r>
              <a:rPr lang="en-US" sz="1400" dirty="0"/>
              <a:t>Message</a:t>
            </a:r>
          </a:p>
          <a:p>
            <a:pPr lvl="2"/>
            <a:r>
              <a:rPr lang="en-US" sz="1400" dirty="0"/>
              <a:t>Command</a:t>
            </a:r>
          </a:p>
          <a:p>
            <a:pPr lvl="2"/>
            <a:r>
              <a:rPr lang="en-US" sz="1400" dirty="0"/>
              <a:t>Control</a:t>
            </a:r>
          </a:p>
          <a:p>
            <a:pPr lvl="1"/>
            <a:r>
              <a:rPr lang="en-US" sz="1800" dirty="0"/>
              <a:t>Create a task for a producer that writes in the mailbox every 10ns.</a:t>
            </a:r>
          </a:p>
          <a:p>
            <a:pPr lvl="1"/>
            <a:r>
              <a:rPr lang="en-US" sz="1800" dirty="0"/>
              <a:t>Create a task for a consumer that reads from the mailbox every 5ns.</a:t>
            </a:r>
          </a:p>
          <a:p>
            <a:pPr lvl="1"/>
            <a:r>
              <a:rPr lang="en-US" sz="1800" dirty="0"/>
              <a:t>Use fork-join to synchronize between them.</a:t>
            </a:r>
          </a:p>
          <a:p>
            <a:pPr lvl="1"/>
            <a:r>
              <a:rPr lang="en-US" sz="1800" dirty="0"/>
              <a:t>Randomize multiple packets and send them from the producer in a fixed time interval.</a:t>
            </a:r>
            <a:endParaRPr lang="en-US" sz="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5B3D4-9663-DDF0-D15D-0FD15460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5B0C8-7850-621C-3E65-E11FBF6FE3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12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2A1D2-0964-97EC-245E-9D4CA73CB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C97B5C54-8FF5-DE53-51C9-66D56E1B388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B8185FB-8C37-A4F1-208F-A3A8CEB2C3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CB048E9-6CF4-3D64-2BAE-DCF51851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/>
              <a:t>Assignment: (~ 60 min)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DEE80-0376-1E04-5358-B53576C0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B2A44-84CF-52EE-0144-9EF7C8E9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17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A3A73-2A58-1FCF-4246-1FE5057A2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8CD2DE-4561-4960-4DBD-A9DA6456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Assignment: Producer-Consumer Model with priorities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9A68A1-663F-6925-C3A5-5A857DC0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4"/>
            <a:ext cx="10058400" cy="5240333"/>
          </a:xfrm>
        </p:spPr>
        <p:txBody>
          <a:bodyPr/>
          <a:lstStyle/>
          <a:p>
            <a:r>
              <a:rPr lang="en-US" sz="2000" dirty="0"/>
              <a:t>For the lab assignment, a producer and consumer model can be designed using the pre-defined packet data type, </a:t>
            </a:r>
            <a:r>
              <a:rPr lang="en-US" sz="2000" dirty="0" err="1"/>
              <a:t>SystemVerilog</a:t>
            </a:r>
            <a:r>
              <a:rPr lang="en-US" sz="2000" dirty="0"/>
              <a:t> mailbox, and tasks as follows: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Create a packet that has: ID, </a:t>
            </a:r>
            <a:r>
              <a:rPr lang="en-US" sz="1800" dirty="0" err="1"/>
              <a:t>Sent_time</a:t>
            </a:r>
            <a:r>
              <a:rPr lang="en-US" sz="1800" dirty="0"/>
              <a:t>, </a:t>
            </a:r>
            <a:r>
              <a:rPr lang="en-US" sz="1800" dirty="0" err="1"/>
              <a:t>packet_type</a:t>
            </a:r>
            <a:r>
              <a:rPr lang="en-US" sz="1800" dirty="0"/>
              <a:t>, priority and data.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Types of packets are Message, Command, and Control.</a:t>
            </a:r>
          </a:p>
          <a:p>
            <a:pPr lvl="1"/>
            <a:r>
              <a:rPr lang="en-US" sz="1800" dirty="0"/>
              <a:t>There are three levels of priority: </a:t>
            </a:r>
          </a:p>
          <a:p>
            <a:pPr lvl="2"/>
            <a:r>
              <a:rPr lang="en-US" dirty="0"/>
              <a:t>High</a:t>
            </a:r>
          </a:p>
          <a:p>
            <a:pPr lvl="2"/>
            <a:r>
              <a:rPr lang="en-US" dirty="0"/>
              <a:t>Medium</a:t>
            </a:r>
          </a:p>
          <a:p>
            <a:pPr lvl="2"/>
            <a:r>
              <a:rPr lang="en-US" dirty="0"/>
              <a:t>Low</a:t>
            </a:r>
          </a:p>
          <a:p>
            <a:pPr lvl="1"/>
            <a:r>
              <a:rPr lang="en-US" sz="1800" dirty="0"/>
              <a:t>Create a task for a producer that writes in the mailbox every 5ns</a:t>
            </a:r>
          </a:p>
          <a:p>
            <a:pPr lvl="1"/>
            <a:r>
              <a:rPr lang="en-US" sz="1800" dirty="0"/>
              <a:t>Create a task for a consumer that reads from the mailbox every 20ns </a:t>
            </a:r>
            <a:r>
              <a:rPr lang="en-US" sz="1800" b="1" dirty="0"/>
              <a:t>but reads the packets with higher priority first.</a:t>
            </a:r>
          </a:p>
          <a:p>
            <a:pPr lvl="1"/>
            <a:r>
              <a:rPr lang="en-US" sz="1800" dirty="0"/>
              <a:t>Use fork-join to synchronize between them.</a:t>
            </a:r>
          </a:p>
          <a:p>
            <a:pPr lvl="1"/>
            <a:r>
              <a:rPr lang="en-US" sz="1800" dirty="0"/>
              <a:t>Randomize multiple packets and send them from the producer in a fixed time interval.</a:t>
            </a:r>
            <a:endParaRPr lang="en-US" sz="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F7E77-E162-AA75-86AB-E3280AE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CCA7E-2480-B439-4EB2-57DA7A6D61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D275A-576C-0BE3-D703-058401BDD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402B1A-BA4C-39B8-387E-4B4A2618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 (</a:t>
            </a:r>
            <a:r>
              <a:rPr lang="en-US" dirty="0">
                <a:latin typeface="Abadi Extra Light" panose="020B0204020104020204" pitchFamily="34" charset="0"/>
              </a:rPr>
              <a:t>task</a:t>
            </a:r>
            <a:r>
              <a:rPr lang="en-US" dirty="0"/>
              <a:t> &amp; </a:t>
            </a:r>
            <a:r>
              <a:rPr lang="en-US" dirty="0">
                <a:latin typeface="Abadi Extra Light" panose="020B0204020104020204" pitchFamily="34" charset="0"/>
              </a:rPr>
              <a:t>function</a:t>
            </a:r>
            <a:r>
              <a:rPr lang="en-US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ED2C53-BCD7-0451-38F4-428AB06CE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pPr lvl="1"/>
            <a:r>
              <a:rPr lang="en-US" sz="2000" dirty="0"/>
              <a:t>Cannot block</a:t>
            </a:r>
          </a:p>
          <a:p>
            <a:pPr lvl="2"/>
            <a:r>
              <a:rPr lang="en-US" sz="2000" dirty="0"/>
              <a:t>Can’t have time-controlling statements such as </a:t>
            </a:r>
            <a:r>
              <a:rPr lang="en-US" sz="2000" dirty="0">
                <a:latin typeface="Abadi Extra Light" panose="020B0204020104020204" pitchFamily="34" charset="0"/>
              </a:rPr>
              <a:t>@(posedge </a:t>
            </a:r>
            <a:r>
              <a:rPr lang="en-US" sz="2000" dirty="0" err="1">
                <a:latin typeface="Abadi Extra Light" panose="020B0204020104020204" pitchFamily="34" charset="0"/>
              </a:rPr>
              <a:t>clk</a:t>
            </a:r>
            <a:r>
              <a:rPr lang="en-US" sz="2000" dirty="0">
                <a:latin typeface="Abadi Extra Light" panose="020B0204020104020204" pitchFamily="34" charset="0"/>
              </a:rPr>
              <a:t>)</a:t>
            </a:r>
          </a:p>
          <a:p>
            <a:pPr lvl="2"/>
            <a:r>
              <a:rPr lang="en-US" sz="2000" dirty="0"/>
              <a:t>The statements in the body of a function execute in one simulation time unit</a:t>
            </a:r>
          </a:p>
          <a:p>
            <a:pPr lvl="1"/>
            <a:r>
              <a:rPr lang="en-US" sz="2000" dirty="0"/>
              <a:t>A non-void function must return a single value</a:t>
            </a:r>
          </a:p>
          <a:p>
            <a:pPr lvl="2"/>
            <a:r>
              <a:rPr lang="en-US" sz="2000" dirty="0" err="1"/>
              <a:t>SystemVerilog</a:t>
            </a:r>
            <a:r>
              <a:rPr lang="en-US" sz="2000" dirty="0"/>
              <a:t> improves this by adding (</a:t>
            </a:r>
            <a:r>
              <a:rPr lang="en-US" sz="2000" dirty="0">
                <a:latin typeface="Abadi Extra Light" panose="020B0204020104020204" pitchFamily="34" charset="0"/>
              </a:rPr>
              <a:t>void function</a:t>
            </a:r>
            <a:r>
              <a:rPr lang="en-US" sz="2000" dirty="0"/>
              <a:t>) which does not return a value</a:t>
            </a:r>
          </a:p>
          <a:p>
            <a:pPr lvl="1"/>
            <a:r>
              <a:rPr lang="en-US" sz="2000" dirty="0"/>
              <a:t>Cannot enable a task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sz="2000" dirty="0"/>
              <a:t>Can block</a:t>
            </a:r>
          </a:p>
          <a:p>
            <a:pPr lvl="2"/>
            <a:r>
              <a:rPr lang="en-US" sz="2000" dirty="0"/>
              <a:t>May contain time-controlling statements</a:t>
            </a:r>
          </a:p>
          <a:p>
            <a:pPr lvl="1"/>
            <a:r>
              <a:rPr lang="en-US" sz="2000" dirty="0"/>
              <a:t>Does not return a value</a:t>
            </a:r>
          </a:p>
          <a:p>
            <a:pPr lvl="1"/>
            <a:r>
              <a:rPr lang="en-US" sz="2000" dirty="0"/>
              <a:t>Can enable other tasks and/or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DD57F-D194-5FBC-6AB2-6EF925D2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B77E9-813B-F0C1-C6F6-F29B86DBA9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4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B7439-4EF9-54A3-3607-A81F7AAE2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F5D88E-36DB-59BF-C67A-ACCBC315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 (</a:t>
            </a:r>
            <a:r>
              <a:rPr lang="en-US" dirty="0">
                <a:latin typeface="Abadi Extra Light" panose="020B0204020104020204" pitchFamily="34" charset="0"/>
              </a:rPr>
              <a:t>task</a:t>
            </a:r>
            <a:r>
              <a:rPr lang="en-US" dirty="0"/>
              <a:t> &amp; </a:t>
            </a:r>
            <a:r>
              <a:rPr lang="en-US" dirty="0">
                <a:latin typeface="Abadi Extra Light" panose="020B0204020104020204" pitchFamily="34" charset="0"/>
              </a:rPr>
              <a:t>function</a:t>
            </a:r>
            <a:r>
              <a:rPr lang="en-US" dirty="0"/>
              <a:t>) -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301B8-51F7-832E-414B-88565C12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07CD1-00B0-715B-57C2-964901D51A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3F1BB1-BEBA-BA2B-B0AC-386475F2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86" y="1105138"/>
            <a:ext cx="6466913" cy="453366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E118D4D-4453-BE5C-07FA-66C85F392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511354"/>
            <a:ext cx="5772135" cy="27556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553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269FE-B45F-0280-06F1-C24CF8505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0DC929-1297-0B22-5D4B-A1447DBC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 (</a:t>
            </a:r>
            <a:r>
              <a:rPr lang="en-US" dirty="0">
                <a:latin typeface="Abadi Extra Light" panose="020B0204020104020204" pitchFamily="34" charset="0"/>
              </a:rPr>
              <a:t>task</a:t>
            </a:r>
            <a:r>
              <a:rPr lang="en-US" dirty="0"/>
              <a:t> &amp; </a:t>
            </a:r>
            <a:r>
              <a:rPr lang="en-US" dirty="0">
                <a:latin typeface="Abadi Extra Light" panose="020B0204020104020204" pitchFamily="34" charset="0"/>
              </a:rPr>
              <a:t>function</a:t>
            </a:r>
            <a:r>
              <a:rPr lang="en-US" dirty="0"/>
              <a:t>) -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4653B-5613-31FD-0E4E-B3BE6592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BC018-47C1-8AFE-637F-14A8A96EE7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672C8F-5E29-0DE9-8793-BFE75D772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4"/>
          <a:stretch/>
        </p:blipFill>
        <p:spPr>
          <a:xfrm>
            <a:off x="1752600" y="1057478"/>
            <a:ext cx="7162800" cy="554612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3532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4B5F6-1CA1-8BB9-348D-4475A29B1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6A7205-3A3D-F828-6991-4475AF7E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Task/function Memory Usage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721F7-BF15-3BF1-CDB7-AB74F3248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sz="1800" dirty="0"/>
              <a:t>Tasks/functions are static by default except if they are declared inside a class scope</a:t>
            </a:r>
          </a:p>
          <a:p>
            <a:pPr lvl="1"/>
            <a:r>
              <a:rPr lang="en-US" sz="1800" dirty="0"/>
              <a:t>All variables of a static task/function are static by default</a:t>
            </a:r>
          </a:p>
          <a:p>
            <a:pPr lvl="1"/>
            <a:r>
              <a:rPr lang="en-US" sz="1800" dirty="0"/>
              <a:t>Static variables retain their value between invocations</a:t>
            </a:r>
          </a:p>
          <a:p>
            <a:pPr lvl="1"/>
            <a:r>
              <a:rPr lang="en-US" sz="1800" dirty="0"/>
              <a:t>There is a single static variable corresponding to each declared local variable in a module instance, regardless of the number of concurrent activations of the task/function.</a:t>
            </a:r>
          </a:p>
          <a:p>
            <a:pPr lvl="1"/>
            <a:r>
              <a:rPr lang="en-US" sz="1800" dirty="0"/>
              <a:t>Static tasks/functions in different instances of a module have separate storage from each other</a:t>
            </a:r>
          </a:p>
          <a:p>
            <a:r>
              <a:rPr lang="en-US" dirty="0"/>
              <a:t>Automatic</a:t>
            </a:r>
          </a:p>
          <a:p>
            <a:pPr lvl="1"/>
            <a:r>
              <a:rPr lang="en-US" sz="1800" dirty="0"/>
              <a:t>Allocate unique, separate storage for each task/function call</a:t>
            </a:r>
          </a:p>
          <a:p>
            <a:pPr lvl="1"/>
            <a:r>
              <a:rPr lang="en-US" sz="1800" dirty="0"/>
              <a:t>All variables of an automatic task/function are automatic by default</a:t>
            </a:r>
          </a:p>
          <a:p>
            <a:pPr lvl="1"/>
            <a:r>
              <a:rPr lang="en-US" sz="1800" dirty="0"/>
              <a:t>Automatic variables do not retain their values between invocations</a:t>
            </a:r>
          </a:p>
          <a:p>
            <a:pPr lvl="1"/>
            <a:r>
              <a:rPr lang="en-US" sz="1800" dirty="0"/>
              <a:t>Automatic variables are replicated on each concurrent task/function invocation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2BAE3-A776-3ED1-45BB-EDE5536E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61159-E596-98C7-1411-E46FBD8AA1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C50DA-53D3-3C99-1D6E-EE0969B63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801B98-74A8-6A08-2E6C-3775ABC3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Task/function Memory Usage -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FEBC4-282D-76AD-17FF-FE87149E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ED887-D672-E668-C117-D9E86738CD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7AE2C7C-6E91-B35D-5248-BA59C0B0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77399"/>
            <a:ext cx="8229600" cy="545061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9A5116-EE38-6022-817C-482639BD3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07" b="-1"/>
          <a:stretch/>
        </p:blipFill>
        <p:spPr>
          <a:xfrm>
            <a:off x="6546634" y="4705217"/>
            <a:ext cx="4959566" cy="1870058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95140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D45D5-6FE6-05E5-FF14-D6248EB7D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721FC-B7DC-C178-C40C-61521AA8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vs Tasks -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E6C2E-78C4-1B1D-DBF3-D682B868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74886-3A3F-9663-BA47-2C7AADC824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0BB101B0-9C77-6AF3-B31C-AA51D23D4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0671"/>
              </p:ext>
            </p:extLst>
          </p:nvPr>
        </p:nvGraphicFramePr>
        <p:xfrm>
          <a:off x="1371600" y="2286000"/>
          <a:ext cx="8839200" cy="2667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663879953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3016441457"/>
                    </a:ext>
                  </a:extLst>
                </a:gridCol>
              </a:tblGrid>
              <a:tr h="53782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Function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Task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390426075"/>
                  </a:ext>
                </a:extLst>
              </a:tr>
              <a:tr h="79568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It cannot contain simulation delay, so it executes in the same time unit.</a:t>
                      </a:r>
                      <a:endParaRPr lang="en-US" sz="1600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Can contain a simulation time delay and include </a:t>
                      </a:r>
                      <a:r>
                        <a:rPr lang="en-US" sz="1600" dirty="0"/>
                        <a:t>time-controlling statements </a:t>
                      </a:r>
                      <a:endParaRPr lang="en-US" sz="1600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748942029"/>
                  </a:ext>
                </a:extLst>
              </a:tr>
              <a:tr h="79568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Can return a single value unless it is a void function</a:t>
                      </a:r>
                      <a:endParaRPr lang="en-US" sz="1600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Does not return a value but can achieve the same effect using output arguments</a:t>
                      </a:r>
                      <a:endParaRPr lang="en-US" sz="1600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109569117"/>
                  </a:ext>
                </a:extLst>
              </a:tr>
              <a:tr h="5378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Cannot call another task</a:t>
                      </a:r>
                      <a:endParaRPr lang="en-US" sz="1600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effectLst/>
                        </a:rPr>
                        <a:t>Can call another function or task</a:t>
                      </a:r>
                      <a:endParaRPr lang="en-US" sz="1600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80631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3145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a8dd79d94d0b89fe9b6b2bf095f36224106ea8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15034</TotalTime>
  <Words>1830</Words>
  <Application>Microsoft Office PowerPoint</Application>
  <PresentationFormat>Widescreen</PresentationFormat>
  <Paragraphs>237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Abadi Extra Light</vt:lpstr>
      <vt:lpstr>Arial</vt:lpstr>
      <vt:lpstr>Times New Roman</vt:lpstr>
      <vt:lpstr>TimesNewRomanPSMT</vt:lpstr>
      <vt:lpstr>Wingdings</vt:lpstr>
      <vt:lpstr>508 Lecture</vt:lpstr>
      <vt:lpstr>think-cell Slide</vt:lpstr>
      <vt:lpstr>CND212: Digital Testing and Verification</vt:lpstr>
      <vt:lpstr>SystemVerilog Routines </vt:lpstr>
      <vt:lpstr>Subroutines (task &amp; function)</vt:lpstr>
      <vt:lpstr>Subroutines (task &amp; function)</vt:lpstr>
      <vt:lpstr>Subroutines (task &amp; function) - example</vt:lpstr>
      <vt:lpstr>Subroutines (task &amp; function) - example</vt:lpstr>
      <vt:lpstr>Task/function Memory Usage</vt:lpstr>
      <vt:lpstr>Task/function Memory Usage - example</vt:lpstr>
      <vt:lpstr>Functions vs Tasks - Summary</vt:lpstr>
      <vt:lpstr>SystemVerilog Threading </vt:lpstr>
      <vt:lpstr>fork – join (Parallel blocks)</vt:lpstr>
      <vt:lpstr>fork – join (Parallel blocks)</vt:lpstr>
      <vt:lpstr>fork – join (Parallel blocks)</vt:lpstr>
      <vt:lpstr>fork – join (example1)</vt:lpstr>
      <vt:lpstr>fork – join_any (example2)</vt:lpstr>
      <vt:lpstr>fork – join_none (example3)</vt:lpstr>
      <vt:lpstr>fork – join (Parallel blocks)</vt:lpstr>
      <vt:lpstr>SystemVerilog Interprocess Synchronization &amp; Communication </vt:lpstr>
      <vt:lpstr>Overview</vt:lpstr>
      <vt:lpstr>Semaphore</vt:lpstr>
      <vt:lpstr>Semaphore Methods</vt:lpstr>
      <vt:lpstr>Semaphore – Example 1</vt:lpstr>
      <vt:lpstr>Semaphore – Example 2 </vt:lpstr>
      <vt:lpstr>Semaphore – Example 3</vt:lpstr>
      <vt:lpstr>Mailbox</vt:lpstr>
      <vt:lpstr>Mailbox Methods</vt:lpstr>
      <vt:lpstr>Mailbox – bounded/unbounded</vt:lpstr>
      <vt:lpstr>Mailbox – example</vt:lpstr>
      <vt:lpstr>Lab 3: (~ 60 min) </vt:lpstr>
      <vt:lpstr>Lab Task: Producer-Consumer Model</vt:lpstr>
      <vt:lpstr>Assignment: (~ 60 min) </vt:lpstr>
      <vt:lpstr>Assignment: Producer-Consumer Model with priorities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Design: Principles and Practices, 5e with Verilog</dc:title>
  <dc:subject>Engineering, Computer Science</dc:subject>
  <dc:creator>Wakerly</dc:creator>
  <cp:keywords>Digital Design</cp:keywords>
  <cp:lastModifiedBy>Rana Badran</cp:lastModifiedBy>
  <cp:revision>3756</cp:revision>
  <dcterms:created xsi:type="dcterms:W3CDTF">2014-07-14T20:04:21Z</dcterms:created>
  <dcterms:modified xsi:type="dcterms:W3CDTF">2024-02-23T23:33:01Z</dcterms:modified>
</cp:coreProperties>
</file>