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95" r:id="rId2"/>
    <p:sldId id="612" r:id="rId3"/>
    <p:sldId id="627" r:id="rId4"/>
    <p:sldId id="613" r:id="rId5"/>
    <p:sldId id="614" r:id="rId6"/>
    <p:sldId id="615" r:id="rId7"/>
    <p:sldId id="616" r:id="rId8"/>
    <p:sldId id="617" r:id="rId9"/>
    <p:sldId id="618" r:id="rId10"/>
    <p:sldId id="620" r:id="rId11"/>
    <p:sldId id="621" r:id="rId12"/>
    <p:sldId id="628" r:id="rId13"/>
    <p:sldId id="622" r:id="rId14"/>
    <p:sldId id="623" r:id="rId15"/>
    <p:sldId id="625" r:id="rId16"/>
    <p:sldId id="624" r:id="rId17"/>
    <p:sldId id="629" r:id="rId18"/>
    <p:sldId id="611" r:id="rId19"/>
    <p:sldId id="626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08C185-EB0A-42CB-8634-9DDE163618DA}">
          <p14:sldIdLst>
            <p14:sldId id="595"/>
            <p14:sldId id="612"/>
            <p14:sldId id="627"/>
            <p14:sldId id="613"/>
            <p14:sldId id="614"/>
            <p14:sldId id="615"/>
            <p14:sldId id="616"/>
            <p14:sldId id="617"/>
            <p14:sldId id="618"/>
            <p14:sldId id="620"/>
            <p14:sldId id="621"/>
            <p14:sldId id="628"/>
            <p14:sldId id="622"/>
            <p14:sldId id="623"/>
            <p14:sldId id="625"/>
            <p14:sldId id="624"/>
            <p14:sldId id="629"/>
            <p14:sldId id="611"/>
            <p14:sldId id="6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08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  <p15:guide id="5" orient="horz" pos="3984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384" userDrawn="1">
          <p15:clr>
            <a:srgbClr val="A4A3A4"/>
          </p15:clr>
        </p15:guide>
        <p15:guide id="9" orient="horz" pos="19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825"/>
    <a:srgbClr val="001581"/>
    <a:srgbClr val="FFFFFF"/>
    <a:srgbClr val="007FA3"/>
    <a:srgbClr val="D20064"/>
    <a:srgbClr val="FF0066"/>
    <a:srgbClr val="99008C"/>
    <a:srgbClr val="82007C"/>
    <a:srgbClr val="96008F"/>
    <a:srgbClr val="595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8" autoAdjust="0"/>
    <p:restoredTop sz="92840" autoAdjust="0"/>
  </p:normalViewPr>
  <p:slideViewPr>
    <p:cSldViewPr>
      <p:cViewPr varScale="1">
        <p:scale>
          <a:sx n="71" d="100"/>
          <a:sy n="71" d="100"/>
        </p:scale>
        <p:origin x="388" y="36"/>
      </p:cViewPr>
      <p:guideLst>
        <p:guide orient="horz" pos="2112"/>
        <p:guide pos="3840"/>
        <p:guide orient="horz" pos="1008"/>
        <p:guide orient="horz" pos="3600"/>
        <p:guide orient="horz" pos="3984"/>
        <p:guide orient="horz" pos="2160"/>
        <p:guide pos="7296"/>
        <p:guide pos="384"/>
        <p:guide orient="horz" pos="1920"/>
      </p:guideLst>
    </p:cSldViewPr>
  </p:slideViewPr>
  <p:outlineViewPr>
    <p:cViewPr>
      <p:scale>
        <a:sx n="50" d="100"/>
        <a:sy n="50" d="100"/>
      </p:scale>
      <p:origin x="0" y="-42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66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BE149-0DB7-CA5E-FB8E-EBE26AA9E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4527E2-CDAE-0206-8F13-5025BF4E8E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513F36-5A4B-872F-C866-5ADCD0756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80557-AF99-566E-F0CD-5ED85BA28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44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638AA-9865-40D9-041B-1921940D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0F6D6-107A-2C92-A9F2-B5129CCEE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155958-209F-65E6-7C1C-25D8B87C2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F553E-AD8C-223E-DA60-85F07D6982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40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1BC9A-6429-1C16-880C-78E278D35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610041-ED87-81F3-207C-55BE1F60A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F1C4CB-81D3-E09F-36EF-F98E1BD08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45B6E-7B25-1AF7-6F98-EB4704006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9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A44EB-07AA-134E-E0E1-9D4EC3EB2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9D5D0-E8B4-A282-70F8-C279C04449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10AD3-7D6D-BBE4-34C9-85BEDCE1D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E7698-A736-7C07-D2A5-73246B776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6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0E05E-88A2-F53D-212F-69398B087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0A3C0A-6602-A1E4-810A-E08259D0B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517F2-A1C7-0778-267C-1F37EB8BA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DECB1-191D-C2F3-151A-3BC24C05B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2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4A364-EC51-8944-BDE8-39DDCE8F9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BEEC40-5BA3-4131-0016-8611E3F5B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C82548-C4C4-6C63-68B7-73CADE4F2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249AC-5D71-A43A-8527-24D134EF1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8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9585B-7D83-7561-3202-012F2FFAB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D07A2F-8DF7-A702-CCFE-4CEB50A5C8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F0D36-A42A-E938-88CC-18611B2B0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CA8DB-A82B-941F-D076-6311FA601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2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there’s a class called </a:t>
            </a:r>
            <a:r>
              <a:rPr lang="en-US" sz="1200" dirty="0" err="1"/>
              <a:t>networkPkt</a:t>
            </a:r>
            <a:r>
              <a:rPr lang="en-US" sz="1200" dirty="0"/>
              <a:t> that extends “inherits” the base class </a:t>
            </a:r>
            <a:r>
              <a:rPr lang="en-US" sz="1200" dirty="0" err="1"/>
              <a:t>myPacket</a:t>
            </a:r>
            <a:r>
              <a:rPr lang="en-US" sz="1200" dirty="0"/>
              <a:t>. The class </a:t>
            </a:r>
            <a:r>
              <a:rPr lang="en-US" sz="1200" dirty="0" err="1"/>
              <a:t>networkPkt</a:t>
            </a:r>
            <a:r>
              <a:rPr lang="en-US" sz="1200" dirty="0"/>
              <a:t> has a constructor that calls the constructor of the base class. </a:t>
            </a:r>
          </a:p>
          <a:p>
            <a:r>
              <a:rPr lang="en-US" sz="1200" dirty="0"/>
              <a:t>To call the methods of the base class inside the inherited one, use the keyword “super”.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1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40EC8-856F-5232-7008-DB4ED4730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FFAFBC-FEFF-6D0B-2755-C1547E772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DC802A-76E9-3852-7777-7073B63BD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0A1C7-558A-FC86-B217-9E271C3D3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4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1AA23-9933-8AC4-957A-F46B8825A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8D95E-EE31-F63A-37D4-1C343791A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DCBC98-04A8-9C5F-DEFC-BE21D8E52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5221F-204D-A19C-3BCC-EF7C6D7F3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59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0265B-B6A8-D9A7-C6A1-06F9CD8DF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9A53F-B0F8-0B13-12F6-C0065A6A1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5B5EA-6D9C-93FB-D598-2F8568727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B709C-6047-2093-6B30-1675FA72D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1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3BEB2-EF38-F76D-9777-18F868EB5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2B234-4E1D-50FA-6110-B7D4E2812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A48F16-FE87-4A8F-44FF-97E7AFED6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08CD2-8D41-8183-A265-FC22ACAEC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2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3810000"/>
            <a:ext cx="12192000" cy="304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/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3962400"/>
            <a:ext cx="10392835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72A3D-B033-D330-3C21-B6F75ECE2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552" y="143892"/>
            <a:ext cx="3718882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AF99C-05FC-B681-F56F-2F3C8C3C7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>
            <a:off x="8546587" y="143892"/>
            <a:ext cx="3475861" cy="901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</p:spPr>
        <p:txBody>
          <a:bodyPr anchor="b">
            <a:noAutofit/>
          </a:bodyPr>
          <a:lstStyle>
            <a:lvl1pPr algn="l">
              <a:defRPr sz="3400" b="1" i="0" cap="none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83" y="3962400"/>
            <a:ext cx="10392836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074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2150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106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0EC07-2335-A00E-EA90-3C8600EA2645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F331D-61F2-595D-0F3B-C2FD97CCE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761F97-E9CB-2842-716A-CDC13A63EBE1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5BCB36-BAF3-658D-6EEA-4E264D317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438402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03876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3657601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4648200"/>
            <a:ext cx="10972800" cy="50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" y="5334000"/>
            <a:ext cx="10972800" cy="533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12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92494" y="1124956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01409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 b="0"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95400"/>
          </a:xfrm>
        </p:spPr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124200"/>
            <a:ext cx="10972800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 b="1" i="0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E148D-A0A4-317A-F8C2-A182BF063633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61D8-0188-7C13-6FAC-BB31FC696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D6040-0697-6311-60E2-1B6D6FD6EB49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6703BA-0E68-73C9-AFE4-48C8D9E48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8932"/>
            <a:ext cx="10972800" cy="83422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743201"/>
            <a:ext cx="10972800" cy="9858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069" y="4114801"/>
            <a:ext cx="10972800" cy="10927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10972800" cy="68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09600" y="2514600"/>
            <a:ext cx="10972800" cy="60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609600" y="3352800"/>
            <a:ext cx="10972800" cy="770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09600" y="4419600"/>
            <a:ext cx="10972800" cy="76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/>
          </p:nvPr>
        </p:nvSpPr>
        <p:spPr>
          <a:xfrm>
            <a:off x="609601" y="5343526"/>
            <a:ext cx="11018292" cy="7524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0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564150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61" y="6620070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CND212: Digital Testing and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2497350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5105400"/>
            <a:ext cx="109728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4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CFE6B61-320F-E0FF-6D87-A517953A8D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6253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44" imgH="443" progId="TCLayout.ActiveDocument.1">
                  <p:embed/>
                </p:oleObj>
              </mc:Choice>
              <mc:Fallback>
                <p:oleObj name="think-cell Slide" r:id="rId16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990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58921"/>
            <a:ext cx="9372600" cy="3674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6133D-D5BC-C5E4-BCB5-A0BE6F256B1C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7212F-ECC5-F8A1-A5D6-BD290599FB5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1D2D3-9114-DE88-64B6-66B72405A3E4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57862-7C7E-4D88-A65E-00B629C72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58921"/>
            <a:ext cx="735711" cy="27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62" r:id="rId9"/>
    <p:sldLayoutId id="2147483651" r:id="rId10"/>
    <p:sldLayoutId id="2147483654" r:id="rId11"/>
    <p:sldLayoutId id="2147483655" r:id="rId12"/>
    <p:sldLayoutId id="214748366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7C9-5B04-8474-B951-DAD11EC2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CND212: Digital Testing and Verification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649A-59CC-F29E-BCDA-DA24E4E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EB79CC-68A1-622F-21F7-26CF7AD1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subclasses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8AECF8-9BFB-0748-C5C4-EDEB30463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2209795"/>
          </a:xfrm>
        </p:spPr>
        <p:txBody>
          <a:bodyPr/>
          <a:lstStyle/>
          <a:p>
            <a:r>
              <a:rPr lang="en-US" sz="2400" dirty="0"/>
              <a:t>In a previous example a class called </a:t>
            </a:r>
            <a:r>
              <a:rPr lang="en-US" sz="2400" i="1" dirty="0" err="1"/>
              <a:t>myPacket</a:t>
            </a:r>
            <a:r>
              <a:rPr lang="en-US" sz="2400" dirty="0"/>
              <a:t> was created. This class can be extended to add more properties and/or methods</a:t>
            </a:r>
          </a:p>
          <a:p>
            <a:r>
              <a:rPr lang="en-US" sz="2400" dirty="0"/>
              <a:t>In other words, a subclass is created that </a:t>
            </a:r>
            <a:r>
              <a:rPr lang="en-US" sz="2400" b="1" dirty="0"/>
              <a:t>inherits</a:t>
            </a:r>
            <a:r>
              <a:rPr lang="en-US" sz="2400" dirty="0"/>
              <a:t> the base class without re-implementing its properties and methods. </a:t>
            </a:r>
          </a:p>
          <a:p>
            <a:r>
              <a:rPr lang="en-US" sz="2400" dirty="0"/>
              <a:t>To call the methods of the base class inside the inherited one, use the keyword “</a:t>
            </a:r>
            <a:r>
              <a:rPr lang="en-US" sz="2400" i="1" dirty="0"/>
              <a:t>super”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91860-F0BC-0486-C9DA-B58F3769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B11F0-298D-1479-15C3-EEB8F00018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CAE72-16A3-9B9D-3462-55AF792D6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0746"/>
            <a:ext cx="7263966" cy="2751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189F9-661E-C213-4FAF-EC7411E9C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878" r="33475"/>
          <a:stretch/>
        </p:blipFill>
        <p:spPr>
          <a:xfrm>
            <a:off x="5868256" y="3812283"/>
            <a:ext cx="5715000" cy="808990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02641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FC84D-373C-9971-E5D2-37F92EB35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B6126-B04C-187C-935F-66725DCF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- Abstract/Virtual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9EB2FA-39E9-8FE4-01B4-493730D2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210800" cy="4419595"/>
          </a:xfrm>
        </p:spPr>
        <p:txBody>
          <a:bodyPr/>
          <a:lstStyle/>
          <a:p>
            <a:r>
              <a:rPr lang="en-US" sz="2400" dirty="0"/>
              <a:t>Polymorphism means having many forms.</a:t>
            </a:r>
          </a:p>
          <a:p>
            <a:r>
              <a:rPr lang="en-US" sz="2400" dirty="0"/>
              <a:t>It is the ability to have the same code act differently for different types of objects.</a:t>
            </a:r>
          </a:p>
          <a:p>
            <a:r>
              <a:rPr lang="en-US" sz="2400" dirty="0"/>
              <a:t>An abstract/virtual class is a class you cannot create an object from. </a:t>
            </a:r>
          </a:p>
          <a:p>
            <a:r>
              <a:rPr lang="en-US" sz="2400" dirty="0"/>
              <a:t>It’s useful if you want to force other users to not create an object of your class and rather extend it. </a:t>
            </a:r>
          </a:p>
          <a:p>
            <a:r>
              <a:rPr lang="en-US" sz="2400" dirty="0"/>
              <a:t>The keyword “virtual” is used to create an abstract 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7CDDA-69EF-D643-7437-94D23F58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2C294-4D55-0D64-416A-D4C5AEC442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2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254BF-33F4-F667-8DF1-679669387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843A52-738D-1F2E-B9E1-10EC5A92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Virtual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9DDC7A-3D62-5F7A-3ABA-41E0F993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3429000" cy="4343395"/>
          </a:xfrm>
        </p:spPr>
        <p:txBody>
          <a:bodyPr/>
          <a:lstStyle/>
          <a:p>
            <a:r>
              <a:rPr lang="en-US" sz="2000" dirty="0"/>
              <a:t>Virtual class methods allow accessing different code implementations during runtime.</a:t>
            </a:r>
          </a:p>
          <a:p>
            <a:r>
              <a:rPr lang="en-US" sz="2000" dirty="0"/>
              <a:t>Overriding virtual methods must have the same prototype.</a:t>
            </a:r>
          </a:p>
          <a:p>
            <a:r>
              <a:rPr lang="en-US" sz="2000" dirty="0"/>
              <a:t>Declaring a method as virtual always means it is virtual in all extended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AA51B-DCA7-A8D5-01B4-A72C707B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A08E4-60D1-5789-24FE-C2CA5FF9D5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15EBF-8195-34C6-4F3A-2BA8BB6D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2" y="1108775"/>
            <a:ext cx="4114800" cy="34330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2482E4-AC82-9A93-13D2-6D03CA346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072" y="153415"/>
            <a:ext cx="3674328" cy="3291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293C98-5156-0FBC-C2DB-F9364424D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884" y="3506621"/>
            <a:ext cx="3809104" cy="3310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A61DF6-5A80-F185-3BBA-4356759EE3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446" b="-1"/>
          <a:stretch/>
        </p:blipFill>
        <p:spPr>
          <a:xfrm>
            <a:off x="3581400" y="5162037"/>
            <a:ext cx="3946957" cy="56356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6730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7BC22-BF9D-138F-8C30-910977845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97A7FB-C0D0-818C-AA9B-446750F1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64E2B-DC96-B4A9-68EB-35081A03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BF751-A312-4E40-9F78-E5C7FA6AB0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8F2654-007D-A2D2-5AFB-64FACEB6D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0"/>
          <a:stretch/>
        </p:blipFill>
        <p:spPr bwMode="auto">
          <a:xfrm>
            <a:off x="5703530" y="838200"/>
            <a:ext cx="5934988" cy="434420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7A1E6C-D379-EF2E-53C6-E5F223596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259" y="5345403"/>
            <a:ext cx="5423694" cy="105801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D40C1B-B535-72F3-37B8-704C1847F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98" y="1042421"/>
            <a:ext cx="4876798" cy="5407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472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F56DB-44DA-B3D9-9FD0-8F40927AB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4BB5DB-1C21-4E4C-D792-B64FC8EF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&amp; Deep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B5DED9-4507-2A35-1221-F70937649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515600" cy="4648195"/>
          </a:xfrm>
        </p:spPr>
        <p:txBody>
          <a:bodyPr/>
          <a:lstStyle/>
          <a:p>
            <a:r>
              <a:rPr lang="en-US" sz="2400" dirty="0" err="1"/>
              <a:t>SystemVerilog</a:t>
            </a:r>
            <a:r>
              <a:rPr lang="en-US" sz="2400" dirty="0"/>
              <a:t> deep copy copies all the class members and its nested class members. </a:t>
            </a:r>
          </a:p>
          <a:p>
            <a:r>
              <a:rPr lang="en-US" sz="2400" dirty="0"/>
              <a:t>Unlike in shallow copy, only nested class handles will be copied. </a:t>
            </a:r>
          </a:p>
          <a:p>
            <a:r>
              <a:rPr lang="en-US" sz="2400" dirty="0"/>
              <a:t>In shallow copy, Objects will not be copied, only their handles will be copied.</a:t>
            </a:r>
          </a:p>
          <a:p>
            <a:r>
              <a:rPr lang="en-US" sz="2400" dirty="0"/>
              <a:t>To perform a full or deep copy, a custom method needs to be added. In the custom method, a new object is created, all the class properties will be copied to a new handle, and the new handle will be returned.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C8C5C-510E-C2BD-80D2-8BC6604E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0D44E-BE43-6DDB-2EF4-E69C7A63E1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7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F25C7-5FB5-E223-2A28-1926FDECD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D89F5C-2781-4CC7-399D-532341C1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589E-9956-44E4-7042-2478958D6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5715000" cy="4906960"/>
          </a:xfrm>
        </p:spPr>
        <p:txBody>
          <a:bodyPr/>
          <a:lstStyle/>
          <a:p>
            <a:r>
              <a:rPr lang="en-US" sz="2400" dirty="0"/>
              <a:t>Shallow copy allocates the memory, copies the variables, and returns the memory handle.</a:t>
            </a:r>
          </a:p>
          <a:p>
            <a:r>
              <a:rPr lang="en-US" sz="2400" dirty="0"/>
              <a:t>Changes made by A2 will not be reflected on A1.</a:t>
            </a:r>
          </a:p>
          <a:p>
            <a:r>
              <a:rPr lang="en-US" sz="2400" dirty="0"/>
              <a:t>Shallow copy allows only the first level of Properties to be copied, not the Object inside the Parent class.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52C3E-A6D8-D91E-F6CB-D13301C3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C38B1-17F6-0B03-0CAE-FDD4E8805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C9542-95C5-286B-65A6-A1C74227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942720"/>
            <a:ext cx="5029200" cy="120137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F77DE0-00E7-5DE9-C168-6413D9CD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046630"/>
            <a:ext cx="4190999" cy="5252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693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2A451-04DD-6051-EBF5-17E5B2F40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5361F5-B2A3-B3A4-ACF1-20FE9326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Copy - 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EB52B4-5229-367B-7CF1-7F58B1C1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5486400" cy="4906960"/>
          </a:xfrm>
        </p:spPr>
        <p:txBody>
          <a:bodyPr/>
          <a:lstStyle/>
          <a:p>
            <a:r>
              <a:rPr lang="en-US" dirty="0"/>
              <a:t>Deep Copy is done by creating a copy() function.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B483B-4E51-A1DB-D36D-BA8627D8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368CC-234E-D414-594F-29A4114910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8A620-BC12-7120-F5DD-DA5EA7A4B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49326"/>
            <a:ext cx="4495800" cy="102445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0379A6-585C-C9BE-D259-DE12FC5E6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762000"/>
            <a:ext cx="4419600" cy="58106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241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3C41D-DDE3-4234-C82A-BBA289834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7FCE3C-2C4A-554E-7CE6-D575C857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module</a:t>
            </a:r>
            <a:r>
              <a:rPr lang="en-US" dirty="0"/>
              <a:t> vs. </a:t>
            </a:r>
            <a:r>
              <a:rPr lang="en-US" dirty="0">
                <a:latin typeface="Abadi Extra Light" panose="020B0204020104020204" pitchFamily="34" charset="0"/>
              </a:rPr>
              <a:t>class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EDD762-26B1-A2C2-E5FE-08E1F77B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363200" cy="4906960"/>
          </a:xfrm>
        </p:spPr>
        <p:txBody>
          <a:bodyPr/>
          <a:lstStyle/>
          <a:p>
            <a:r>
              <a:rPr lang="en-US" dirty="0"/>
              <a:t>Why use </a:t>
            </a:r>
            <a:r>
              <a:rPr lang="en-US" dirty="0">
                <a:latin typeface="Abadi Extra Light" panose="020B0204020104020204" pitchFamily="34" charset="0"/>
              </a:rPr>
              <a:t>class</a:t>
            </a:r>
            <a:r>
              <a:rPr lang="en-US" dirty="0"/>
              <a:t>?</a:t>
            </a:r>
          </a:p>
          <a:p>
            <a:r>
              <a:rPr lang="en-US" dirty="0"/>
              <a:t>Objects are dynamic, modules are static</a:t>
            </a:r>
          </a:p>
          <a:p>
            <a:pPr lvl="1"/>
            <a:r>
              <a:rPr lang="en-US" sz="1800" dirty="0"/>
              <a:t>Objects are created and destroyed as needed</a:t>
            </a:r>
          </a:p>
          <a:p>
            <a:r>
              <a:rPr lang="en-US" dirty="0"/>
              <a:t>Instances of modules can not be passed, copied, or compared</a:t>
            </a:r>
          </a:p>
          <a:p>
            <a:pPr lvl="1"/>
            <a:r>
              <a:rPr lang="en-US" sz="1800" dirty="0"/>
              <a:t>Instances of classes are objects (class instance)</a:t>
            </a:r>
          </a:p>
          <a:p>
            <a:pPr lvl="1"/>
            <a:r>
              <a:rPr lang="en-US" sz="1800" dirty="0"/>
              <a:t>Object Handles can be passed as arguments</a:t>
            </a:r>
          </a:p>
          <a:p>
            <a:pPr lvl="1"/>
            <a:r>
              <a:rPr lang="en-US" sz="1800" dirty="0"/>
              <a:t>Object memory can be copied or compared</a:t>
            </a:r>
          </a:p>
          <a:p>
            <a:r>
              <a:rPr lang="en-US" dirty="0"/>
              <a:t>Classes can be inherited, modules can not</a:t>
            </a:r>
          </a:p>
          <a:p>
            <a:pPr lvl="1"/>
            <a:r>
              <a:rPr lang="en-US" sz="1800" dirty="0"/>
              <a:t>Classes can be modified via inheritance without impacting existing users</a:t>
            </a:r>
          </a:p>
          <a:p>
            <a:pPr lvl="1"/>
            <a:r>
              <a:rPr lang="en-US" sz="1800" dirty="0"/>
              <a:t>Modifications to modules will impact all existing users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931D4-B4CC-DF7F-45C7-1F4D6D6C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A0714-BDED-85F9-704A-0D48CDA300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2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F5D5FD9-998B-B202-6EE4-C60DB0319BB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A71F377-1424-36FB-C924-3D47A9AF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dirty="0"/>
              <a:t>Lab Task (~ 60 min)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9042-C5D2-5BED-8034-A4F66A9C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22B844-A1C0-612F-3173-4F57B691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6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FCFB7-8960-3BE0-0C59-4A0DA0DED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0870DE-D9DF-E3F4-6929-B43DF95E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6B9DFD-8F1D-CFBD-93C4-EC7EDE66F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Build a transceiver system that has two instances:</a:t>
            </a:r>
          </a:p>
          <a:p>
            <a:pPr lvl="1"/>
            <a:r>
              <a:rPr lang="en-US" dirty="0"/>
              <a:t>Transmitter</a:t>
            </a:r>
          </a:p>
          <a:p>
            <a:pPr lvl="1"/>
            <a:r>
              <a:rPr lang="en-US" dirty="0"/>
              <a:t>Receiver</a:t>
            </a:r>
          </a:p>
          <a:p>
            <a:r>
              <a:rPr lang="en-US" sz="2400" dirty="0"/>
              <a:t>The transceiver class sends data from the transmitter to the receiver.</a:t>
            </a:r>
          </a:p>
          <a:p>
            <a:r>
              <a:rPr lang="en-US" sz="2400" dirty="0"/>
              <a:t> The Transmitter and Receiver are extended from a base class </a:t>
            </a:r>
            <a:r>
              <a:rPr lang="en-US" sz="2400" dirty="0" err="1"/>
              <a:t>comm_component</a:t>
            </a:r>
            <a:r>
              <a:rPr lang="en-US" sz="2400" dirty="0"/>
              <a:t>. </a:t>
            </a:r>
          </a:p>
          <a:p>
            <a:r>
              <a:rPr lang="en-US" sz="2400" dirty="0"/>
              <a:t> The </a:t>
            </a:r>
            <a:r>
              <a:rPr lang="en-US" sz="2400" dirty="0" err="1"/>
              <a:t>comm_component</a:t>
            </a:r>
            <a:r>
              <a:rPr lang="en-US" sz="2400" dirty="0"/>
              <a:t> class has the following properties: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Address</a:t>
            </a:r>
          </a:p>
          <a:p>
            <a:r>
              <a:rPr lang="en-US" sz="2400" dirty="0"/>
              <a:t> The </a:t>
            </a:r>
            <a:r>
              <a:rPr lang="en-US" sz="2400" dirty="0" err="1"/>
              <a:t>comm_component</a:t>
            </a:r>
            <a:r>
              <a:rPr lang="en-US" sz="2400" dirty="0"/>
              <a:t> class has the following methods:</a:t>
            </a:r>
          </a:p>
          <a:p>
            <a:pPr lvl="1"/>
            <a:r>
              <a:rPr lang="en-US" dirty="0"/>
              <a:t>Initialize</a:t>
            </a:r>
          </a:p>
          <a:p>
            <a:pPr lvl="1"/>
            <a:r>
              <a:rPr lang="en-US" dirty="0"/>
              <a:t>Display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6F898-0D0B-7F19-57D4-5D97DE95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CND        	                                                                              CND212: Digital Testing and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83868-F07B-9AAD-D5E4-78DD9377E2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87280-92C0-2259-8326-239D8258D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9145FF0-3D66-4C2D-1DDF-8CBA3ECBF13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F5D5FD9-998B-B202-6EE4-C60DB0319B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9658A74E-4D69-889A-E8DB-9AEFA7D5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OOP Program Constructs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CF0967-629F-F92E-E962-31AD1B0F1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533395"/>
          </a:xfrm>
        </p:spPr>
        <p:txBody>
          <a:bodyPr/>
          <a:lstStyle/>
          <a:p>
            <a:r>
              <a:rPr lang="en-US" sz="2400" dirty="0"/>
              <a:t>Building </a:t>
            </a:r>
            <a:r>
              <a:rPr lang="en-US" sz="2400" dirty="0" err="1"/>
              <a:t>SystemVerilog</a:t>
            </a:r>
            <a:r>
              <a:rPr lang="en-US" sz="2400" dirty="0"/>
              <a:t> OOP structure vs. building a Verilog RTL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2B946-6DA7-51A8-537C-47468453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686C3-74CB-D0FE-3C05-858EC3D9BE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27E0BC-642E-A667-F0A9-51BAF779E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07102"/>
              </p:ext>
            </p:extLst>
          </p:nvPr>
        </p:nvGraphicFramePr>
        <p:xfrm>
          <a:off x="1447800" y="1809337"/>
          <a:ext cx="8663940" cy="4603498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514656">
                  <a:extLst>
                    <a:ext uri="{9D8B030D-6E8A-4147-A177-3AD203B41FA5}">
                      <a16:colId xmlns:a16="http://schemas.microsoft.com/office/drawing/2014/main" val="343122058"/>
                    </a:ext>
                  </a:extLst>
                </a:gridCol>
                <a:gridCol w="2796483">
                  <a:extLst>
                    <a:ext uri="{9D8B030D-6E8A-4147-A177-3AD203B41FA5}">
                      <a16:colId xmlns:a16="http://schemas.microsoft.com/office/drawing/2014/main" val="2525409889"/>
                    </a:ext>
                  </a:extLst>
                </a:gridCol>
                <a:gridCol w="3352801">
                  <a:extLst>
                    <a:ext uri="{9D8B030D-6E8A-4147-A177-3AD203B41FA5}">
                      <a16:colId xmlns:a16="http://schemas.microsoft.com/office/drawing/2014/main" val="2093509044"/>
                    </a:ext>
                  </a:extLst>
                </a:gridCol>
              </a:tblGrid>
              <a:tr h="5680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RTL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OOP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490451"/>
                  </a:ext>
                </a:extLst>
              </a:tr>
              <a:tr h="443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Block definition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Module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Class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030508"/>
                  </a:ext>
                </a:extLst>
              </a:tr>
              <a:tr h="443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Block instance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Instance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693582"/>
                  </a:ext>
                </a:extLst>
              </a:tr>
              <a:tr h="569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Block name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Instance name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Handle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082692"/>
                  </a:ext>
                </a:extLst>
              </a:tr>
              <a:tr h="583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Data types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Reg, wire, logic, bit...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Properties (variables)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028590"/>
                  </a:ext>
                </a:extLst>
              </a:tr>
              <a:tr h="1053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Functionality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Tasks and functions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Behavioral blocks: always/initial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Methods (subroutines):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Tasks/functions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967752"/>
                  </a:ext>
                </a:extLst>
              </a:tr>
              <a:tr h="94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Communication between blocks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Ports or interfaces between modules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Task/ function calls, mailboxes, semaphores…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22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18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239CF-3C27-1C85-7154-121EACCC1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8BC8E60-EF8A-5B72-AEDB-CB9A32373E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9145FF0-3D66-4C2D-1DDF-8CBA3ECBF1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98EF5CD4-18CC-2DB9-3A0F-022B064F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OOP Key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3E22F0-9B0B-7F91-D064-384871B7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3733795"/>
          </a:xfrm>
        </p:spPr>
        <p:txBody>
          <a:bodyPr/>
          <a:lstStyle/>
          <a:p>
            <a:r>
              <a:rPr lang="en-US" sz="2400" b="1" dirty="0"/>
              <a:t>Encapsulation:</a:t>
            </a:r>
            <a:r>
              <a:rPr lang="en-US" sz="2400" dirty="0"/>
              <a:t> Creating containers of data along with the associated behaviors.</a:t>
            </a:r>
          </a:p>
          <a:p>
            <a:r>
              <a:rPr lang="en-US" sz="2400" b="1" dirty="0"/>
              <a:t>Inheritance:</a:t>
            </a:r>
            <a:r>
              <a:rPr lang="en-US" sz="2400" dirty="0"/>
              <a:t> Hiding the implementation details to reduce the complexity and raise the abstraction level.</a:t>
            </a:r>
          </a:p>
          <a:p>
            <a:r>
              <a:rPr lang="en-US" sz="2400" b="1" dirty="0"/>
              <a:t>Polymorphism</a:t>
            </a:r>
            <a:r>
              <a:rPr lang="en-US" sz="2400" dirty="0"/>
              <a:t> is the reuse of the same code to take on many different behaviors based on the type of object at hand.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A5BC7-ED20-B8BA-E9BF-EF9497D0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6690A-5E28-0780-7FBF-C7AF11B74F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1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8EA6-0E78-A76E-40B8-1EC7306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427A71-1564-C971-999D-72659968A9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9145FF0-3D66-4C2D-1DDF-8CBA3ECBF1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831FF75-D36D-20AB-C602-FF0C2F42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class</a:t>
            </a:r>
            <a:r>
              <a:rPr lang="en-US" dirty="0"/>
              <a:t> - (OOP Encapsulation)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335AFD-758D-DE4D-A557-ECE889DA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5334000" cy="5240333"/>
          </a:xfrm>
        </p:spPr>
        <p:txBody>
          <a:bodyPr/>
          <a:lstStyle/>
          <a:p>
            <a:r>
              <a:rPr lang="en-US" sz="2000" dirty="0"/>
              <a:t>A Class is a type and an OOP construct that </a:t>
            </a:r>
            <a:r>
              <a:rPr lang="en-US" sz="2000" b="1" dirty="0"/>
              <a:t>encapsulates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Variables (</a:t>
            </a:r>
            <a:r>
              <a:rPr lang="en-US" sz="1800" b="1" dirty="0"/>
              <a:t>properties</a:t>
            </a:r>
            <a:r>
              <a:rPr lang="en-US" sz="1800" dirty="0"/>
              <a:t>) used to model a system</a:t>
            </a:r>
          </a:p>
          <a:p>
            <a:pPr lvl="1"/>
            <a:r>
              <a:rPr lang="en-US" sz="1800" dirty="0"/>
              <a:t>Subroutines (</a:t>
            </a:r>
            <a:r>
              <a:rPr lang="en-US" sz="1800" b="1" dirty="0"/>
              <a:t>methods</a:t>
            </a:r>
            <a:r>
              <a:rPr lang="en-US" sz="1800" dirty="0"/>
              <a:t>) to manipulate the data</a:t>
            </a:r>
          </a:p>
          <a:p>
            <a:r>
              <a:rPr lang="en-US" sz="2000" b="1" dirty="0"/>
              <a:t>Properties</a:t>
            </a:r>
            <a:r>
              <a:rPr lang="en-US" sz="2000" dirty="0"/>
              <a:t> and </a:t>
            </a:r>
            <a:r>
              <a:rPr lang="en-US" sz="2000" b="1" dirty="0"/>
              <a:t>methods</a:t>
            </a:r>
            <a:r>
              <a:rPr lang="en-US" sz="2000" dirty="0"/>
              <a:t> are called </a:t>
            </a:r>
            <a:r>
              <a:rPr lang="en-US" sz="2000" b="1" dirty="0"/>
              <a:t>members</a:t>
            </a:r>
            <a:r>
              <a:rPr lang="en-US" sz="2000" dirty="0"/>
              <a:t> of a class</a:t>
            </a:r>
          </a:p>
          <a:p>
            <a:r>
              <a:rPr lang="en-US" sz="2000" dirty="0"/>
              <a:t>The class </a:t>
            </a:r>
            <a:r>
              <a:rPr lang="en-US" sz="2000" b="1" dirty="0"/>
              <a:t>properties</a:t>
            </a:r>
            <a:r>
              <a:rPr lang="en-US" sz="2000" dirty="0"/>
              <a:t> and </a:t>
            </a:r>
            <a:r>
              <a:rPr lang="en-US" sz="2000" b="1" dirty="0"/>
              <a:t>methods</a:t>
            </a:r>
            <a:r>
              <a:rPr lang="en-US" sz="2000" dirty="0"/>
              <a:t>, taken together, define the contents and capabilities of some </a:t>
            </a:r>
            <a:r>
              <a:rPr lang="en-US" sz="2000" b="1" dirty="0"/>
              <a:t>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AD414-073C-E301-6ED4-6E782A97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8D78C-15F8-A71C-1D6C-F744001D43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CD9FCE-EF6B-D57A-D381-3F769C53A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924" y="1219204"/>
            <a:ext cx="4241476" cy="4800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15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1455E-2951-5546-3DD0-5639E7150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727E782-00B7-BE44-93BB-2EAC0B7496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44" imgH="443" progId="TCLayout.ActiveDocument.1">
                  <p:embed/>
                </p:oleObj>
              </mc:Choice>
              <mc:Fallback>
                <p:oleObj name="think-cell Slide" r:id="rId3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3427A71-1564-C971-999D-72659968A9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3B30CFF4-03EC-92A1-A3DA-6D0C0245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class</a:t>
            </a:r>
            <a:r>
              <a:rPr lang="en-US" dirty="0"/>
              <a:t> instance (object)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9C7B24-131A-166B-2E42-77958887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10134600" cy="3047996"/>
          </a:xfrm>
        </p:spPr>
        <p:txBody>
          <a:bodyPr/>
          <a:lstStyle/>
          <a:p>
            <a:r>
              <a:rPr lang="en-US" sz="2000" dirty="0"/>
              <a:t>OOP objects are built from class definitions </a:t>
            </a:r>
          </a:p>
          <a:p>
            <a:pPr lvl="1"/>
            <a:r>
              <a:rPr lang="en-US" dirty="0"/>
              <a:t>An object is an instance of that class (similar to module instances)</a:t>
            </a:r>
          </a:p>
          <a:p>
            <a:r>
              <a:rPr lang="en-US" sz="2000" dirty="0"/>
              <a:t>An </a:t>
            </a:r>
            <a:r>
              <a:rPr lang="en-US" sz="2000" b="1" dirty="0"/>
              <a:t>object</a:t>
            </a:r>
            <a:r>
              <a:rPr lang="en-US" sz="2000" dirty="0"/>
              <a:t> can be used when you: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Declare a variable of that class type (that holds an </a:t>
            </a:r>
            <a:r>
              <a:rPr lang="en-US" b="1" dirty="0"/>
              <a:t>object handle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Create an </a:t>
            </a:r>
            <a:r>
              <a:rPr lang="en-US" b="1" dirty="0"/>
              <a:t>object</a:t>
            </a:r>
            <a:r>
              <a:rPr lang="en-US" dirty="0"/>
              <a:t> of that class and allocate memory for it (using the </a:t>
            </a:r>
            <a:r>
              <a:rPr lang="en-US" b="1" i="1" dirty="0"/>
              <a:t>new() </a:t>
            </a:r>
            <a:r>
              <a:rPr lang="en-US" dirty="0"/>
              <a:t>method)</a:t>
            </a:r>
          </a:p>
          <a:p>
            <a:r>
              <a:rPr lang="en-US" sz="2000" dirty="0"/>
              <a:t>Uninitialized object handles are set by default to the special value null.</a:t>
            </a:r>
          </a:p>
          <a:p>
            <a:r>
              <a:rPr lang="en-US" sz="2000" dirty="0"/>
              <a:t>Object members are accessed using the object handle</a:t>
            </a:r>
          </a:p>
          <a:p>
            <a:pPr lvl="1"/>
            <a:r>
              <a:rPr lang="en-US" dirty="0"/>
              <a:t>Accessed via the (.) notation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FF418-9A4D-983F-7895-C83D8D32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1AA62-0A73-00C0-5727-D0300F7E49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4D9CAF-A082-82F8-2802-E66B38E68A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25"/>
          <a:stretch/>
        </p:blipFill>
        <p:spPr>
          <a:xfrm>
            <a:off x="2214945" y="4559087"/>
            <a:ext cx="1110867" cy="10585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06969A0-08E8-90F8-E7AC-9725848E8502}"/>
              </a:ext>
            </a:extLst>
          </p:cNvPr>
          <p:cNvGrpSpPr/>
          <p:nvPr/>
        </p:nvGrpSpPr>
        <p:grpSpPr>
          <a:xfrm>
            <a:off x="2214945" y="5645555"/>
            <a:ext cx="924054" cy="658567"/>
            <a:chOff x="1819146" y="5334000"/>
            <a:chExt cx="924054" cy="65856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7FD4DE1-5AFC-FEF9-BFA4-186012E5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9146" y="5497862"/>
              <a:ext cx="695454" cy="494705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2F8909-0865-6496-CF49-C60C717B25C9}"/>
                </a:ext>
              </a:extLst>
            </p:cNvPr>
            <p:cNvSpPr/>
            <p:nvPr/>
          </p:nvSpPr>
          <p:spPr>
            <a:xfrm>
              <a:off x="2209800" y="5334000"/>
              <a:ext cx="533400" cy="235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D451DCD0-A748-1FF5-342C-BBFB443760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218" y="4232125"/>
            <a:ext cx="7531776" cy="24254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032EFB-DBC2-A61C-65BF-0BF99B513927}"/>
              </a:ext>
            </a:extLst>
          </p:cNvPr>
          <p:cNvCxnSpPr>
            <a:cxnSpLocks/>
          </p:cNvCxnSpPr>
          <p:nvPr/>
        </p:nvCxnSpPr>
        <p:spPr>
          <a:xfrm flipV="1">
            <a:off x="2969393" y="4848777"/>
            <a:ext cx="1784238" cy="1078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6C7B3-2585-D760-0B2E-6C1CF1CCB506}"/>
              </a:ext>
            </a:extLst>
          </p:cNvPr>
          <p:cNvCxnSpPr>
            <a:cxnSpLocks/>
          </p:cNvCxnSpPr>
          <p:nvPr/>
        </p:nvCxnSpPr>
        <p:spPr>
          <a:xfrm flipV="1">
            <a:off x="3263840" y="4581478"/>
            <a:ext cx="1489791" cy="534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BD2ED0C-D375-32B5-2EF6-472B4FC5A423}"/>
              </a:ext>
            </a:extLst>
          </p:cNvPr>
          <p:cNvSpPr/>
          <p:nvPr/>
        </p:nvSpPr>
        <p:spPr>
          <a:xfrm>
            <a:off x="4926012" y="5943600"/>
            <a:ext cx="304800" cy="22517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6998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E958D-07C9-C8EB-896F-D9C97A4AB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9982FD6-1292-9017-498F-29F6E598658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727E782-00B7-BE44-93BB-2EAC0B749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1E31A272-7B31-4BD9-451E-2C1636DD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Object Members (class constructor)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58D59B-C97D-8AA0-81CA-0960E9AA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3"/>
            <a:ext cx="6248400" cy="5514971"/>
          </a:xfrm>
        </p:spPr>
        <p:txBody>
          <a:bodyPr/>
          <a:lstStyle/>
          <a:p>
            <a:r>
              <a:rPr lang="en-US" sz="2000" dirty="0"/>
              <a:t>Define constructor </a:t>
            </a:r>
            <a:r>
              <a:rPr lang="en-US" sz="2000" i="1" dirty="0"/>
              <a:t>new() </a:t>
            </a:r>
            <a:r>
              <a:rPr lang="en-US" sz="2000" dirty="0"/>
              <a:t>in class to initialize properties</a:t>
            </a:r>
          </a:p>
          <a:p>
            <a:pPr lvl="1"/>
            <a:r>
              <a:rPr lang="en-US" dirty="0"/>
              <a:t>Function with no return type</a:t>
            </a:r>
          </a:p>
          <a:p>
            <a:pPr lvl="1"/>
            <a:r>
              <a:rPr lang="en-US" dirty="0"/>
              <a:t>Executes immediately after object memory is allocated</a:t>
            </a:r>
          </a:p>
          <a:p>
            <a:pPr lvl="1"/>
            <a:r>
              <a:rPr lang="en-US" dirty="0"/>
              <a:t>Not accessible via the dot (.) notation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function new() </a:t>
            </a:r>
            <a:r>
              <a:rPr lang="en-US" sz="2000" dirty="0"/>
              <a:t>gives default values to the arguments so that any object created will have these default values unless overridden.</a:t>
            </a:r>
          </a:p>
          <a:p>
            <a:r>
              <a:rPr lang="en-US" sz="2000" i="1" dirty="0"/>
              <a:t>new() </a:t>
            </a:r>
            <a:r>
              <a:rPr lang="en-US" sz="2000" dirty="0"/>
              <a:t>is now being used in two very different contexts </a:t>
            </a:r>
          </a:p>
          <a:p>
            <a:pPr lvl="1"/>
            <a:r>
              <a:rPr lang="en-US" dirty="0"/>
              <a:t>Object instance</a:t>
            </a:r>
          </a:p>
          <a:p>
            <a:pPr lvl="1"/>
            <a:r>
              <a:rPr lang="en-US" dirty="0"/>
              <a:t>Object members’ initialization</a:t>
            </a:r>
          </a:p>
          <a:p>
            <a:r>
              <a:rPr lang="en-US" sz="2000" dirty="0"/>
              <a:t>Calling the class's constructor without explicitly defining its new method will call its default built-in new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82EA5-0199-0425-92C1-677A9D8E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F2814C-645C-41F4-6396-792B2FA2D8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969E7-3EDD-8F4D-4E30-40106C40D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1058924"/>
            <a:ext cx="4343400" cy="5799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DC998E3-2F9D-883A-AC84-DA0CB4806C09}"/>
              </a:ext>
            </a:extLst>
          </p:cNvPr>
          <p:cNvSpPr/>
          <p:nvPr/>
        </p:nvSpPr>
        <p:spPr>
          <a:xfrm>
            <a:off x="8192729" y="2286000"/>
            <a:ext cx="685800" cy="23546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468E-97E1-94A4-0358-31733C19D2A6}"/>
              </a:ext>
            </a:extLst>
          </p:cNvPr>
          <p:cNvSpPr/>
          <p:nvPr/>
        </p:nvSpPr>
        <p:spPr>
          <a:xfrm>
            <a:off x="8153400" y="5943600"/>
            <a:ext cx="685800" cy="23546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331971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A0C5F-12A2-2AE0-F5FB-A94F60FDB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8737EC7-5889-D985-4C24-C52B3A5AB7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9982FD6-1292-9017-498F-29F6E59865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E9FA9A2B-2516-27E8-546C-B52ADA45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Object Members - class constructor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6DC6D8-B666-EA9C-70B4-F07E1422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3"/>
            <a:ext cx="10591800" cy="699029"/>
          </a:xfrm>
        </p:spPr>
        <p:txBody>
          <a:bodyPr/>
          <a:lstStyle/>
          <a:p>
            <a:r>
              <a:rPr lang="en-US" sz="1800" dirty="0"/>
              <a:t>If a class does not provide an explicit user-defined </a:t>
            </a:r>
            <a:r>
              <a:rPr lang="en-US" sz="1800" i="1" dirty="0"/>
              <a:t>new</a:t>
            </a:r>
            <a:r>
              <a:rPr lang="en-US" sz="1800" dirty="0"/>
              <a:t> method, an implicit new method shall be provided automatically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DBA08-C48C-0644-00F9-9EAF0014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0FBDF-0E1E-D9D4-C4CC-D463130A50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1C775-3FEF-6D36-6480-E6468F36EA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445"/>
          <a:stretch/>
        </p:blipFill>
        <p:spPr>
          <a:xfrm>
            <a:off x="152400" y="1922134"/>
            <a:ext cx="8763299" cy="3107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C55B38-372E-449D-6E80-4C0588A8AC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019"/>
          <a:stretch/>
        </p:blipFill>
        <p:spPr>
          <a:xfrm>
            <a:off x="2200944" y="4602535"/>
            <a:ext cx="8162255" cy="1279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B8ACB1-DB2C-C0BB-962E-C74AC549EB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3102" r="33333" b="-1863"/>
          <a:stretch/>
        </p:blipFill>
        <p:spPr>
          <a:xfrm>
            <a:off x="6067985" y="5743575"/>
            <a:ext cx="5655065" cy="59213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3AFCC0B-AC2D-0F15-337B-972CE0F883AD}"/>
              </a:ext>
            </a:extLst>
          </p:cNvPr>
          <p:cNvSpPr/>
          <p:nvPr/>
        </p:nvSpPr>
        <p:spPr>
          <a:xfrm>
            <a:off x="6019801" y="4148898"/>
            <a:ext cx="457200" cy="329812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A3530-18A0-B116-B978-138A8CFFA4D0}"/>
              </a:ext>
            </a:extLst>
          </p:cNvPr>
          <p:cNvSpPr txBox="1"/>
          <p:nvPr/>
        </p:nvSpPr>
        <p:spPr>
          <a:xfrm>
            <a:off x="7848600" y="2286000"/>
            <a:ext cx="3200400" cy="1077218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/>
              <a:t>“this” keyword is used to refer to the current class and used inside the class to refer to its own variables and methods.</a:t>
            </a:r>
            <a:endParaRPr lang="en-US" sz="1600" dirty="0" err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748E6A-98D7-5BEE-C72B-9C51D47AE7E6}"/>
              </a:ext>
            </a:extLst>
          </p:cNvPr>
          <p:cNvCxnSpPr>
            <a:cxnSpLocks/>
            <a:stCxn id="13" idx="7"/>
          </p:cNvCxnSpPr>
          <p:nvPr/>
        </p:nvCxnSpPr>
        <p:spPr>
          <a:xfrm flipV="1">
            <a:off x="6410046" y="3363218"/>
            <a:ext cx="1438554" cy="833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42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C5480-E909-6E01-AF45-8A05EACFD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76C503E5-4663-3D55-A27F-3B0776B02D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8737EC7-5889-D985-4C24-C52B3A5AB7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33DAA393-840D-FA07-E914-A99318A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Object Members - Custom Constructor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C2A6A4-74BC-7790-B314-B05DC72F4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3"/>
            <a:ext cx="10591800" cy="699029"/>
          </a:xfrm>
        </p:spPr>
        <p:txBody>
          <a:bodyPr/>
          <a:lstStyle/>
          <a:p>
            <a:r>
              <a:rPr lang="en-US" sz="1800" dirty="0"/>
              <a:t>Upon the creation of the object, we can pass values to the constructor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F3C39-3ABA-BC6F-F3AF-E1DC641B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BAEB4-3BDC-608D-047D-AE1BDB1737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94575-CBF7-15F1-D94F-3BFBDBE5F4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445"/>
          <a:stretch/>
        </p:blipFill>
        <p:spPr>
          <a:xfrm>
            <a:off x="152400" y="1633039"/>
            <a:ext cx="9326442" cy="3306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A27A4E-6F00-7838-F2D9-4468793FC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8895" y="4366540"/>
            <a:ext cx="5031105" cy="2259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B3B1EF-24F9-3603-8331-748310A56F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5125" r="35992" b="-5015"/>
          <a:stretch/>
        </p:blipFill>
        <p:spPr>
          <a:xfrm>
            <a:off x="6838889" y="5815228"/>
            <a:ext cx="5181600" cy="555300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83858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BCDE-F9EF-CF89-5E2D-9AA3654C7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C1E6D40-DC5B-63B6-6F93-408AA6A31A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6C503E5-4663-3D55-A27F-3B0776B02D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B75AAF3-293E-95E1-9078-3468D537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of classes</a:t>
            </a: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79BA18-ABC5-827D-6179-367FB64A2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3"/>
            <a:ext cx="10591800" cy="699029"/>
          </a:xfrm>
        </p:spPr>
        <p:txBody>
          <a:bodyPr/>
          <a:lstStyle/>
          <a:p>
            <a:r>
              <a:rPr lang="en-US" sz="1800" dirty="0"/>
              <a:t>An array of classes can be created in a way similar to how you create, for example, an int array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D8CF3-9BE2-EA85-9BF7-8078F309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CND212: Digital Testing and Verification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53BC9-7BB2-FD81-D064-D4428ADE7A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6988" y="6459538"/>
            <a:ext cx="735012" cy="274637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7EC07-22D5-F6E2-52EC-591D066C0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967" y="1936109"/>
            <a:ext cx="5516059" cy="217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416C8-9946-4CC3-83AB-63C1CA9D01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413"/>
          <a:stretch/>
        </p:blipFill>
        <p:spPr>
          <a:xfrm>
            <a:off x="2667000" y="3962400"/>
            <a:ext cx="9205006" cy="111197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253698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8dd79d94d0b89fe9b6b2bf095f36224106ea8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15590</TotalTime>
  <Words>1223</Words>
  <Application>Microsoft Office PowerPoint</Application>
  <PresentationFormat>Widescreen</PresentationFormat>
  <Paragraphs>164</Paragraphs>
  <Slides>19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Abadi Extra Light</vt:lpstr>
      <vt:lpstr>Arial</vt:lpstr>
      <vt:lpstr>Times New Roman</vt:lpstr>
      <vt:lpstr>Wingdings</vt:lpstr>
      <vt:lpstr>508 Lecture</vt:lpstr>
      <vt:lpstr>think-cell Slide</vt:lpstr>
      <vt:lpstr>CND212: Digital Testing and Verification</vt:lpstr>
      <vt:lpstr>SV OOP Program Constructs</vt:lpstr>
      <vt:lpstr>SV OOP Key Concepts</vt:lpstr>
      <vt:lpstr>class - (OOP Encapsulation)</vt:lpstr>
      <vt:lpstr>class instance (object)</vt:lpstr>
      <vt:lpstr>Initialization of Object Members (class constructor)</vt:lpstr>
      <vt:lpstr>Initialization of Object Members - class constructor</vt:lpstr>
      <vt:lpstr>Initialization of Object Members - Custom Constructor</vt:lpstr>
      <vt:lpstr>Creating an array of classes</vt:lpstr>
      <vt:lpstr>Inheritance and subclasses</vt:lpstr>
      <vt:lpstr>Polymorphism - Abstract/Virtual Class</vt:lpstr>
      <vt:lpstr>Polymorphism – Virtual Methods</vt:lpstr>
      <vt:lpstr>Polymorphism</vt:lpstr>
      <vt:lpstr>Shallow &amp; Deep Copy</vt:lpstr>
      <vt:lpstr>Shallow Copy - Example</vt:lpstr>
      <vt:lpstr>Deep Copy - Example</vt:lpstr>
      <vt:lpstr>module vs. class</vt:lpstr>
      <vt:lpstr>Lab Task (~ 60 min) </vt:lpstr>
      <vt:lpstr>Lab Task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Design: Principles and Practices, 5e with Verilog</dc:title>
  <dc:subject>Engineering, Computer Science</dc:subject>
  <dc:creator>Wakerly</dc:creator>
  <cp:keywords>Digital Design</cp:keywords>
  <cp:lastModifiedBy>Rana Badran</cp:lastModifiedBy>
  <cp:revision>3760</cp:revision>
  <dcterms:created xsi:type="dcterms:W3CDTF">2014-07-14T20:04:21Z</dcterms:created>
  <dcterms:modified xsi:type="dcterms:W3CDTF">2024-03-02T08:58:27Z</dcterms:modified>
</cp:coreProperties>
</file>