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95" r:id="rId2"/>
    <p:sldId id="630" r:id="rId3"/>
    <p:sldId id="631" r:id="rId4"/>
    <p:sldId id="633" r:id="rId5"/>
    <p:sldId id="632" r:id="rId6"/>
    <p:sldId id="634" r:id="rId7"/>
    <p:sldId id="640" r:id="rId8"/>
    <p:sldId id="616" r:id="rId9"/>
    <p:sldId id="611" r:id="rId10"/>
    <p:sldId id="613" r:id="rId11"/>
    <p:sldId id="614" r:id="rId12"/>
    <p:sldId id="621" r:id="rId13"/>
    <p:sldId id="618" r:id="rId14"/>
    <p:sldId id="622" r:id="rId15"/>
    <p:sldId id="619" r:id="rId16"/>
    <p:sldId id="617" r:id="rId17"/>
    <p:sldId id="624" r:id="rId18"/>
    <p:sldId id="612" r:id="rId19"/>
    <p:sldId id="615" r:id="rId20"/>
    <p:sldId id="625" r:id="rId21"/>
    <p:sldId id="626" r:id="rId22"/>
    <p:sldId id="641" r:id="rId23"/>
    <p:sldId id="628" r:id="rId24"/>
    <p:sldId id="627" r:id="rId25"/>
    <p:sldId id="629" r:id="rId26"/>
    <p:sldId id="635" r:id="rId27"/>
    <p:sldId id="636" r:id="rId28"/>
    <p:sldId id="637" r:id="rId29"/>
    <p:sldId id="638" r:id="rId30"/>
    <p:sldId id="639" r:id="rId31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08C185-EB0A-42CB-8634-9DDE163618DA}">
          <p14:sldIdLst>
            <p14:sldId id="595"/>
            <p14:sldId id="630"/>
            <p14:sldId id="631"/>
            <p14:sldId id="633"/>
            <p14:sldId id="632"/>
            <p14:sldId id="634"/>
            <p14:sldId id="640"/>
            <p14:sldId id="616"/>
            <p14:sldId id="611"/>
            <p14:sldId id="613"/>
            <p14:sldId id="614"/>
            <p14:sldId id="621"/>
            <p14:sldId id="618"/>
            <p14:sldId id="622"/>
            <p14:sldId id="619"/>
            <p14:sldId id="617"/>
            <p14:sldId id="624"/>
            <p14:sldId id="612"/>
            <p14:sldId id="615"/>
            <p14:sldId id="625"/>
            <p14:sldId id="626"/>
            <p14:sldId id="641"/>
            <p14:sldId id="628"/>
            <p14:sldId id="627"/>
            <p14:sldId id="629"/>
            <p14:sldId id="635"/>
            <p14:sldId id="636"/>
            <p14:sldId id="637"/>
            <p14:sldId id="638"/>
            <p14:sldId id="6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08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  <p15:guide id="5" orient="horz" pos="3984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384" userDrawn="1">
          <p15:clr>
            <a:srgbClr val="A4A3A4"/>
          </p15:clr>
        </p15:guide>
        <p15:guide id="9" orient="horz" pos="19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825"/>
    <a:srgbClr val="001581"/>
    <a:srgbClr val="FFFFFF"/>
    <a:srgbClr val="007FA3"/>
    <a:srgbClr val="D20064"/>
    <a:srgbClr val="FF0066"/>
    <a:srgbClr val="99008C"/>
    <a:srgbClr val="82007C"/>
    <a:srgbClr val="96008F"/>
    <a:srgbClr val="595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92840" autoAdjust="0"/>
  </p:normalViewPr>
  <p:slideViewPr>
    <p:cSldViewPr>
      <p:cViewPr varScale="1">
        <p:scale>
          <a:sx n="71" d="100"/>
          <a:sy n="71" d="100"/>
        </p:scale>
        <p:origin x="388" y="36"/>
      </p:cViewPr>
      <p:guideLst>
        <p:guide orient="horz" pos="2112"/>
        <p:guide pos="3840"/>
        <p:guide orient="horz" pos="1008"/>
        <p:guide orient="horz" pos="3600"/>
        <p:guide orient="horz" pos="3984"/>
        <p:guide orient="horz" pos="2160"/>
        <p:guide pos="7296"/>
        <p:guide pos="384"/>
        <p:guide orient="horz" pos="1920"/>
      </p:guideLst>
    </p:cSldViewPr>
  </p:slideViewPr>
  <p:outlineViewPr>
    <p:cViewPr>
      <p:scale>
        <a:sx n="50" d="100"/>
        <a:sy n="50" d="100"/>
      </p:scale>
      <p:origin x="0" y="-42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3810000"/>
            <a:ext cx="12192000" cy="304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/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83" y="3962400"/>
            <a:ext cx="10392835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72A3D-B033-D330-3C21-B6F75ECE2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552" y="143892"/>
            <a:ext cx="3718882" cy="89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AF99C-05FC-B681-F56F-2F3C8C3C7E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>
            <a:off x="8546587" y="143892"/>
            <a:ext cx="3475861" cy="901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1"/>
            <a:ext cx="10363200" cy="2152651"/>
          </a:xfrm>
        </p:spPr>
        <p:txBody>
          <a:bodyPr anchor="b">
            <a:noAutofit/>
          </a:bodyPr>
          <a:lstStyle>
            <a:lvl1pPr algn="l">
              <a:defRPr sz="3400" b="1" i="0" cap="none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83" y="3962400"/>
            <a:ext cx="10392836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1074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2150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106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0EC07-2335-A00E-EA90-3C8600EA2645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F331D-61F2-595D-0F3B-C2FD97CCEF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761F97-E9CB-2842-716A-CDC13A63EBE1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5BCB36-BAF3-658D-6EEA-4E264D317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438402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03876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3657601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4648200"/>
            <a:ext cx="10972800" cy="50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" y="5334000"/>
            <a:ext cx="10972800" cy="533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2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12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92494" y="1124956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01409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 b="0"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95400"/>
          </a:xfrm>
        </p:spPr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3124200"/>
            <a:ext cx="10972800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 b="1" i="0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E148D-A0A4-317A-F8C2-A182BF063633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561D8-0188-7C13-6FAC-BB31FC696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D6040-0697-6311-60E2-1B6D6FD6EB49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6703BA-0E68-73C9-AFE4-48C8D9E48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8932"/>
            <a:ext cx="10972800" cy="83422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743201"/>
            <a:ext cx="10972800" cy="9858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069" y="4114801"/>
            <a:ext cx="10972800" cy="10927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10972800" cy="685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09600" y="2514600"/>
            <a:ext cx="10972800" cy="60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609600" y="3352800"/>
            <a:ext cx="10972800" cy="7708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09600" y="4419600"/>
            <a:ext cx="10972800" cy="76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/>
          </p:nvPr>
        </p:nvSpPr>
        <p:spPr>
          <a:xfrm>
            <a:off x="609601" y="5343526"/>
            <a:ext cx="11018292" cy="7524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0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564150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61" y="662007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2497350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5105400"/>
            <a:ext cx="109728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4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CFE6B61-320F-E0FF-6D87-A517953A8D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62536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44" imgH="443" progId="TCLayout.ActiveDocument.1">
                  <p:embed/>
                </p:oleObj>
              </mc:Choice>
              <mc:Fallback>
                <p:oleObj name="think-cell Slide" r:id="rId16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990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5"/>
            <a:ext cx="10972800" cy="4906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58921"/>
            <a:ext cx="9372600" cy="3674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6133D-D5BC-C5E4-BCB5-A0BE6F256B1C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7212F-ECC5-F8A1-A5D6-BD290599FB5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31D2D3-9114-DE88-64B6-66B72405A3E4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3957862-7C7E-4D88-A65E-00B629C72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58921"/>
            <a:ext cx="735711" cy="27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62" r:id="rId9"/>
    <p:sldLayoutId id="2147483651" r:id="rId10"/>
    <p:sldLayoutId id="2147483654" r:id="rId11"/>
    <p:sldLayoutId id="2147483655" r:id="rId12"/>
    <p:sldLayoutId id="214748366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D7C9-5B04-8474-B951-DAD11EC2D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CND212: Digital Testing and Verification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2649A-59CC-F29E-BCDA-DA24E4E2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4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A055AC-5E50-6ED7-7782-D0C39B00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Abadi Extra Light" panose="020B0204020104020204" pitchFamily="34" charset="0"/>
              </a:rPr>
              <a:t>interface</a:t>
            </a:r>
            <a:r>
              <a:rPr lang="en-US" dirty="0"/>
              <a:t> Construct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AF4D6D-1E48-825B-CD12-64EBDB5B7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846776" cy="4906960"/>
          </a:xfrm>
        </p:spPr>
        <p:txBody>
          <a:bodyPr/>
          <a:lstStyle/>
          <a:p>
            <a:r>
              <a:rPr lang="en-US" dirty="0"/>
              <a:t>Designs have become complicated, and communication between blocks needs to be separated into entities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chemeClr val="bg2"/>
                </a:solidFill>
                <a:latin typeface="Abadi Extra Light" panose="020B0204020104020204" pitchFamily="34" charset="0"/>
              </a:rPr>
              <a:t>interface</a:t>
            </a:r>
            <a:r>
              <a:rPr lang="en-US" dirty="0"/>
              <a:t> is a mechanism to connect the testbench to the DUT</a:t>
            </a:r>
          </a:p>
          <a:p>
            <a:r>
              <a:rPr lang="en-US" dirty="0"/>
              <a:t>It is an intelligent bundle of wires that can be passed just like a port in a port list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B17A1-39A1-6A3B-4926-A569B925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515B5-8709-9D9D-9FEF-D4AC65212F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C55847-1088-4B58-A706-95EA16EF899A}"/>
              </a:ext>
            </a:extLst>
          </p:cNvPr>
          <p:cNvGrpSpPr/>
          <p:nvPr/>
        </p:nvGrpSpPr>
        <p:grpSpPr>
          <a:xfrm>
            <a:off x="3477356" y="3547120"/>
            <a:ext cx="5237287" cy="3049736"/>
            <a:chOff x="6654281" y="2133600"/>
            <a:chExt cx="5237287" cy="30497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90397F6-D3B1-C243-61BA-02123A997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1800" y="2464843"/>
              <a:ext cx="5109768" cy="250280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F6A2B3-AAF5-0197-9C04-81AB5DF68A73}"/>
                </a:ext>
              </a:extLst>
            </p:cNvPr>
            <p:cNvSpPr/>
            <p:nvPr/>
          </p:nvSpPr>
          <p:spPr>
            <a:xfrm>
              <a:off x="6654281" y="2133600"/>
              <a:ext cx="5187463" cy="3049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03D594B-0424-F0BD-F09E-4AEC273A4C1A}"/>
              </a:ext>
            </a:extLst>
          </p:cNvPr>
          <p:cNvSpPr/>
          <p:nvPr/>
        </p:nvSpPr>
        <p:spPr>
          <a:xfrm>
            <a:off x="7086600" y="4038600"/>
            <a:ext cx="838200" cy="232676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89314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BC67B-DD2F-469F-6A54-AE6AF8313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F727B6-B854-677F-5C34-99D7EA5D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Abadi Extra Light" panose="020B0204020104020204" pitchFamily="34" charset="0"/>
              </a:rPr>
              <a:t>interface</a:t>
            </a:r>
            <a:r>
              <a:rPr lang="en-US" dirty="0"/>
              <a:t> Construct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2D7656-CEFA-A39D-4189-25CA742C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846776" cy="4906960"/>
          </a:xfrm>
        </p:spPr>
        <p:txBody>
          <a:bodyPr/>
          <a:lstStyle/>
          <a:p>
            <a:r>
              <a:rPr lang="en-US" dirty="0"/>
              <a:t>The interface encapsulates connectivity/communication between the DUT and the testbench:</a:t>
            </a:r>
          </a:p>
          <a:p>
            <a:pPr lvl="1"/>
            <a:r>
              <a:rPr lang="en-US" sz="2400" dirty="0"/>
              <a:t>Connectivity (signals)</a:t>
            </a:r>
          </a:p>
          <a:p>
            <a:pPr lvl="1"/>
            <a:r>
              <a:rPr lang="en-US" sz="2400" dirty="0"/>
              <a:t>Directional information (</a:t>
            </a:r>
            <a:r>
              <a:rPr lang="en-US" sz="2400" dirty="0" err="1"/>
              <a:t>modports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Timing (clocking blocks)</a:t>
            </a:r>
          </a:p>
          <a:p>
            <a:pPr lvl="1"/>
            <a:r>
              <a:rPr lang="en-US" sz="2400" dirty="0"/>
              <a:t>Optionally: Functionality (routines, assertions)</a:t>
            </a:r>
          </a:p>
          <a:p>
            <a:r>
              <a:rPr lang="en-US" dirty="0"/>
              <a:t>Solves multiple problems with traditional connections</a:t>
            </a:r>
          </a:p>
          <a:p>
            <a:pPr lvl="1"/>
            <a:r>
              <a:rPr lang="en-US" sz="2400" dirty="0"/>
              <a:t>Port lists for the connections are compact</a:t>
            </a:r>
          </a:p>
          <a:p>
            <a:pPr lvl="1"/>
            <a:r>
              <a:rPr lang="en-US" sz="2400" dirty="0"/>
              <a:t>Easy to add new connections</a:t>
            </a:r>
          </a:p>
          <a:p>
            <a:pPr lvl="1"/>
            <a:r>
              <a:rPr lang="en-US" sz="2400" dirty="0"/>
              <a:t>Pass DUT connections throughout the testbench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6295C-DCDA-DD00-EF6B-AC85BEF0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AFC4C-4814-2B37-2C77-2BAFF22D1B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E1483E-C8E1-7EC7-6772-02146DA15718}"/>
              </a:ext>
            </a:extLst>
          </p:cNvPr>
          <p:cNvGrpSpPr/>
          <p:nvPr/>
        </p:nvGrpSpPr>
        <p:grpSpPr>
          <a:xfrm>
            <a:off x="7620000" y="2286000"/>
            <a:ext cx="3340252" cy="1019968"/>
            <a:chOff x="7086600" y="2667000"/>
            <a:chExt cx="3340252" cy="10199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DB4E72-75A6-27E1-7058-145D5BE83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7600" y="2848725"/>
              <a:ext cx="2959252" cy="83824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5A7A19-4461-2838-2C1E-B28207581E99}"/>
                </a:ext>
              </a:extLst>
            </p:cNvPr>
            <p:cNvSpPr/>
            <p:nvPr/>
          </p:nvSpPr>
          <p:spPr>
            <a:xfrm>
              <a:off x="7086600" y="2667000"/>
              <a:ext cx="838200" cy="257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32091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DB9CB-3C96-0E71-603F-1A3592AAB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769CE0-F0A8-9D42-BF3A-FDBD0182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Abadi Extra Light" panose="020B0204020104020204" pitchFamily="34" charset="0"/>
              </a:rPr>
              <a:t>interface</a:t>
            </a:r>
            <a:r>
              <a:rPr lang="en-US" dirty="0"/>
              <a:t> Construct –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B998B-8074-2A8F-F5C0-D0C97BD7DC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FB149-09FE-F64E-F4AA-6C1894A73F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852DDC-58A0-1DC1-C433-6F88EE7A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4" y="2524357"/>
            <a:ext cx="4580625" cy="137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E71BD9-2819-2C41-C4F9-122C88043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39" y="4095470"/>
            <a:ext cx="4580625" cy="2071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A6612-DEC8-255D-FFE1-E9773E92C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24" y="2421806"/>
            <a:ext cx="3231776" cy="1505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06FF35-E53A-F41E-2C3E-095FFA62F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424" y="4090410"/>
            <a:ext cx="3688976" cy="2383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3CA84F-8B84-9D17-3669-F3E641914E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84" t="9682" r="3010"/>
          <a:stretch/>
        </p:blipFill>
        <p:spPr>
          <a:xfrm>
            <a:off x="3657600" y="1289707"/>
            <a:ext cx="4580625" cy="950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C53CD4A-691D-A90A-047F-EB3E3D35907B}"/>
              </a:ext>
            </a:extLst>
          </p:cNvPr>
          <p:cNvSpPr/>
          <p:nvPr/>
        </p:nvSpPr>
        <p:spPr>
          <a:xfrm>
            <a:off x="6781800" y="5220891"/>
            <a:ext cx="1752600" cy="34740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04FA4C-64F6-AD99-1785-9C2CA5A94E81}"/>
              </a:ext>
            </a:extLst>
          </p:cNvPr>
          <p:cNvSpPr/>
          <p:nvPr/>
        </p:nvSpPr>
        <p:spPr>
          <a:xfrm>
            <a:off x="3581400" y="2438704"/>
            <a:ext cx="1953964" cy="45689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D660EF-CD35-FFD1-A9DD-7D02559DC8D1}"/>
              </a:ext>
            </a:extLst>
          </p:cNvPr>
          <p:cNvSpPr/>
          <p:nvPr/>
        </p:nvSpPr>
        <p:spPr>
          <a:xfrm>
            <a:off x="2133600" y="4167676"/>
            <a:ext cx="1371600" cy="328124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C6DD26-7A89-BA37-B6EC-CC34E725AF94}"/>
              </a:ext>
            </a:extLst>
          </p:cNvPr>
          <p:cNvSpPr/>
          <p:nvPr/>
        </p:nvSpPr>
        <p:spPr>
          <a:xfrm>
            <a:off x="7543800" y="2438704"/>
            <a:ext cx="1891382" cy="45689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337519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C9251-A418-BABA-4474-A5BBCF610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EF78A9-523C-29D7-778B-20B1A7B3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Timing: </a:t>
            </a:r>
            <a:r>
              <a:rPr lang="en-US" dirty="0">
                <a:latin typeface="Abadi Extra Light" panose="020B0204020104020204" pitchFamily="34" charset="0"/>
              </a:rPr>
              <a:t>clocking</a:t>
            </a:r>
            <a:r>
              <a:rPr lang="en-US" dirty="0"/>
              <a:t> Blocks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C259C5-A662-DA54-746F-7DB56BC2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5562600" cy="4906960"/>
          </a:xfrm>
        </p:spPr>
        <p:txBody>
          <a:bodyPr/>
          <a:lstStyle/>
          <a:p>
            <a:r>
              <a:rPr lang="en-US" sz="2400" dirty="0"/>
              <a:t>Are just for testbench</a:t>
            </a:r>
          </a:p>
          <a:p>
            <a:pPr lvl="1"/>
            <a:r>
              <a:rPr lang="en-US" dirty="0"/>
              <a:t>Emulate the launch and capture of IO of DUT</a:t>
            </a:r>
          </a:p>
          <a:p>
            <a:r>
              <a:rPr lang="en-US" sz="2400" dirty="0"/>
              <a:t>Create explicit synchronous timing domains</a:t>
            </a:r>
          </a:p>
          <a:p>
            <a:pPr lvl="1"/>
            <a:r>
              <a:rPr lang="en-US" dirty="0"/>
              <a:t>All signals driven or sampled at a clocking event (synchronous)</a:t>
            </a:r>
          </a:p>
          <a:p>
            <a:pPr lvl="1"/>
            <a:r>
              <a:rPr lang="en-US" dirty="0"/>
              <a:t>Interaction between testbench and DUT ideally happens only at clock edges</a:t>
            </a:r>
          </a:p>
          <a:p>
            <a:r>
              <a:rPr lang="en-US" sz="2400" dirty="0"/>
              <a:t>Specify synchronous signal direction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B8391-DB3E-E804-3F34-A37902FE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F4FA8-4080-C661-6C76-7B90A4EB97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757DF-8EB0-7672-79A8-62DABF34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234885"/>
            <a:ext cx="4791847" cy="2221009"/>
          </a:xfrm>
          <a:prstGeom prst="rect">
            <a:avLst/>
          </a:prstGeom>
        </p:spPr>
      </p:pic>
      <p:pic>
        <p:nvPicPr>
          <p:cNvPr id="2" name="Picture 1" descr="Clocking Blocks | SpringerLink">
            <a:extLst>
              <a:ext uri="{FF2B5EF4-FFF2-40B4-BE49-F238E27FC236}">
                <a16:creationId xmlns:a16="http://schemas.microsoft.com/office/drawing/2014/main" id="{E81869B6-2D7E-0EC8-C0C8-FBE0CB607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91" y="3905156"/>
            <a:ext cx="4442538" cy="2204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FBFAE9-8D7A-8934-4E43-28B97786A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860828"/>
            <a:ext cx="3943350" cy="11201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7820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3406-EC74-6CAF-9903-EF1AEB737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FF5253-EDA4-4B90-A80D-F80D5E47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Access Direction: </a:t>
            </a:r>
            <a:r>
              <a:rPr lang="en-US" dirty="0" err="1">
                <a:latin typeface="Abadi Extra Light" panose="020B0204020104020204" pitchFamily="34" charset="0"/>
              </a:rPr>
              <a:t>modport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769000-D84F-3420-5859-E2C16A989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846776" cy="4906960"/>
          </a:xfrm>
        </p:spPr>
        <p:txBody>
          <a:bodyPr/>
          <a:lstStyle/>
          <a:p>
            <a:r>
              <a:rPr lang="en-US" dirty="0"/>
              <a:t>Enforce signal access and direction using </a:t>
            </a:r>
            <a:r>
              <a:rPr lang="en-US" dirty="0" err="1"/>
              <a:t>modport</a:t>
            </a:r>
            <a:endParaRPr lang="en-US" dirty="0"/>
          </a:p>
          <a:p>
            <a:r>
              <a:rPr lang="en-US" dirty="0" err="1"/>
              <a:t>Modports</a:t>
            </a:r>
            <a:r>
              <a:rPr lang="en-US" dirty="0"/>
              <a:t> are used for connecting the interface to the test program</a:t>
            </a:r>
          </a:p>
          <a:p>
            <a:r>
              <a:rPr lang="en-US" dirty="0"/>
              <a:t>In the argument list there should be:</a:t>
            </a:r>
          </a:p>
          <a:p>
            <a:pPr lvl="1"/>
            <a:r>
              <a:rPr lang="en-US" sz="1800" dirty="0"/>
              <a:t>References to the clocking block (if any)</a:t>
            </a:r>
          </a:p>
          <a:p>
            <a:pPr lvl="1"/>
            <a:r>
              <a:rPr lang="en-US" sz="1800" dirty="0"/>
              <a:t>All other asynchronous signals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232A0-FC18-9BCE-4CB9-1FF4035C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558A3-9CB9-EF65-908A-87F9819FC4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0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6FD35-0478-4D4D-A47F-A1C9619F2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CDEFE4-F0A2-BD44-6030-16585FC8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interface</a:t>
            </a:r>
            <a:r>
              <a:rPr lang="en-US" dirty="0"/>
              <a:t> + </a:t>
            </a:r>
            <a:r>
              <a:rPr lang="en-US" dirty="0" err="1">
                <a:latin typeface="Abadi Extra Light" panose="020B0204020104020204" pitchFamily="34" charset="0"/>
              </a:rPr>
              <a:t>modport</a:t>
            </a:r>
            <a:r>
              <a:rPr lang="en-US" dirty="0"/>
              <a:t> – Example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E364A4E-B6A4-E869-B1D4-A2E2DE413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Without using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06CDD-1321-6F6F-BBDF-6D7F57CC28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589E5-76BE-BF92-1861-68CD58B3D5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3C5D5-612A-5EB2-E4A8-6066E4D3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12" y="1600200"/>
            <a:ext cx="4426240" cy="4034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6FF13D-5E3F-BCF9-9C90-60C0D05DC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915" y="2557271"/>
            <a:ext cx="3153309" cy="29436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6AA47D-2668-8037-ECE3-EAD5E4067DD2}"/>
              </a:ext>
            </a:extLst>
          </p:cNvPr>
          <p:cNvSpPr/>
          <p:nvPr/>
        </p:nvSpPr>
        <p:spPr>
          <a:xfrm>
            <a:off x="6934200" y="1023978"/>
            <a:ext cx="1295400" cy="93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461B70-C394-CFFE-74FC-B76DFD165B35}"/>
              </a:ext>
            </a:extLst>
          </p:cNvPr>
          <p:cNvSpPr/>
          <p:nvPr/>
        </p:nvSpPr>
        <p:spPr>
          <a:xfrm>
            <a:off x="9433112" y="1045318"/>
            <a:ext cx="1295400" cy="93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67684D-EAA6-5679-9B77-001648A34B8A}"/>
              </a:ext>
            </a:extLst>
          </p:cNvPr>
          <p:cNvCxnSpPr>
            <a:cxnSpLocks/>
          </p:cNvCxnSpPr>
          <p:nvPr/>
        </p:nvCxnSpPr>
        <p:spPr>
          <a:xfrm>
            <a:off x="8229600" y="1502660"/>
            <a:ext cx="12035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B1CFB6-6847-BE9E-72FA-E26A40AB3C7D}"/>
              </a:ext>
            </a:extLst>
          </p:cNvPr>
          <p:cNvSpPr txBox="1"/>
          <p:nvPr/>
        </p:nvSpPr>
        <p:spPr>
          <a:xfrm>
            <a:off x="7086600" y="135026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Memory_tb</a:t>
            </a:r>
            <a:endParaRPr lang="en-US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F31D41-9882-3F5A-6B74-0350863D63E4}"/>
              </a:ext>
            </a:extLst>
          </p:cNvPr>
          <p:cNvSpPr txBox="1"/>
          <p:nvPr/>
        </p:nvSpPr>
        <p:spPr>
          <a:xfrm>
            <a:off x="9685244" y="1350259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53181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BB14A-0BC4-EDAA-6B5F-429AB0A94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72D28C97-B8C8-4C5E-7EAD-7D14952A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89" y="2224193"/>
            <a:ext cx="3535611" cy="2178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E5344C0-2514-99DC-A3B7-3FAD0BDF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interface</a:t>
            </a:r>
            <a:r>
              <a:rPr lang="en-US" dirty="0"/>
              <a:t> + </a:t>
            </a:r>
            <a:r>
              <a:rPr lang="en-US" dirty="0" err="1">
                <a:latin typeface="Abadi Extra Light" panose="020B0204020104020204" pitchFamily="34" charset="0"/>
              </a:rPr>
              <a:t>modport</a:t>
            </a:r>
            <a:r>
              <a:rPr lang="en-US" dirty="0"/>
              <a:t> – Example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A41A012-47FB-F6F5-DB8A-CFCCB759D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With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03E7A-B794-9478-51DC-1EE1189EF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94B61-FD9A-9407-A60D-06F9CC8D42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4F8377-39DF-86DB-468E-54FFC137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76328"/>
            <a:ext cx="5129639" cy="2784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9A7427-4254-2AF2-B508-F03E759EF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08800"/>
            <a:ext cx="5701766" cy="2149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192690B-3267-C97E-0AAD-5BA72F49E343}"/>
              </a:ext>
            </a:extLst>
          </p:cNvPr>
          <p:cNvSpPr/>
          <p:nvPr/>
        </p:nvSpPr>
        <p:spPr>
          <a:xfrm>
            <a:off x="3505201" y="1876438"/>
            <a:ext cx="2157838" cy="42916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015031-484B-3E6F-2137-46D87ED013AD}"/>
              </a:ext>
            </a:extLst>
          </p:cNvPr>
          <p:cNvSpPr/>
          <p:nvPr/>
        </p:nvSpPr>
        <p:spPr>
          <a:xfrm>
            <a:off x="1434566" y="4465703"/>
            <a:ext cx="1066800" cy="338723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40F1133-B9CD-1DB0-0DBA-E776D63C9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4464878"/>
            <a:ext cx="3019246" cy="1962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41B2848-3F20-7E49-D49F-5274ECA9DA5C}"/>
              </a:ext>
            </a:extLst>
          </p:cNvPr>
          <p:cNvSpPr/>
          <p:nvPr/>
        </p:nvSpPr>
        <p:spPr>
          <a:xfrm>
            <a:off x="6477000" y="838200"/>
            <a:ext cx="4800600" cy="1294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D87435-7D76-E2FE-6CCA-B4E641CFC1DA}"/>
              </a:ext>
            </a:extLst>
          </p:cNvPr>
          <p:cNvSpPr/>
          <p:nvPr/>
        </p:nvSpPr>
        <p:spPr>
          <a:xfrm>
            <a:off x="6934200" y="1023978"/>
            <a:ext cx="1295400" cy="93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549579-7686-790B-0B2F-97FF073BE95B}"/>
              </a:ext>
            </a:extLst>
          </p:cNvPr>
          <p:cNvSpPr/>
          <p:nvPr/>
        </p:nvSpPr>
        <p:spPr>
          <a:xfrm>
            <a:off x="9433112" y="1045318"/>
            <a:ext cx="1295400" cy="93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96F21A-CE2E-C05E-8FF2-A12F93F61C7A}"/>
              </a:ext>
            </a:extLst>
          </p:cNvPr>
          <p:cNvSpPr/>
          <p:nvPr/>
        </p:nvSpPr>
        <p:spPr>
          <a:xfrm>
            <a:off x="8291423" y="2213322"/>
            <a:ext cx="1752600" cy="38954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C017E7-3DE0-200D-F8A2-99BA46E6C985}"/>
              </a:ext>
            </a:extLst>
          </p:cNvPr>
          <p:cNvCxnSpPr>
            <a:cxnSpLocks/>
          </p:cNvCxnSpPr>
          <p:nvPr/>
        </p:nvCxnSpPr>
        <p:spPr>
          <a:xfrm>
            <a:off x="8229600" y="1502660"/>
            <a:ext cx="12035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7E9942-49C9-45F5-332C-941354C08FF5}"/>
              </a:ext>
            </a:extLst>
          </p:cNvPr>
          <p:cNvSpPr txBox="1"/>
          <p:nvPr/>
        </p:nvSpPr>
        <p:spPr>
          <a:xfrm>
            <a:off x="7086600" y="135026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Memory_tb</a:t>
            </a:r>
            <a:endParaRPr lang="en-US" sz="1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49694D-9768-B3D6-AEAF-EEC338F656E8}"/>
              </a:ext>
            </a:extLst>
          </p:cNvPr>
          <p:cNvSpPr txBox="1"/>
          <p:nvPr/>
        </p:nvSpPr>
        <p:spPr>
          <a:xfrm>
            <a:off x="9685244" y="1350259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memory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F2DEDB-4BC7-4964-9A58-34C26D28C09C}"/>
              </a:ext>
            </a:extLst>
          </p:cNvPr>
          <p:cNvSpPr txBox="1"/>
          <p:nvPr/>
        </p:nvSpPr>
        <p:spPr>
          <a:xfrm>
            <a:off x="8472207" y="1261369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interface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989DAD-A9E0-00A3-2116-10721F487102}"/>
              </a:ext>
            </a:extLst>
          </p:cNvPr>
          <p:cNvSpPr txBox="1"/>
          <p:nvPr/>
        </p:nvSpPr>
        <p:spPr>
          <a:xfrm>
            <a:off x="6481483" y="805189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top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A165C93-DC91-87BA-629C-8C8276AC0E74}"/>
              </a:ext>
            </a:extLst>
          </p:cNvPr>
          <p:cNvSpPr/>
          <p:nvPr/>
        </p:nvSpPr>
        <p:spPr>
          <a:xfrm>
            <a:off x="627742" y="6015746"/>
            <a:ext cx="1353458" cy="465308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24978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451BB-D686-C493-2878-CF1334E35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D599A9-8C27-9E3F-766D-EDC6036F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</a:t>
            </a:r>
            <a:r>
              <a:rPr lang="en-US" dirty="0">
                <a:latin typeface="Abadi Extra Light" panose="020B0204020104020204" pitchFamily="34" charset="0"/>
              </a:rPr>
              <a:t>interface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0395DB-268D-9A6D-206B-274B9437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5486400" cy="4906960"/>
          </a:xfrm>
        </p:spPr>
        <p:txBody>
          <a:bodyPr/>
          <a:lstStyle/>
          <a:p>
            <a:r>
              <a:rPr lang="en-US" dirty="0"/>
              <a:t>Signals are declared in the interface body with no direction</a:t>
            </a:r>
          </a:p>
          <a:p>
            <a:r>
              <a:rPr lang="en-US" dirty="0"/>
              <a:t>Synchronous signals are defined inside the clocking block with their specified direction</a:t>
            </a:r>
          </a:p>
          <a:p>
            <a:r>
              <a:rPr lang="en-US" dirty="0"/>
              <a:t>A </a:t>
            </a:r>
            <a:r>
              <a:rPr lang="en-US" dirty="0" err="1"/>
              <a:t>Modport</a:t>
            </a:r>
            <a:r>
              <a:rPr lang="en-US" dirty="0"/>
              <a:t> is declared for connectivity and has the arguments for the clocking block and all other asynchronous signals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D3E434-AA25-8FED-BD01-22E491FC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740800"/>
            <a:ext cx="4336487" cy="5487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094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81E9B-3533-2084-D160-1721686BE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02472CE-8905-21B8-F188-6815A1BA9F1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F5D5FD9-998B-B202-6EE4-C60DB0319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E6E9AFE-1B51-6B13-3431-EC33F07B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 err="1"/>
              <a:t>SystemVerilog</a:t>
            </a:r>
            <a:r>
              <a:rPr lang="en-US" dirty="0"/>
              <a:t> – Key features</a:t>
            </a:r>
            <a:br>
              <a:rPr lang="en-US" dirty="0"/>
            </a:br>
            <a:r>
              <a:rPr lang="en-US" dirty="0"/>
              <a:t>2) Program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A4D65-75E1-B882-40B4-CC34E8DB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3F3A5-B4F0-3548-32B5-F9CB6D99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5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3EC96-A4AD-EFED-8B46-580DA07CC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9C4A75-B189-E708-BFFA-E4677095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Abadi Extra Light" panose="020B0204020104020204" pitchFamily="34" charset="0"/>
              </a:rPr>
              <a:t>program</a:t>
            </a:r>
            <a:r>
              <a:rPr lang="en-US" dirty="0"/>
              <a:t> Block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32880F-4B88-DD10-19EB-3416B850A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439400" cy="1641534"/>
          </a:xfrm>
        </p:spPr>
        <p:txBody>
          <a:bodyPr/>
          <a:lstStyle/>
          <a:p>
            <a:r>
              <a:rPr lang="en-US" sz="2400" dirty="0"/>
              <a:t>The program block is where the testbench code is developed</a:t>
            </a:r>
          </a:p>
          <a:p>
            <a:r>
              <a:rPr lang="en-US" sz="2400" dirty="0"/>
              <a:t>It is an entry point to test execution</a:t>
            </a:r>
          </a:p>
          <a:p>
            <a:r>
              <a:rPr lang="en-US" sz="2400" dirty="0"/>
              <a:t>It facilitates a race-free interaction between the design and the testbench </a:t>
            </a:r>
          </a:p>
          <a:p>
            <a:endParaRPr lang="en-US" sz="2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F4B2E-128E-0434-1684-2A58CCCC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D0382-489B-194A-501D-8C0F198D8D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FB130B-2805-50A5-0DC5-4A39C501D16F}"/>
              </a:ext>
            </a:extLst>
          </p:cNvPr>
          <p:cNvGrpSpPr/>
          <p:nvPr/>
        </p:nvGrpSpPr>
        <p:grpSpPr>
          <a:xfrm>
            <a:off x="5943600" y="3076429"/>
            <a:ext cx="5237287" cy="3049736"/>
            <a:chOff x="6654281" y="2133600"/>
            <a:chExt cx="5237287" cy="30497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24DD7B-F3CF-044C-FE06-D6652192F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1800" y="2464843"/>
              <a:ext cx="5109768" cy="250280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D02D67-AE93-DC1C-28F3-15276E232CAE}"/>
                </a:ext>
              </a:extLst>
            </p:cNvPr>
            <p:cNvSpPr/>
            <p:nvPr/>
          </p:nvSpPr>
          <p:spPr>
            <a:xfrm>
              <a:off x="6654281" y="2133600"/>
              <a:ext cx="5187463" cy="3049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A07B6908-0ADC-BEA2-898E-612836255D60}"/>
              </a:ext>
            </a:extLst>
          </p:cNvPr>
          <p:cNvSpPr/>
          <p:nvPr/>
        </p:nvSpPr>
        <p:spPr>
          <a:xfrm rot="5400000">
            <a:off x="7691469" y="1558901"/>
            <a:ext cx="177102" cy="352044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167936-D874-C2FA-75D6-9610474EA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30570"/>
            <a:ext cx="4196863" cy="2602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122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A59F1-4A3B-D109-80BF-2D29957AC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62498C5-1E41-8299-3607-A5E60D5B690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6332CB47-C51F-10CE-6203-9B3F83BD27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36CF2A2-6C8C-4F29-A96D-33B219F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Packages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37CD-9146-7DCF-B2CE-96B6BA38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F9CB8-77EB-7F34-AD95-611FF3F5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8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65F14-C0FD-49FB-9153-210CD501B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E4D4EF-EC6C-AFC4-5397-217CEB2C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Abadi Extra Light" panose="020B0204020104020204" pitchFamily="34" charset="0"/>
              </a:rPr>
              <a:t>program</a:t>
            </a:r>
            <a:r>
              <a:rPr lang="en-US" dirty="0"/>
              <a:t> Block – timing problems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AA01B6-BE14-77FF-6E7B-D8249D60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4"/>
            <a:ext cx="10439400" cy="4038596"/>
          </a:xfrm>
        </p:spPr>
        <p:txBody>
          <a:bodyPr/>
          <a:lstStyle/>
          <a:p>
            <a:r>
              <a:rPr lang="en-US" sz="2400" dirty="0"/>
              <a:t>Problems arise when design and testbench events happen in the same time slot</a:t>
            </a:r>
          </a:p>
          <a:p>
            <a:r>
              <a:rPr lang="en-US" sz="2400" dirty="0" err="1"/>
              <a:t>SystemVerilog</a:t>
            </a:r>
            <a:r>
              <a:rPr lang="en-US" sz="2400" dirty="0"/>
              <a:t> introduces a new time slot for testbench execution</a:t>
            </a:r>
          </a:p>
          <a:p>
            <a:r>
              <a:rPr lang="en-US" sz="2400" dirty="0"/>
              <a:t>Program blocks allow the testbench to execute in a separate time slot (reactive region)</a:t>
            </a:r>
          </a:p>
          <a:p>
            <a:r>
              <a:rPr lang="en-US" sz="2400" dirty="0"/>
              <a:t>It offers a structured approach to designing and verifying complex systems by effectively managing the execution flow of different elements within a program block.</a:t>
            </a:r>
          </a:p>
          <a:p>
            <a:endParaRPr lang="en-US" sz="2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0FB86-1228-7193-3D5F-80057125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C0C41-1E49-FE17-CCAF-C8CD1B7C30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01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E6E6A-C881-6C82-DD10-D02E220BD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551618-557E-9B0C-DF7D-1F15936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Regions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95279-005C-0C3B-3F18-D104A9B1D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4"/>
            <a:ext cx="5715000" cy="5240334"/>
          </a:xfrm>
        </p:spPr>
        <p:txBody>
          <a:bodyPr/>
          <a:lstStyle/>
          <a:p>
            <a:r>
              <a:rPr lang="en-US" sz="2400" dirty="0"/>
              <a:t>The execution flow during a time slot consists of four regions: </a:t>
            </a:r>
          </a:p>
          <a:p>
            <a:pPr lvl="1"/>
            <a:r>
              <a:rPr lang="en-US" sz="2000" b="1" u="sng" dirty="0"/>
              <a:t>Preponed region: </a:t>
            </a:r>
            <a:r>
              <a:rPr lang="en-US" sz="2000" dirty="0"/>
              <a:t>Samples signals before any changes</a:t>
            </a:r>
            <a:endParaRPr lang="en-US" sz="2000" b="1" u="sng" dirty="0"/>
          </a:p>
          <a:p>
            <a:pPr lvl="1"/>
            <a:r>
              <a:rPr lang="en-US" sz="2000" b="1" u="sng" dirty="0"/>
              <a:t>Active region: </a:t>
            </a:r>
            <a:r>
              <a:rPr lang="en-US" sz="2000" dirty="0"/>
              <a:t>It is responsible for running design events, including RTL and gate code, as well as the clock generator.</a:t>
            </a:r>
          </a:p>
          <a:p>
            <a:pPr lvl="1"/>
            <a:r>
              <a:rPr lang="en-US" sz="2000" b="1" u="sng" dirty="0"/>
              <a:t>Observed region: </a:t>
            </a:r>
            <a:r>
              <a:rPr lang="en-US" sz="2000" dirty="0"/>
              <a:t>This region allows for the verification of specific properties and conditions within the design. (Assertions)</a:t>
            </a:r>
          </a:p>
          <a:p>
            <a:pPr lvl="1"/>
            <a:r>
              <a:rPr lang="en-US" sz="2000" b="1" u="sng" dirty="0"/>
              <a:t>Reactive region: </a:t>
            </a:r>
            <a:r>
              <a:rPr lang="en-US" sz="2000" dirty="0"/>
              <a:t>The testbench interacts with the design (program).</a:t>
            </a:r>
          </a:p>
          <a:p>
            <a:pPr lvl="1"/>
            <a:r>
              <a:rPr lang="en-US" sz="2000" b="1" u="sng" dirty="0"/>
              <a:t>Postponed region: </a:t>
            </a:r>
            <a:r>
              <a:rPr lang="en-US" sz="2000" dirty="0"/>
              <a:t>Read-only phase ($monitor)</a:t>
            </a:r>
          </a:p>
          <a:p>
            <a:pPr lvl="1"/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9E0E8-F817-D076-4709-7652F767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DBE9F-D898-381F-085E-9D0F6BC72F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B1C6D-B830-5877-40C8-29BDB01A3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4"/>
          <a:stretch/>
        </p:blipFill>
        <p:spPr>
          <a:xfrm>
            <a:off x="6934200" y="1194582"/>
            <a:ext cx="4604381" cy="47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90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B6383-ACD9-4B0B-5104-F854B7DF7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13F899-A76E-ABC3-7361-81A6016C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vs Module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E61DF-CF67-5432-95F4-FADEFA4D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DD62A-4D56-8A5D-9FCD-64FF9A2F88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B28350-41DC-C17B-FFCA-9AC03335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74872"/>
            <a:ext cx="10770815" cy="51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85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7F750-C0DD-F685-8BB2-1D40AF5CD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D973CFE-65E1-5525-9518-B023EAF2EED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02472CE-8905-21B8-F188-6815A1BA9F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5841B3B-B7B0-0C80-2FFE-07620649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A Complete Example</a:t>
            </a:r>
            <a:br>
              <a:rPr lang="en-US" dirty="0"/>
            </a:br>
            <a:r>
              <a:rPr lang="en-US" dirty="0"/>
              <a:t>(Interface + Test Program + Top Level Harness)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C9F87-FBDF-A7C7-FCBC-2FD0B9B0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7DE0DF-4D9A-C960-AB93-D1FAF7AA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35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28786-629A-A517-D63F-2E3E3CD4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D058CE-623F-EE79-C64F-82DFD427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5FD6B-4945-7553-4D81-C1725B55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E3DED-7ED3-7570-354B-079811017E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839F0F-0F52-E52D-0C94-8B3EB800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9089"/>
            <a:ext cx="4336487" cy="5487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8D95C4-C6AD-3621-9C49-1C5018BA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659" y="1503306"/>
            <a:ext cx="4778406" cy="43304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677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219C6-5533-24CB-E24E-197FB1093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D3F074-17CB-47D6-513C-4310B79B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F052E-0E02-8785-5E31-4BBC67E4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E1C1F-6201-F11F-4071-4B5C94439B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EA4E2-0A24-E730-3197-190D4A1D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0335"/>
            <a:ext cx="2971800" cy="3510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1DA957-351E-5E79-9DE3-B8F4A9793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56055"/>
            <a:ext cx="5257800" cy="44608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4705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23F27-EB14-343D-FC31-CB01A0D27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3CDF3EE-AEFB-4248-19D8-08AF0F3BEFE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6332CB47-C51F-10CE-6203-9B3F83BD27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B557174-CBB4-2A0F-CFF5-EDF12C24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Lab Task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98117-DFD2-6395-0B8D-505DE9BC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16794E-9000-ECF6-66AA-7E7585EB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7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80EBED-A81A-E397-AFFE-ED1D182D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FF5503-0223-4BB6-CD06-B09C04CF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972800" cy="2590795"/>
          </a:xfrm>
        </p:spPr>
        <p:txBody>
          <a:bodyPr/>
          <a:lstStyle/>
          <a:p>
            <a:r>
              <a:rPr lang="en-US" sz="2000" dirty="0"/>
              <a:t>Develop a </a:t>
            </a:r>
            <a:r>
              <a:rPr lang="en-US" sz="2000" dirty="0" err="1"/>
              <a:t>SystemVerilog</a:t>
            </a:r>
            <a:r>
              <a:rPr lang="en-US" sz="2000" dirty="0"/>
              <a:t> test program to test the DUT (</a:t>
            </a:r>
            <a:r>
              <a:rPr lang="en-US" sz="2000" dirty="0" err="1"/>
              <a:t>arbiter.v</a:t>
            </a:r>
            <a:r>
              <a:rPr lang="en-US" sz="2000" dirty="0"/>
              <a:t>).</a:t>
            </a:r>
          </a:p>
          <a:p>
            <a:r>
              <a:rPr lang="en-US" sz="2000" dirty="0"/>
              <a:t>1)	Develop </a:t>
            </a:r>
            <a:r>
              <a:rPr lang="en-US" sz="2000" dirty="0" err="1"/>
              <a:t>SystemVerilog</a:t>
            </a:r>
            <a:r>
              <a:rPr lang="en-US" sz="2000" dirty="0"/>
              <a:t> testbench files </a:t>
            </a:r>
          </a:p>
          <a:p>
            <a:r>
              <a:rPr lang="en-US" sz="2000" dirty="0"/>
              <a:t>2)	Compile and simulate with VCS</a:t>
            </a:r>
          </a:p>
          <a:p>
            <a:r>
              <a:rPr lang="en-US" sz="2000" dirty="0"/>
              <a:t>3)	Verify Simulation results using DVE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94932-8F6E-6889-9904-41987267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D2122-C410-2E8E-78C8-109DC8A386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 descr="A black and white graphic with text&#10;&#10;Description automatically generated">
            <a:extLst>
              <a:ext uri="{FF2B5EF4-FFF2-40B4-BE49-F238E27FC236}">
                <a16:creationId xmlns:a16="http://schemas.microsoft.com/office/drawing/2014/main" id="{9CE3FFD9-475F-7C7C-3FAD-3B44643B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17169"/>
            <a:ext cx="4975443" cy="1621626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25F90A0-0CA0-F722-4425-6EE93583D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0"/>
          <a:stretch/>
        </p:blipFill>
        <p:spPr bwMode="auto">
          <a:xfrm>
            <a:off x="6248400" y="2639536"/>
            <a:ext cx="4994706" cy="345646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5816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42C2F-2EF5-B493-A409-F54D55A03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772729-7F21-56CD-7436-E75AFB00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Task: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E999F3-97CB-12FA-A6BC-7247D875F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972800" cy="5116508"/>
          </a:xfrm>
        </p:spPr>
        <p:txBody>
          <a:bodyPr/>
          <a:lstStyle/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the given DUT create an interface to connect the test program to the router (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arbiter_io.sv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a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clocking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block and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modport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needed.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Optional: add specifications for input and output skews.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 the test program (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test.sv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Include arguments that connect to the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modport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the interface block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a message to the screen inside the initial block, ex: “Hello World!”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 everything in a harness file and include a simple clock generator (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arbiter_test_top.sv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 all files with the following command (using VCS):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vcs</a:t>
            </a:r>
            <a:r>
              <a:rPr lang="en-US" sz="16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</a:t>
            </a:r>
            <a:r>
              <a:rPr lang="en-US" sz="1600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sverilog</a:t>
            </a:r>
            <a:r>
              <a:rPr lang="en-US" sz="16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arbiter_test_top.sv test.sv arbiter_io.sv </a:t>
            </a:r>
            <a:r>
              <a:rPr lang="en-US" sz="1600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arbiter.v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VCS will compile the files and create an executable file called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simv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Simulate by executing the binary created by VCS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./</a:t>
            </a:r>
            <a:r>
              <a:rPr lang="en-US" sz="1600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simv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6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to see if the $display message appears.</a:t>
            </a:r>
          </a:p>
          <a:p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15A0C-0F14-02C2-157B-96232787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AF29C-78DE-65AD-7F9B-BD3CD5AF4F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59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80D1D-51C4-6C1B-8551-C0CCE9866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8321BC4-B5B5-34A4-B7CE-547D7C31317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3CDF3EE-AEFB-4248-19D8-08AF0F3BEF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D4F8461-C8C2-31DB-6B64-BD1FAC5E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Lab Assignment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C44FD-B9B4-30E8-CD0F-F028338E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660903-83FB-C4D7-52C0-68D9E0C8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5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6E3D-9672-EAB9-807B-B5FB2B2F4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036154-0066-674B-4BE4-3153D626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- Packages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266755-2149-53CD-7CCA-C6302C07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847388" cy="4906960"/>
          </a:xfrm>
        </p:spPr>
        <p:txBody>
          <a:bodyPr/>
          <a:lstStyle/>
          <a:p>
            <a:r>
              <a:rPr lang="en-US" dirty="0"/>
              <a:t>Packages provide a systematic mechanism for sharing parameters, data, function, tasks, types, property to other interfaces, programs, or modules.</a:t>
            </a:r>
          </a:p>
          <a:p>
            <a:r>
              <a:rPr lang="en-US" dirty="0"/>
              <a:t>A package can be made accessible within the interface, program, module, and other packages using an import keyword followed by scope resolution operator:: and what has to be imported. An import mechanism provides controlled access based on what is imported</a:t>
            </a:r>
          </a:p>
          <a:p>
            <a:r>
              <a:rPr lang="en-US" dirty="0"/>
              <a:t>Items in the package cannot have hierarchical references. </a:t>
            </a:r>
          </a:p>
          <a:p>
            <a:r>
              <a:rPr lang="en-US" dirty="0"/>
              <a:t>They are explicitly named scopes appearing at the same level as top-level modules or primitives.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2C953-9F26-C7DD-A2AB-BF7967F6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C83EC-B8EC-7DAD-D8C5-FAF1DF5814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44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51569-9A94-0411-65D7-7C2E11828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AE591E-2A7A-F0EF-47DC-43F14D5E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Assignment: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915B76-71FC-AF51-14FF-4EE852A7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972800" cy="511650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 your test program (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test.sv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to include the following: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reset the DUT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drive the arbiter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 the simulation using DVE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dve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 -&gt; open database -&gt;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test.vcd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576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3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generate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vcd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 add the following in (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arbiter_test_top.sv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</a:p>
          <a:p>
            <a:pPr marL="2286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initial begin</a:t>
            </a:r>
          </a:p>
          <a:p>
            <a:pPr marL="201168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$</a:t>
            </a:r>
            <a:r>
              <a:rPr lang="en-US" sz="1800" dirty="0" err="1"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dumpfile</a:t>
            </a:r>
            <a:r>
              <a:rPr lang="en-US" sz="1800" dirty="0"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test.vcd</a:t>
            </a:r>
            <a:r>
              <a:rPr lang="en-US" sz="1800" dirty="0"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pPr marL="201168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$</a:t>
            </a:r>
            <a:r>
              <a:rPr lang="en-US" sz="1800" dirty="0" err="1"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dumpvars</a:t>
            </a:r>
            <a:r>
              <a:rPr lang="en-US" sz="1800" dirty="0"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201168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end</a:t>
            </a:r>
          </a:p>
          <a:p>
            <a:endParaRPr lang="en-US" sz="8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78769-9217-4497-4B2B-92E0EA07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7E2C2-AF43-AC73-B298-4D56BA810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8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1E3CE-5E97-DA55-B654-7597C1D85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6B19D0-C692-A110-5116-C05642BD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– Packages – Example1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B8EE4-6B35-3D27-9CB5-AE3A6AC3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49580-F07B-D903-FE3F-19589E65A2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10453-2EDB-D7D0-09E0-E2FD0258D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2" y="2286000"/>
            <a:ext cx="2663190" cy="488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540A37-40C1-FBDF-6167-E2654D622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79173"/>
            <a:ext cx="4495800" cy="518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1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81686-7F55-EA85-5966-D7492EA10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FC494F-3B78-5E9B-A7C1-0A80A2F5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– Packages – 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A9333-7D8D-7CDF-DA6C-D1D015D4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E38C7-AAE8-F80E-AAE5-5EBC3DB5C0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FA82B1-DFD0-2309-35AC-186E4E817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200400"/>
            <a:ext cx="2266950" cy="676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280D1E-1C32-F72F-3A8B-F888C37C6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84" y="1380807"/>
            <a:ext cx="4862696" cy="4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4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03FD1-05DA-065D-9841-4AF2E9EB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66D2D1-89F0-078D-B75F-AB5F5DDC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– Packages – Example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31FA9-A506-0CE2-1568-33110AA5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21AC3-1343-988E-77D2-6D03B11D13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F35E74-A9BE-38D1-F6AB-C2BE538E6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5525084" cy="441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5A9955-2EDD-2E66-ADF8-2E96982D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282156"/>
            <a:ext cx="4343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BCCA-698F-794B-FED2-1B30A4131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714CDDB-91F2-F7E1-F71C-02B2E52E687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F5D5FD9-998B-B202-6EE4-C60DB0319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178DEB1-D27B-28B2-0BC7-4D0B5CBB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 err="1"/>
              <a:t>SystemVerilog</a:t>
            </a:r>
            <a:r>
              <a:rPr lang="en-US" dirty="0"/>
              <a:t> – Key features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FEFF7-1D4B-8EC1-2029-E1D8663E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C50004-4C1D-12C3-DB47-0F7EB2AD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2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B12B1F-3054-CE57-B3D7-1174ED08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– Key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3ECA54-D03D-0C84-10AD-8BDAF393C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Verilog introduces two new design units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>
                <a:solidFill>
                  <a:schemeClr val="bg2"/>
                </a:solidFill>
                <a:latin typeface="Abadi Extra Light" panose="020B0204020104020204" pitchFamily="34" charset="0"/>
              </a:rPr>
              <a:t>program</a:t>
            </a:r>
            <a:r>
              <a:rPr lang="en-US" sz="2800" dirty="0"/>
              <a:t> block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>
                <a:solidFill>
                  <a:schemeClr val="bg2"/>
                </a:solidFill>
                <a:latin typeface="Abadi Extra Light" panose="020B0204020104020204" pitchFamily="34" charset="0"/>
              </a:rPr>
              <a:t>interface</a:t>
            </a:r>
            <a:r>
              <a:rPr lang="en-US" sz="2800" dirty="0"/>
              <a:t> construct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6F07-A4E6-6AED-61FF-DDE3FF77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07755-AA09-37E1-4F2E-31CFF017BA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AA0244-672E-9D09-F41F-F3CC28E9B246}"/>
              </a:ext>
            </a:extLst>
          </p:cNvPr>
          <p:cNvGrpSpPr/>
          <p:nvPr/>
        </p:nvGrpSpPr>
        <p:grpSpPr>
          <a:xfrm>
            <a:off x="5486400" y="2589059"/>
            <a:ext cx="5237287" cy="3049736"/>
            <a:chOff x="6654281" y="2133600"/>
            <a:chExt cx="5237287" cy="30497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F5F6C7B-54A3-5BEB-5E25-549C31739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1800" y="2464843"/>
              <a:ext cx="5109768" cy="250280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61E8A4-D48D-32BB-2D34-AA6E6F1B5F91}"/>
                </a:ext>
              </a:extLst>
            </p:cNvPr>
            <p:cNvSpPr/>
            <p:nvPr/>
          </p:nvSpPr>
          <p:spPr>
            <a:xfrm>
              <a:off x="6654281" y="2133600"/>
              <a:ext cx="5187463" cy="3049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F334767-02DE-B870-447F-C2E3501F602D}"/>
              </a:ext>
            </a:extLst>
          </p:cNvPr>
          <p:cNvSpPr/>
          <p:nvPr/>
        </p:nvSpPr>
        <p:spPr>
          <a:xfrm>
            <a:off x="9034684" y="3096341"/>
            <a:ext cx="838200" cy="232676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1BF9C50-CAE7-2E0B-E874-CD9435D20920}"/>
              </a:ext>
            </a:extLst>
          </p:cNvPr>
          <p:cNvSpPr/>
          <p:nvPr/>
        </p:nvSpPr>
        <p:spPr>
          <a:xfrm rot="5400000">
            <a:off x="7185913" y="1069790"/>
            <a:ext cx="177102" cy="352044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8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F5D5FD9-998B-B202-6EE4-C60DB0319B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F5D5FD9-998B-B202-6EE4-C60DB0319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A71F377-1424-36FB-C924-3D47A9AF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 err="1"/>
              <a:t>SystemVerilog</a:t>
            </a:r>
            <a:r>
              <a:rPr lang="en-US" dirty="0"/>
              <a:t> – Key features</a:t>
            </a:r>
            <a:br>
              <a:rPr lang="en-US" dirty="0"/>
            </a:br>
            <a:r>
              <a:rPr lang="en-US" dirty="0"/>
              <a:t>1) The Interface Construct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B9042-C5D2-5BED-8034-A4F66A9C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22B844-A1C0-612F-3173-4F57B691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65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a8dd79d94d0b89fe9b6b2bf095f36224106ea8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16672</TotalTime>
  <Words>1201</Words>
  <Application>Microsoft Office PowerPoint</Application>
  <PresentationFormat>Widescreen</PresentationFormat>
  <Paragraphs>171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Abadi Extra Light</vt:lpstr>
      <vt:lpstr>Arial</vt:lpstr>
      <vt:lpstr>Calibri</vt:lpstr>
      <vt:lpstr>Times New Roman</vt:lpstr>
      <vt:lpstr>Wingdings</vt:lpstr>
      <vt:lpstr>508 Lecture</vt:lpstr>
      <vt:lpstr>think-cell Slide</vt:lpstr>
      <vt:lpstr>CND212: Digital Testing and Verification</vt:lpstr>
      <vt:lpstr>Packages</vt:lpstr>
      <vt:lpstr>SystemVerilog - Packages</vt:lpstr>
      <vt:lpstr>SystemVerilog – Packages – Example1</vt:lpstr>
      <vt:lpstr>SystemVerilog – Packages – Example 2</vt:lpstr>
      <vt:lpstr>SystemVerilog – Packages – Example 3</vt:lpstr>
      <vt:lpstr>SystemVerilog – Key features </vt:lpstr>
      <vt:lpstr>SystemVerilog – Key Features</vt:lpstr>
      <vt:lpstr>SystemVerilog – Key features 1) The Interface Construct </vt:lpstr>
      <vt:lpstr>The interface Construct</vt:lpstr>
      <vt:lpstr>The interface Construct</vt:lpstr>
      <vt:lpstr>The interface Construct – Example</vt:lpstr>
      <vt:lpstr>Synchronous Timing: clocking Blocks</vt:lpstr>
      <vt:lpstr>Signal Access Direction: modport</vt:lpstr>
      <vt:lpstr>interface + modport – Example</vt:lpstr>
      <vt:lpstr>interface + modport – Example</vt:lpstr>
      <vt:lpstr>A Complete interface</vt:lpstr>
      <vt:lpstr>SystemVerilog – Key features 2) Program Block</vt:lpstr>
      <vt:lpstr>The program Block</vt:lpstr>
      <vt:lpstr>The program Block – timing problems</vt:lpstr>
      <vt:lpstr>Timing Regions</vt:lpstr>
      <vt:lpstr>Program vs Module</vt:lpstr>
      <vt:lpstr>A Complete Example (Interface + Test Program + Top Level Harness)</vt:lpstr>
      <vt:lpstr>A Complete Example</vt:lpstr>
      <vt:lpstr>A Complete Example</vt:lpstr>
      <vt:lpstr>Lab Task</vt:lpstr>
      <vt:lpstr>Lab Task</vt:lpstr>
      <vt:lpstr>Lab Task: Steps</vt:lpstr>
      <vt:lpstr>Lab Assignment</vt:lpstr>
      <vt:lpstr>Lab Assignment: Steps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Design: Principles and Practices, 5e with Verilog</dc:title>
  <dc:subject>Engineering, Computer Science</dc:subject>
  <dc:creator>Wakerly</dc:creator>
  <cp:keywords>Digital Design</cp:keywords>
  <cp:lastModifiedBy>Rana Badran</cp:lastModifiedBy>
  <cp:revision>3769</cp:revision>
  <dcterms:created xsi:type="dcterms:W3CDTF">2014-07-14T20:04:21Z</dcterms:created>
  <dcterms:modified xsi:type="dcterms:W3CDTF">2024-03-07T15:09:07Z</dcterms:modified>
</cp:coreProperties>
</file>