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595" r:id="rId2"/>
    <p:sldId id="706" r:id="rId3"/>
    <p:sldId id="752" r:id="rId4"/>
    <p:sldId id="732" r:id="rId5"/>
    <p:sldId id="730" r:id="rId6"/>
    <p:sldId id="733" r:id="rId7"/>
    <p:sldId id="734" r:id="rId8"/>
    <p:sldId id="740" r:id="rId9"/>
    <p:sldId id="735" r:id="rId10"/>
    <p:sldId id="736" r:id="rId11"/>
    <p:sldId id="737" r:id="rId12"/>
    <p:sldId id="738" r:id="rId13"/>
    <p:sldId id="741" r:id="rId14"/>
    <p:sldId id="742" r:id="rId15"/>
    <p:sldId id="743" r:id="rId16"/>
    <p:sldId id="744" r:id="rId17"/>
    <p:sldId id="746" r:id="rId18"/>
    <p:sldId id="751" r:id="rId19"/>
    <p:sldId id="747" r:id="rId20"/>
    <p:sldId id="753" r:id="rId21"/>
    <p:sldId id="760" r:id="rId22"/>
    <p:sldId id="748" r:id="rId23"/>
    <p:sldId id="749" r:id="rId24"/>
    <p:sldId id="750" r:id="rId25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08C185-EB0A-42CB-8634-9DDE163618DA}">
          <p14:sldIdLst>
            <p14:sldId id="595"/>
            <p14:sldId id="706"/>
            <p14:sldId id="752"/>
            <p14:sldId id="732"/>
            <p14:sldId id="730"/>
            <p14:sldId id="733"/>
            <p14:sldId id="734"/>
            <p14:sldId id="740"/>
            <p14:sldId id="735"/>
            <p14:sldId id="736"/>
            <p14:sldId id="737"/>
            <p14:sldId id="738"/>
            <p14:sldId id="741"/>
            <p14:sldId id="742"/>
            <p14:sldId id="743"/>
            <p14:sldId id="744"/>
            <p14:sldId id="746"/>
            <p14:sldId id="751"/>
            <p14:sldId id="747"/>
            <p14:sldId id="753"/>
            <p14:sldId id="760"/>
            <p14:sldId id="748"/>
            <p14:sldId id="749"/>
            <p14:sldId id="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08" userDrawn="1">
          <p15:clr>
            <a:srgbClr val="A4A3A4"/>
          </p15:clr>
        </p15:guide>
        <p15:guide id="4" orient="horz" pos="3600" userDrawn="1">
          <p15:clr>
            <a:srgbClr val="A4A3A4"/>
          </p15:clr>
        </p15:guide>
        <p15:guide id="5" orient="horz" pos="3984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384" userDrawn="1">
          <p15:clr>
            <a:srgbClr val="A4A3A4"/>
          </p15:clr>
        </p15:guide>
        <p15:guide id="9" orient="horz" pos="19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8E0825"/>
    <a:srgbClr val="001581"/>
    <a:srgbClr val="FFFFFF"/>
    <a:srgbClr val="D20064"/>
    <a:srgbClr val="FF0066"/>
    <a:srgbClr val="99008C"/>
    <a:srgbClr val="82007C"/>
    <a:srgbClr val="96008F"/>
    <a:srgbClr val="595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5552" autoAdjust="0"/>
  </p:normalViewPr>
  <p:slideViewPr>
    <p:cSldViewPr>
      <p:cViewPr varScale="1">
        <p:scale>
          <a:sx n="73" d="100"/>
          <a:sy n="73" d="100"/>
        </p:scale>
        <p:origin x="312" y="36"/>
      </p:cViewPr>
      <p:guideLst>
        <p:guide orient="horz" pos="2112"/>
        <p:guide pos="3840"/>
        <p:guide orient="horz" pos="1008"/>
        <p:guide orient="horz" pos="3600"/>
        <p:guide orient="horz" pos="3984"/>
        <p:guide orient="horz" pos="2160"/>
        <p:guide pos="7296"/>
        <p:guide pos="384"/>
        <p:guide orient="horz" pos="1920"/>
      </p:guideLst>
    </p:cSldViewPr>
  </p:slideViewPr>
  <p:outlineViewPr>
    <p:cViewPr>
      <p:scale>
        <a:sx n="50" d="100"/>
        <a:sy n="50" d="100"/>
      </p:scale>
      <p:origin x="0" y="-427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the automatic message first and then</a:t>
            </a:r>
            <a:r>
              <a:rPr lang="en-US" baseline="0" dirty="0"/>
              <a:t> your fail message.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6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Tw Cen MT" pitchFamily="34" charset="0"/>
              </a:rPr>
              <a:t>Properties are built using sequences.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7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3810000"/>
            <a:ext cx="12192000" cy="304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/>
              </a:gs>
              <a:gs pos="8300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83" y="3962400"/>
            <a:ext cx="10392835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72A3D-B033-D330-3C21-B6F75ECE2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552" y="143892"/>
            <a:ext cx="3718882" cy="89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AF99C-05FC-B681-F56F-2F3C8C3C7E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>
            <a:off x="8546587" y="143892"/>
            <a:ext cx="3475861" cy="901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1"/>
            <a:ext cx="10363200" cy="2152651"/>
          </a:xfrm>
        </p:spPr>
        <p:txBody>
          <a:bodyPr anchor="b">
            <a:noAutofit/>
          </a:bodyPr>
          <a:lstStyle>
            <a:lvl1pPr algn="l">
              <a:defRPr sz="3400" b="1" i="0" cap="none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83" y="3962400"/>
            <a:ext cx="10392836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1074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2150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106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30EC07-2335-A00E-EA90-3C8600EA2645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F331D-61F2-595D-0F3B-C2FD97CCEF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761F97-E9CB-2842-716A-CDC13A63EBE1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5BCB36-BAF3-658D-6EEA-4E264D317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438402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03876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3657601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4648200"/>
            <a:ext cx="10972800" cy="507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" y="5334000"/>
            <a:ext cx="10972800" cy="533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2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12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92494" y="1124956"/>
            <a:ext cx="109728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01409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 b="0"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i="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95400"/>
          </a:xfrm>
        </p:spPr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3124200"/>
            <a:ext cx="10972800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t"/>
          <a:lstStyle>
            <a:lvl1pPr>
              <a:defRPr sz="3400" b="1" i="0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368160"/>
            <a:ext cx="109728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E148D-A0A4-317A-F8C2-A182BF063633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561D8-0188-7C13-6FAC-BB31FC696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6D6040-0697-6311-60E2-1B6D6FD6EB49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6703BA-0E68-73C9-AFE4-48C8D9E48A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8932"/>
            <a:ext cx="10972800" cy="83422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743201"/>
            <a:ext cx="10972800" cy="9858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8069" y="4114801"/>
            <a:ext cx="10972800" cy="10927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10972800" cy="685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609600" y="2514600"/>
            <a:ext cx="10972800" cy="60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609600" y="3352800"/>
            <a:ext cx="10972800" cy="7708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609600" y="4419600"/>
            <a:ext cx="10972800" cy="76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7"/>
          </p:nvPr>
        </p:nvSpPr>
        <p:spPr>
          <a:xfrm>
            <a:off x="609601" y="5343526"/>
            <a:ext cx="11018292" cy="7524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01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564150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61" y="662007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2497350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5105400"/>
            <a:ext cx="109728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40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CFE6B61-320F-E0FF-6D87-A517953A8D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625363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44" imgH="443" progId="TCLayout.ActiveDocument.1">
                  <p:embed/>
                </p:oleObj>
              </mc:Choice>
              <mc:Fallback>
                <p:oleObj name="think-cell Slide" r:id="rId16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9902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5"/>
            <a:ext cx="10972800" cy="4906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58921"/>
            <a:ext cx="9372600" cy="36741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6133D-D5BC-C5E4-BCB5-A0BE6F256B1C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27212F-ECC5-F8A1-A5D6-BD290599FB5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31D2D3-9114-DE88-64B6-66B72405A3E4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3957862-7C7E-4D88-A65E-00B629C72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58921"/>
            <a:ext cx="735711" cy="27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61" r:id="rId8"/>
    <p:sldLayoutId id="2147483662" r:id="rId9"/>
    <p:sldLayoutId id="2147483651" r:id="rId10"/>
    <p:sldLayoutId id="2147483654" r:id="rId11"/>
    <p:sldLayoutId id="2147483655" r:id="rId12"/>
    <p:sldLayoutId id="214748366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5" Type="http://schemas.openxmlformats.org/officeDocument/2006/relationships/image" Target="../media/image12.png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5" Type="http://schemas.openxmlformats.org/officeDocument/2006/relationships/image" Target="../media/image13.png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5" Type="http://schemas.openxmlformats.org/officeDocument/2006/relationships/image" Target="../media/image18.png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5" Type="http://schemas.openxmlformats.org/officeDocument/2006/relationships/image" Target="../media/image18.png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5" Type="http://schemas.openxmlformats.org/officeDocument/2006/relationships/image" Target="../media/image19.png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5" Type="http://schemas.openxmlformats.org/officeDocument/2006/relationships/image" Target="../media/image20.png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D7C9-5B04-8474-B951-DAD11EC2D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Tw Cen MT" pitchFamily="34" charset="0"/>
              </a:rPr>
              <a:t>CND212: Digital Testing and Verification</a:t>
            </a:r>
            <a:endParaRPr lang="en-US" sz="4000" dirty="0">
              <a:latin typeface="Tw Cen MT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2649A-59CC-F29E-BCDA-DA24E4E2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3581400"/>
            <a:ext cx="121920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411164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Overlapped implication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10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10668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The overlapped implication is denoted by the symbol |-&gt;.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If there is a match on the antecedent, then the consequent expression is evaluated in the </a:t>
            </a:r>
            <a:r>
              <a:rPr lang="en-US" sz="2200" b="1" dirty="0">
                <a:latin typeface="Tw Cen MT" pitchFamily="34" charset="0"/>
              </a:rPr>
              <a:t>same clock cycle</a:t>
            </a:r>
            <a:r>
              <a:rPr lang="en-US" sz="2200" dirty="0">
                <a:latin typeface="Tw Cen MT" pitchFamily="34" charset="0"/>
              </a:rPr>
              <a:t>.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The above property checks that, if signal “a” is high on a given positive clock edge, then signal “b” should also be high on the same clock edge.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2667000"/>
            <a:ext cx="40100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48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Non-overlapped implication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11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10668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The non-overlapped implication is denoted by the symbol |=&gt;.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If there is a match on the antecedent, then the consequent expression is evaluated in the </a:t>
            </a:r>
            <a:r>
              <a:rPr lang="en-US" sz="2200" b="1" dirty="0">
                <a:latin typeface="Tw Cen MT" pitchFamily="34" charset="0"/>
              </a:rPr>
              <a:t>next clock cycle</a:t>
            </a:r>
            <a:r>
              <a:rPr lang="en-US" sz="2200" dirty="0">
                <a:latin typeface="Tw Cen MT" pitchFamily="34" charset="0"/>
              </a:rPr>
              <a:t>.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The above property checks that, if signal “a” is high on a given positive clock edge, then signal “b” should be high on the next clock edge.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686050"/>
            <a:ext cx="35814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58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Implication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12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10668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The implication with a fixed delay on the consequent.</a:t>
            </a: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The above property checks that, if signal “a” is high on a given positive clock edge, then signal “b” should be high after 2 clock cycles.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05000"/>
            <a:ext cx="53340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80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Implication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13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10668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Below property checks that, if signal “a” is high on a given positive clock edge, then within 1 to 4 clock cycles, the signal “b” should be high.</a:t>
            </a: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Below property checks that, if signal “a” is high on a given positive clock edge, then signal “b” should be high in the same clock cycle or within 4 clock cycles.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47876"/>
            <a:ext cx="5638800" cy="174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695825"/>
            <a:ext cx="5791200" cy="172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92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Repetition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14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10668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The above property checks that, if the signal “a” is high on given </a:t>
            </a:r>
            <a:r>
              <a:rPr lang="en-US" sz="2200" dirty="0" err="1">
                <a:latin typeface="Tw Cen MT" pitchFamily="34" charset="0"/>
              </a:rPr>
              <a:t>posedge</a:t>
            </a:r>
            <a:r>
              <a:rPr lang="en-US" sz="2200" dirty="0">
                <a:latin typeface="Tw Cen MT" pitchFamily="34" charset="0"/>
              </a:rPr>
              <a:t> of the clock, the signal “b” should be high for 3 consecutive clock cycles.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371600"/>
            <a:ext cx="60769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4343400"/>
            <a:ext cx="47148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488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Repetition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15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10668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The above property checks that, if the signal “a” is high on given </a:t>
            </a:r>
            <a:r>
              <a:rPr lang="en-US" sz="2200" dirty="0" err="1">
                <a:latin typeface="Tw Cen MT" pitchFamily="34" charset="0"/>
              </a:rPr>
              <a:t>posedge</a:t>
            </a:r>
            <a:r>
              <a:rPr lang="en-US" sz="2200" dirty="0">
                <a:latin typeface="Tw Cen MT" pitchFamily="34" charset="0"/>
              </a:rPr>
              <a:t> of the clock, the signal “b” should be high for 3 clock cycles followed by “c” should be high after ”b” is high for the third time.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85" y="1524000"/>
            <a:ext cx="630981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99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Repetition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16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10668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The above property checks that, if the signal “a” is high on given </a:t>
            </a:r>
            <a:r>
              <a:rPr lang="en-US" sz="2200" dirty="0" err="1">
                <a:latin typeface="Tw Cen MT" pitchFamily="34" charset="0"/>
              </a:rPr>
              <a:t>posedge</a:t>
            </a:r>
            <a:r>
              <a:rPr lang="en-US" sz="2200" dirty="0">
                <a:latin typeface="Tw Cen MT" pitchFamily="34" charset="0"/>
              </a:rPr>
              <a:t> of the clock, the signal “b” should be high for 3 clock cycles followed by “c” should be high after ”b” is high for the third time.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85" y="1524000"/>
            <a:ext cx="630981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539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disable </a:t>
            </a:r>
            <a:r>
              <a:rPr lang="en-US" dirty="0" err="1">
                <a:latin typeface="Tw Cen MT" pitchFamily="34" charset="0"/>
              </a:rPr>
              <a:t>iff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17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10668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In certain design conditions, we don’t want to proceed with the check if some condition is true. this can be achieved by using disable </a:t>
            </a:r>
            <a:r>
              <a:rPr lang="en-US" sz="2200" dirty="0" err="1">
                <a:latin typeface="Tw Cen MT" pitchFamily="34" charset="0"/>
              </a:rPr>
              <a:t>iff</a:t>
            </a:r>
            <a:r>
              <a:rPr lang="en-US" sz="2200" dirty="0">
                <a:latin typeface="Tw Cen MT" pitchFamily="34" charset="0"/>
              </a:rPr>
              <a:t>.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Below property checks that, if the signal “a” is high on given </a:t>
            </a:r>
            <a:r>
              <a:rPr lang="en-US" sz="2200" dirty="0" err="1">
                <a:latin typeface="Tw Cen MT" pitchFamily="34" charset="0"/>
              </a:rPr>
              <a:t>posedge</a:t>
            </a:r>
            <a:r>
              <a:rPr lang="en-US" sz="2200" dirty="0">
                <a:latin typeface="Tw Cen MT" pitchFamily="34" charset="0"/>
              </a:rPr>
              <a:t> of the clock, the signal “b” should be high for 3 clock cycles followed by “c” should be high after ”b” is high for the third time. </a:t>
            </a:r>
            <a:r>
              <a:rPr lang="en-US" sz="2200" b="1" dirty="0">
                <a:latin typeface="Tw Cen MT" pitchFamily="34" charset="0"/>
              </a:rPr>
              <a:t>During this entire sequence, if reset is detected high at any point, the checker will stop.</a:t>
            </a:r>
          </a:p>
          <a:p>
            <a:endParaRPr lang="en-US" sz="2200" dirty="0">
              <a:latin typeface="Tw Cen MT" pitchFamily="34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2133600"/>
            <a:ext cx="62674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85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 Local variables in A sequence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18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10668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One of the powerful features of SVA, It enables information to be stored within the thread of a sequence and then tested at later cycles within this sequence. Variables can be used in sequence and property where it’s declared.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102774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325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SVA Methods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19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10668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200" b="1" dirty="0">
                <a:latin typeface="Tw Cen MT" pitchFamily="34" charset="0"/>
              </a:rPr>
              <a:t>$rose: </a:t>
            </a:r>
            <a:r>
              <a:rPr lang="en-US" sz="2200" dirty="0">
                <a:latin typeface="Tw Cen MT" pitchFamily="34" charset="0"/>
              </a:rPr>
              <a:t>used to detect the rising edge of a signal. It evaluates to true if the given signal transitions from low to high at the current clock tick.</a:t>
            </a:r>
          </a:p>
          <a:p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b="1" dirty="0">
                <a:latin typeface="Tw Cen MT" pitchFamily="34" charset="0"/>
              </a:rPr>
              <a:t>$fell: </a:t>
            </a:r>
            <a:r>
              <a:rPr lang="en-US" sz="2200" dirty="0">
                <a:latin typeface="Tw Cen MT" pitchFamily="34" charset="0"/>
              </a:rPr>
              <a:t>the opposite of $rose. It detects the falling edge of a signal. It evaluates to true if the given signal transitions from high to low at the current clock tick.</a:t>
            </a:r>
          </a:p>
          <a:p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b="1" dirty="0">
                <a:latin typeface="Tw Cen MT" pitchFamily="34" charset="0"/>
              </a:rPr>
              <a:t>$stable</a:t>
            </a:r>
            <a:r>
              <a:rPr lang="en-US" sz="2200" dirty="0">
                <a:latin typeface="Tw Cen MT" pitchFamily="34" charset="0"/>
              </a:rPr>
              <a:t>: returns true if the value of the expression did not change. Otherwise, it returns false.</a:t>
            </a:r>
          </a:p>
          <a:p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b="1" dirty="0">
                <a:latin typeface="Tw Cen MT" pitchFamily="34" charset="0"/>
              </a:rPr>
              <a:t>$changed:  </a:t>
            </a:r>
            <a:r>
              <a:rPr lang="en-US" sz="2200" dirty="0">
                <a:latin typeface="Tw Cen MT" pitchFamily="34" charset="0"/>
              </a:rPr>
              <a:t>the opposite of $stable. It checks if a signal has changed its value between the current and previous clock ticks</a:t>
            </a:r>
          </a:p>
          <a:p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b="1" dirty="0">
                <a:latin typeface="Tw Cen MT" pitchFamily="34" charset="0"/>
              </a:rPr>
              <a:t>$past: </a:t>
            </a:r>
            <a:r>
              <a:rPr lang="en-US" sz="2200" dirty="0">
                <a:latin typeface="Tw Cen MT" pitchFamily="34" charset="0"/>
              </a:rPr>
              <a:t>The $past function is used to access the value of an expression in the previous clock tick.</a:t>
            </a:r>
          </a:p>
        </p:txBody>
      </p:sp>
    </p:spTree>
    <p:extLst>
      <p:ext uri="{BB962C8B-B14F-4D97-AF65-F5344CB8AC3E}">
        <p14:creationId xmlns:p14="http://schemas.microsoft.com/office/powerpoint/2010/main" val="303685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w Cen MT" pitchFamily="34" charset="0"/>
              </a:rPr>
              <a:t>SystemVerilog</a:t>
            </a:r>
            <a:r>
              <a:rPr lang="en-US" dirty="0">
                <a:latin typeface="Tw Cen MT" pitchFamily="34" charset="0"/>
              </a:rPr>
              <a:t> Assertions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143000"/>
            <a:ext cx="10439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Assertions are primarily used to validate the </a:t>
            </a:r>
            <a:r>
              <a:rPr lang="en-US" sz="2400" dirty="0" err="1">
                <a:latin typeface="Tw Cen MT" pitchFamily="34" charset="0"/>
              </a:rPr>
              <a:t>behaviour</a:t>
            </a:r>
            <a:r>
              <a:rPr lang="en-US" sz="2400" dirty="0">
                <a:latin typeface="Tw Cen MT" pitchFamily="34" charset="0"/>
              </a:rPr>
              <a:t> of a design. </a:t>
            </a:r>
          </a:p>
          <a:p>
            <a:r>
              <a:rPr lang="en-US" sz="2400" dirty="0">
                <a:latin typeface="Tw Cen MT" pitchFamily="34" charset="0"/>
              </a:rPr>
              <a:t>				("Is it working correctly?") 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They may also be used to provide functional coverage information for a design. 				("How good is the test?") 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Assertions can be checked dynamically by simulation, or statically by a separate property checker tool. 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4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There are two types of assertions: </a:t>
            </a:r>
            <a:r>
              <a:rPr lang="en-US" sz="2400" b="1" dirty="0">
                <a:latin typeface="Tw Cen MT" pitchFamily="34" charset="0"/>
              </a:rPr>
              <a:t>immediate</a:t>
            </a:r>
            <a:r>
              <a:rPr lang="en-US" sz="2400" dirty="0">
                <a:latin typeface="Tw Cen MT" pitchFamily="34" charset="0"/>
              </a:rPr>
              <a:t> (assert) and </a:t>
            </a:r>
            <a:r>
              <a:rPr lang="en-US" sz="2400" b="1" dirty="0">
                <a:latin typeface="Tw Cen MT" pitchFamily="34" charset="0"/>
              </a:rPr>
              <a:t>concurrent</a:t>
            </a:r>
            <a:r>
              <a:rPr lang="en-US" sz="2400" dirty="0">
                <a:latin typeface="Tw Cen MT" pitchFamily="34" charset="0"/>
              </a:rPr>
              <a:t> (assert property).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66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83FD4-F44B-4808-6E1D-C536E44CF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567A2AE-50B5-FF19-79E2-B403E2E0077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567A2AE-50B5-FF19-79E2-B403E2E007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855E5F9-F04C-41E9-C909-6BD1FB1D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sz="3600" dirty="0">
                <a:latin typeface="Tw Cen MT" pitchFamily="34" charset="0"/>
              </a:rPr>
              <a:t>Lab task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D28CAB-80C5-71A6-2B69-BE2C225B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80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4B76F-1E57-3D4A-C7FB-43F6FCFC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6CCFCE-BBA6-FA05-D4E5-D5604E4C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847388" cy="4906960"/>
          </a:xfrm>
        </p:spPr>
        <p:txBody>
          <a:bodyPr/>
          <a:lstStyle/>
          <a:p>
            <a:r>
              <a:rPr lang="en-US" sz="2400" dirty="0"/>
              <a:t>Use your lab 5 files “</a:t>
            </a:r>
            <a:r>
              <a:rPr lang="en-US" sz="2400" b="1" dirty="0" err="1"/>
              <a:t>arbiter.v</a:t>
            </a:r>
            <a:r>
              <a:rPr lang="en-US" sz="2400" dirty="0"/>
              <a:t>”, “</a:t>
            </a:r>
            <a:r>
              <a:rPr lang="en-US" sz="2400" b="1" dirty="0"/>
              <a:t>arbiter_io.sv</a:t>
            </a:r>
            <a:r>
              <a:rPr lang="en-US" sz="2400" dirty="0"/>
              <a:t>”, “</a:t>
            </a:r>
            <a:r>
              <a:rPr lang="en-US" sz="2400" b="1" dirty="0" err="1"/>
              <a:t>test.v</a:t>
            </a:r>
            <a:r>
              <a:rPr lang="en-US" sz="2400" dirty="0"/>
              <a:t>”, and “</a:t>
            </a:r>
            <a:r>
              <a:rPr lang="en-US" sz="2400" b="1" dirty="0"/>
              <a:t>arbiter_test_top.sv</a:t>
            </a:r>
            <a:r>
              <a:rPr lang="en-US" sz="2400" dirty="0"/>
              <a:t>”</a:t>
            </a:r>
          </a:p>
          <a:p>
            <a:pPr marL="457200" indent="-457200">
              <a:buAutoNum type="arabicParenR"/>
            </a:pPr>
            <a:r>
              <a:rPr lang="en-US" sz="2400" dirty="0"/>
              <a:t>In the testbench (</a:t>
            </a:r>
            <a:r>
              <a:rPr lang="en-US" sz="2400" b="1" dirty="0" err="1"/>
              <a:t>test.v</a:t>
            </a:r>
            <a:r>
              <a:rPr lang="en-US" sz="2400" dirty="0"/>
              <a:t>), consider you want to check the grant signal is correct when a certain request is sent like shown in the example below.</a:t>
            </a:r>
          </a:p>
          <a:p>
            <a:pPr marL="0" indent="0">
              <a:buNone/>
            </a:pPr>
            <a:r>
              <a:rPr lang="en-US" sz="2400" dirty="0"/>
              <a:t>     Replace the if statement above with an immediate assertion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</a:rPr>
              <a:t>2) </a:t>
            </a:r>
            <a:r>
              <a:rPr lang="en-US" sz="2400" dirty="0"/>
              <a:t>Add a concurrent assertion in your interface (</a:t>
            </a:r>
            <a:r>
              <a:rPr lang="en-US" sz="2400" b="1" dirty="0"/>
              <a:t>arbiter_io.sv</a:t>
            </a:r>
            <a:r>
              <a:rPr lang="en-US" sz="2400" dirty="0"/>
              <a:t>) that checks that the arbiter request signal does not have X or Z values except during reset.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09E12-2F50-2348-1459-D8AF5FBD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443F-2F2B-BB73-99EE-0DB5AEE97A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CE27F92-E5B8-9002-EA7D-741EC4A89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13" y="3672685"/>
            <a:ext cx="5442693" cy="13198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9619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83FD4-F44B-4808-6E1D-C536E44CF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567A2AE-50B5-FF19-79E2-B403E2E0077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855E5F9-F04C-41E9-C909-6BD1FB1D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sz="3600" dirty="0">
                <a:latin typeface="Tw Cen MT" pitchFamily="34" charset="0"/>
              </a:rPr>
              <a:t>Assignment : (~60 </a:t>
            </a:r>
            <a:r>
              <a:rPr lang="en-US" sz="3600" dirty="0" err="1">
                <a:latin typeface="Tw Cen MT" pitchFamily="34" charset="0"/>
              </a:rPr>
              <a:t>mins</a:t>
            </a:r>
            <a:r>
              <a:rPr lang="en-US" sz="3600" dirty="0">
                <a:latin typeface="Tw Cen MT" pitchFamily="34" charset="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D28CAB-80C5-71A6-2B69-BE2C225B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973BE-B925-FD33-6FB0-27F477462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4A1CA4-C8FE-60D2-CA24-FC34C7BE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w Cen MT" pitchFamily="34" charset="0"/>
              </a:rPr>
              <a:t>Assignment 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26A473-E783-CE20-145A-6E0EB1B1D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4"/>
            <a:ext cx="10668000" cy="5257795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Tw Cen MT" pitchFamily="34" charset="0"/>
              </a:rPr>
              <a:t>1.  Write a </a:t>
            </a:r>
            <a:r>
              <a:rPr lang="en-US" sz="2000" dirty="0" err="1">
                <a:solidFill>
                  <a:prstClr val="black"/>
                </a:solidFill>
                <a:latin typeface="Tw Cen MT" pitchFamily="34" charset="0"/>
              </a:rPr>
              <a:t>SystemVerilog</a:t>
            </a:r>
            <a:r>
              <a:rPr lang="en-US" sz="2000" dirty="0">
                <a:solidFill>
                  <a:prstClr val="black"/>
                </a:solidFill>
                <a:latin typeface="Tw Cen MT" pitchFamily="34" charset="0"/>
              </a:rPr>
              <a:t> assertion to check if a signal valid is high whenever a signal ready is high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Tw Cen MT" pitchFamily="34" charset="0"/>
              </a:rPr>
              <a:t>2.  Write a </a:t>
            </a:r>
            <a:r>
              <a:rPr lang="en-US" sz="2000" dirty="0" err="1">
                <a:solidFill>
                  <a:prstClr val="black"/>
                </a:solidFill>
                <a:latin typeface="Tw Cen MT" pitchFamily="34" charset="0"/>
              </a:rPr>
              <a:t>SystemVerilog</a:t>
            </a:r>
            <a:r>
              <a:rPr lang="en-US" sz="2000" dirty="0">
                <a:solidFill>
                  <a:prstClr val="black"/>
                </a:solidFill>
                <a:latin typeface="Tw Cen MT" pitchFamily="34" charset="0"/>
              </a:rPr>
              <a:t> assertion to check if a sequence of events a, b, and c occurs in the given order    with a </a:t>
            </a:r>
            <a:r>
              <a:rPr lang="en-US" sz="2000" dirty="0" err="1">
                <a:solidFill>
                  <a:prstClr val="black"/>
                </a:solidFill>
                <a:latin typeface="Tw Cen MT" pitchFamily="34" charset="0"/>
              </a:rPr>
              <a:t>onecycle</a:t>
            </a:r>
            <a:r>
              <a:rPr lang="en-US" sz="2000" dirty="0">
                <a:solidFill>
                  <a:prstClr val="black"/>
                </a:solidFill>
                <a:latin typeface="Tw Cen MT" pitchFamily="34" charset="0"/>
              </a:rPr>
              <a:t> gap between each event. Ensure that the sequence does not trigger if the reset signal is active.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Tw Cen MT" pitchFamily="34" charset="0"/>
              </a:rPr>
              <a:t>3.  Write a </a:t>
            </a:r>
            <a:r>
              <a:rPr lang="en-US" sz="2000" dirty="0" err="1">
                <a:solidFill>
                  <a:prstClr val="black"/>
                </a:solidFill>
                <a:latin typeface="Tw Cen MT" pitchFamily="34" charset="0"/>
              </a:rPr>
              <a:t>SystemVerilog</a:t>
            </a:r>
            <a:r>
              <a:rPr lang="en-US" sz="2000" dirty="0">
                <a:solidFill>
                  <a:prstClr val="black"/>
                </a:solidFill>
                <a:latin typeface="Tw Cen MT" pitchFamily="34" charset="0"/>
              </a:rPr>
              <a:t> cover directive to measure the coverage of a signal data being greater than zero.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Tw Cen MT" pitchFamily="34" charset="0"/>
              </a:rPr>
              <a:t>4.  Write a </a:t>
            </a:r>
            <a:r>
              <a:rPr lang="en-US" sz="2000" dirty="0" err="1">
                <a:solidFill>
                  <a:prstClr val="black"/>
                </a:solidFill>
                <a:latin typeface="Tw Cen MT" pitchFamily="34" charset="0"/>
              </a:rPr>
              <a:t>SystemVerilog</a:t>
            </a:r>
            <a:r>
              <a:rPr lang="en-US" sz="2000" dirty="0">
                <a:solidFill>
                  <a:prstClr val="black"/>
                </a:solidFill>
                <a:latin typeface="Tw Cen MT" pitchFamily="34" charset="0"/>
              </a:rPr>
              <a:t> sequence that checks if a signal a is high for at least two clock cycles, followed by a sequence of events b and c, and assert it.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Tw Cen MT" pitchFamily="34" charset="0"/>
              </a:rPr>
              <a:t>5.  Write a </a:t>
            </a:r>
            <a:r>
              <a:rPr lang="en-US" sz="2000" dirty="0" err="1">
                <a:solidFill>
                  <a:prstClr val="black"/>
                </a:solidFill>
                <a:latin typeface="Tw Cen MT" pitchFamily="34" charset="0"/>
              </a:rPr>
              <a:t>SystemVerilog</a:t>
            </a:r>
            <a:r>
              <a:rPr lang="en-US" sz="2000" dirty="0">
                <a:solidFill>
                  <a:prstClr val="black"/>
                </a:solidFill>
                <a:latin typeface="Tw Cen MT" pitchFamily="34" charset="0"/>
              </a:rPr>
              <a:t> sequence, s1, that checks for the following pattern in a signal sequence: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Tw Cen MT" pitchFamily="34" charset="0"/>
              </a:rPr>
              <a:t>	_The sequence should start with a rising edge of a signal called </a:t>
            </a:r>
            <a:r>
              <a:rPr lang="en-US" sz="2000" dirty="0" err="1">
                <a:solidFill>
                  <a:prstClr val="black"/>
                </a:solidFill>
                <a:latin typeface="Tw Cen MT" pitchFamily="34" charset="0"/>
              </a:rPr>
              <a:t>data_valid</a:t>
            </a:r>
            <a:r>
              <a:rPr lang="en-US" sz="2000" dirty="0">
                <a:solidFill>
                  <a:prstClr val="black"/>
                </a:solidFill>
                <a:latin typeface="Tw Cen MT" pitchFamily="34" charset="0"/>
              </a:rPr>
              <a:t>.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Tw Cen MT" pitchFamily="34" charset="0"/>
              </a:rPr>
              <a:t>	_The sequence should then wait for a delay of 7 clock cycles.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Tw Cen MT" pitchFamily="34" charset="0"/>
              </a:rPr>
              <a:t>	_After the delay, the signal </a:t>
            </a:r>
            <a:r>
              <a:rPr lang="en-US" sz="2000" dirty="0" err="1">
                <a:solidFill>
                  <a:prstClr val="black"/>
                </a:solidFill>
                <a:latin typeface="Tw Cen MT" pitchFamily="34" charset="0"/>
              </a:rPr>
              <a:t>data_out</a:t>
            </a:r>
            <a:r>
              <a:rPr lang="en-US" sz="2000" dirty="0">
                <a:solidFill>
                  <a:prstClr val="black"/>
                </a:solidFill>
                <a:latin typeface="Tw Cen MT" pitchFamily="34" charset="0"/>
              </a:rPr>
              <a:t> should be equal to the value stored in </a:t>
            </a:r>
            <a:r>
              <a:rPr lang="en-US" sz="2000" dirty="0" err="1">
                <a:solidFill>
                  <a:prstClr val="black"/>
                </a:solidFill>
                <a:latin typeface="Tw Cen MT" pitchFamily="34" charset="0"/>
              </a:rPr>
              <a:t>data_in</a:t>
            </a:r>
            <a:r>
              <a:rPr lang="en-US" sz="2000" dirty="0">
                <a:solidFill>
                  <a:prstClr val="black"/>
                </a:solidFill>
                <a:latin typeface="Tw Cen MT" pitchFamily="34" charset="0"/>
              </a:rPr>
              <a:t> before the 	delay.</a:t>
            </a:r>
          </a:p>
          <a:p>
            <a:pPr marL="457200" lvl="0" indent="-457200">
              <a:buFont typeface="+mj-lt"/>
              <a:buAutoNum type="arabicPeriod"/>
            </a:pPr>
            <a:endParaRPr lang="en-US" sz="2000" dirty="0">
              <a:latin typeface="Tw Cen MT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5B0C8-7850-621C-3E65-E11FBF6FE3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23</a:t>
            </a:fld>
            <a:endParaRPr lang="en-US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92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973BE-B925-FD33-6FB0-27F477462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4A1CA4-C8FE-60D2-CA24-FC34C7BE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w Cen MT" pitchFamily="34" charset="0"/>
              </a:rPr>
              <a:t>Assignment 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26A473-E783-CE20-145A-6E0EB1B1D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4"/>
            <a:ext cx="10668000" cy="5257795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>
                <a:latin typeface="Tw Cen MT" pitchFamily="34" charset="0"/>
              </a:rPr>
              <a:t>6.  Consider the following </a:t>
            </a:r>
            <a:r>
              <a:rPr lang="en-US" sz="2000" dirty="0" err="1">
                <a:latin typeface="Tw Cen MT" pitchFamily="34" charset="0"/>
              </a:rPr>
              <a:t>SystemVerilog</a:t>
            </a:r>
            <a:r>
              <a:rPr lang="en-US" sz="2000" dirty="0">
                <a:latin typeface="Tw Cen MT" pitchFamily="34" charset="0"/>
              </a:rPr>
              <a:t> sequence: S1 ##2 S2[=1:2] ##1 S3 ##1 S4[-&gt;1:3] ##1 S5.</a:t>
            </a:r>
          </a:p>
          <a:p>
            <a:pPr marL="0" lvl="0" indent="0">
              <a:buNone/>
            </a:pPr>
            <a:r>
              <a:rPr lang="en-US" sz="2000" dirty="0">
                <a:latin typeface="Tw Cen MT" pitchFamily="34" charset="0"/>
              </a:rPr>
              <a:t>Your task is to analyze the given sequence and identify the conditions that will result in the sequence succeeding or failing.</a:t>
            </a:r>
          </a:p>
          <a:p>
            <a:pPr marL="0" lvl="0" indent="0">
              <a:buNone/>
            </a:pPr>
            <a:r>
              <a:rPr lang="en-US" sz="2000" dirty="0">
                <a:latin typeface="Tw Cen MT" pitchFamily="34" charset="0"/>
              </a:rPr>
              <a:t>Write a comprehensive explanation that includes:</a:t>
            </a:r>
          </a:p>
          <a:p>
            <a:pPr marL="0" lvl="0" indent="0">
              <a:buNone/>
            </a:pPr>
            <a:r>
              <a:rPr lang="en-US" sz="2000" dirty="0">
                <a:latin typeface="Tw Cen MT" pitchFamily="34" charset="0"/>
              </a:rPr>
              <a:t>	_The conditions under which the sequence will succeed.</a:t>
            </a:r>
          </a:p>
          <a:p>
            <a:pPr marL="0" lvl="0" indent="0">
              <a:buNone/>
            </a:pPr>
            <a:r>
              <a:rPr lang="en-US" sz="2000" dirty="0">
                <a:latin typeface="Tw Cen MT" pitchFamily="34" charset="0"/>
              </a:rPr>
              <a:t>	_The conditions that will cause the sequence to fail.</a:t>
            </a:r>
          </a:p>
          <a:p>
            <a:pPr marL="0" lvl="0" indent="0">
              <a:buNone/>
            </a:pPr>
            <a:r>
              <a:rPr lang="en-US" sz="2000" dirty="0">
                <a:latin typeface="Tw Cen MT" pitchFamily="34" charset="0"/>
              </a:rPr>
              <a:t>	_Provide specific examples for both success and failure cases to demonstrate your 	understanding.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5B0C8-7850-621C-3E65-E11FBF6FE3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24</a:t>
            </a:fld>
            <a:endParaRPr lang="en-US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3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Who writes Assertions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3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143000"/>
            <a:ext cx="10439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Design Engineers</a:t>
            </a:r>
          </a:p>
          <a:p>
            <a:r>
              <a:rPr lang="en-US" sz="2200" dirty="0">
                <a:latin typeface="Tw Cen MT" pitchFamily="34" charset="0"/>
              </a:rPr>
              <a:t>	_Capture design assumptions</a:t>
            </a:r>
          </a:p>
          <a:p>
            <a:r>
              <a:rPr lang="en-US" sz="2200" dirty="0">
                <a:latin typeface="Tw Cen MT" pitchFamily="34" charset="0"/>
              </a:rPr>
              <a:t>	_Record design intentions and internal error conditions</a:t>
            </a:r>
          </a:p>
          <a:p>
            <a:r>
              <a:rPr lang="en-US" sz="2200" dirty="0">
                <a:latin typeface="Tw Cen MT" pitchFamily="34" charset="0"/>
              </a:rPr>
              <a:t>	_Design behavior</a:t>
            </a:r>
          </a:p>
          <a:p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Verification Engineers  </a:t>
            </a:r>
          </a:p>
          <a:p>
            <a:r>
              <a:rPr lang="en-US" sz="2200" dirty="0">
                <a:latin typeface="Tw Cen MT" pitchFamily="34" charset="0"/>
              </a:rPr>
              <a:t>	_Interface, cross-block, higher level behavior</a:t>
            </a:r>
          </a:p>
          <a:p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IP Providers</a:t>
            </a:r>
          </a:p>
          <a:p>
            <a:r>
              <a:rPr lang="en-US" sz="2200" dirty="0">
                <a:latin typeface="Tw Cen MT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9915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Immediate Assertions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4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10668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Immediate assertions are procedural statements and are mainly used in simulation.</a:t>
            </a:r>
          </a:p>
          <a:p>
            <a:endParaRPr lang="en-US" sz="20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An assertion is basically a statement that something must be true, similar to the if statement.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If the conditional expression of the immediate assert evaluates to X, Z or 0, then the assertion fails and the simulator writes an error message.</a:t>
            </a:r>
          </a:p>
          <a:p>
            <a:endParaRPr lang="en-US" sz="1000" dirty="0">
              <a:latin typeface="Tw Cen MT" pitchFamily="34" charset="0"/>
            </a:endParaRPr>
          </a:p>
          <a:p>
            <a:endParaRPr lang="en-US" sz="1000" dirty="0">
              <a:latin typeface="Tw Cen MT" pitchFamily="34" charset="0"/>
            </a:endParaRP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40"/>
          <a:stretch/>
        </p:blipFill>
        <p:spPr bwMode="auto">
          <a:xfrm>
            <a:off x="1905000" y="2820802"/>
            <a:ext cx="8458200" cy="64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904532"/>
            <a:ext cx="7702624" cy="65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84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Immediate Assertions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5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1066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An immediate assertion may include a pass and/or fail statements.</a:t>
            </a:r>
          </a:p>
          <a:p>
            <a:endParaRPr lang="en-US" sz="20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 Three severity system tasks can be included in the fail statement to specify a severity level: $error, $fatal, $warning.</a:t>
            </a:r>
          </a:p>
          <a:p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In addition, the system task $info indicates that the assertion failure carries no specific severity.</a:t>
            </a:r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76650"/>
            <a:ext cx="41529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5038725"/>
            <a:ext cx="67437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62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Concurrent Assertions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6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143000"/>
            <a:ext cx="9829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Concurrent assertions check the sequence of events spread over multiple clock cycles.</a:t>
            </a:r>
          </a:p>
          <a:p>
            <a:endParaRPr lang="en-US" sz="1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 err="1">
                <a:latin typeface="Tw Cen MT" pitchFamily="34" charset="0"/>
              </a:rPr>
              <a:t>SystemVerilog</a:t>
            </a:r>
            <a:r>
              <a:rPr lang="en-US" sz="2400" dirty="0">
                <a:latin typeface="Tw Cen MT" pitchFamily="34" charset="0"/>
              </a:rPr>
              <a:t> concurrent assertion statements can be specified in a module, interface or program block and </a:t>
            </a:r>
            <a:r>
              <a:rPr lang="en-US" sz="2400" b="1" dirty="0">
                <a:latin typeface="Tw Cen MT" pitchFamily="34" charset="0"/>
              </a:rPr>
              <a:t>running concurrently with other statements</a:t>
            </a:r>
            <a:r>
              <a:rPr lang="en-US" sz="2400" dirty="0">
                <a:latin typeface="Tw Cen MT" pitchFamily="34" charset="0"/>
              </a:rPr>
              <a:t>. </a:t>
            </a:r>
          </a:p>
          <a:p>
            <a:endParaRPr lang="en-US" sz="1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Concurrent assertions usually appear outside any initial or always blocks in modules, interfaces and programs.</a:t>
            </a:r>
          </a:p>
          <a:p>
            <a:endParaRPr lang="en-US" sz="1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Sampling of variables is done in the </a:t>
            </a:r>
            <a:r>
              <a:rPr lang="en-US" sz="2400" b="1" dirty="0">
                <a:latin typeface="Tw Cen MT" pitchFamily="34" charset="0"/>
              </a:rPr>
              <a:t>proponed</a:t>
            </a:r>
            <a:r>
              <a:rPr lang="en-US" sz="2400" dirty="0">
                <a:latin typeface="Tw Cen MT" pitchFamily="34" charset="0"/>
              </a:rPr>
              <a:t> region and evaluation of the expression is done in the </a:t>
            </a:r>
            <a:r>
              <a:rPr lang="en-US" sz="2400" b="1" dirty="0">
                <a:latin typeface="Tw Cen MT" pitchFamily="34" charset="0"/>
              </a:rPr>
              <a:t>observed</a:t>
            </a:r>
            <a:r>
              <a:rPr lang="en-US" sz="2400" dirty="0">
                <a:latin typeface="Tw Cen MT" pitchFamily="34" charset="0"/>
              </a:rPr>
              <a:t> region of the simulation scheduler. </a:t>
            </a:r>
          </a:p>
          <a:p>
            <a:endParaRPr lang="en-US" sz="1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latin typeface="Tw Cen MT" pitchFamily="34" charset="0"/>
              </a:rPr>
              <a:t>The Keyword “property” differentiates the immediate assertion from the concurrent assertion.</a:t>
            </a:r>
          </a:p>
          <a:p>
            <a:endParaRPr lang="en-US" sz="2400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79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Concurrent Assertions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7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10668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b="1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b="1" dirty="0">
                <a:latin typeface="Tw Cen MT" pitchFamily="34" charset="0"/>
              </a:rPr>
              <a:t>Property: </a:t>
            </a:r>
            <a:r>
              <a:rPr lang="en-US" sz="2200" dirty="0">
                <a:latin typeface="Tw Cen MT" pitchFamily="34" charset="0"/>
              </a:rPr>
              <a:t>"A Request should be followed by an Acknowledge occurring no more than two clocks after the Request is asserted.“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endParaRPr lang="en-US" sz="1200" dirty="0">
              <a:latin typeface="Tw Cen MT" pitchFamily="34" charset="0"/>
            </a:endParaRPr>
          </a:p>
          <a:p>
            <a:endParaRPr lang="en-US" sz="1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Concurrent assertion is only checked when a rising clock edge has occurred; the values of Req and Ack are sampled on the rising edge of the Clock.</a:t>
            </a: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89495"/>
            <a:ext cx="7772400" cy="50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02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Building blocks of SVA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8</a:t>
            </a:fld>
            <a:endParaRPr lang="en-US" dirty="0">
              <a:latin typeface="Tw Cen MT" pitchFamily="34" charset="0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2286000"/>
            <a:ext cx="37242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828800" y="1628768"/>
            <a:ext cx="2514600" cy="4162432"/>
            <a:chOff x="1600200" y="1600198"/>
            <a:chExt cx="2514600" cy="4162432"/>
          </a:xfrm>
        </p:grpSpPr>
        <p:sp>
          <p:nvSpPr>
            <p:cNvPr id="4" name="Rounded Rectangle 3"/>
            <p:cNvSpPr/>
            <p:nvPr/>
          </p:nvSpPr>
          <p:spPr>
            <a:xfrm>
              <a:off x="1600200" y="1600198"/>
              <a:ext cx="2514600" cy="838202"/>
            </a:xfrm>
            <a:prstGeom prst="roundRect">
              <a:avLst/>
            </a:prstGeom>
            <a:noFill/>
            <a:ln>
              <a:solidFill>
                <a:srgbClr val="007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w Cen MT" pitchFamily="34" charset="0"/>
                </a:rPr>
                <a:t>Create Boolean Expressions 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600200" y="2705103"/>
              <a:ext cx="2514600" cy="838202"/>
            </a:xfrm>
            <a:prstGeom prst="roundRect">
              <a:avLst/>
            </a:prstGeom>
            <a:noFill/>
            <a:ln>
              <a:solidFill>
                <a:srgbClr val="007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w Cen MT" pitchFamily="34" charset="0"/>
                </a:rPr>
                <a:t>Create Sequence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600200" y="3810000"/>
              <a:ext cx="2514600" cy="838202"/>
            </a:xfrm>
            <a:prstGeom prst="roundRect">
              <a:avLst/>
            </a:prstGeom>
            <a:noFill/>
            <a:ln>
              <a:solidFill>
                <a:srgbClr val="007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w Cen MT" pitchFamily="34" charset="0"/>
                </a:rPr>
                <a:t>Create Property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00200" y="4924428"/>
              <a:ext cx="2514600" cy="838202"/>
            </a:xfrm>
            <a:prstGeom prst="roundRect">
              <a:avLst/>
            </a:prstGeom>
            <a:noFill/>
            <a:ln>
              <a:solidFill>
                <a:srgbClr val="007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w Cen MT" pitchFamily="34" charset="0"/>
                </a:rPr>
                <a:t>Assert Property</a:t>
              </a:r>
            </a:p>
          </p:txBody>
        </p:sp>
        <p:cxnSp>
          <p:nvCxnSpPr>
            <p:cNvPr id="6" name="Straight Arrow Connector 5"/>
            <p:cNvCxnSpPr>
              <a:stCxn id="4" idx="2"/>
              <a:endCxn id="14" idx="0"/>
            </p:cNvCxnSpPr>
            <p:nvPr/>
          </p:nvCxnSpPr>
          <p:spPr>
            <a:xfrm>
              <a:off x="2857500" y="2438400"/>
              <a:ext cx="0" cy="266703"/>
            </a:xfrm>
            <a:prstGeom prst="straightConnector1">
              <a:avLst/>
            </a:prstGeom>
            <a:ln w="19050">
              <a:solidFill>
                <a:srgbClr val="007FA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857500" y="3543305"/>
              <a:ext cx="0" cy="266703"/>
            </a:xfrm>
            <a:prstGeom prst="straightConnector1">
              <a:avLst/>
            </a:prstGeom>
            <a:ln w="19050">
              <a:solidFill>
                <a:srgbClr val="007FA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857500" y="4648202"/>
              <a:ext cx="0" cy="266703"/>
            </a:xfrm>
            <a:prstGeom prst="straightConnector1">
              <a:avLst/>
            </a:prstGeom>
            <a:ln w="19050">
              <a:solidFill>
                <a:srgbClr val="007FA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37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itchFamily="34" charset="0"/>
              </a:rPr>
              <a:t>Implication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>
                <a:latin typeface="Tw Cen MT" pitchFamily="34" charset="0"/>
              </a:rPr>
              <a:pPr/>
              <a:t>9</a:t>
            </a:fld>
            <a:endParaRPr lang="en-US" dirty="0">
              <a:latin typeface="Tw Cen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106680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The implication construct (|-&gt;) allows a user to monitor sequences based on satisfying some criteria.</a:t>
            </a:r>
          </a:p>
          <a:p>
            <a:endParaRPr lang="en-US" sz="1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attach a precondition to a sequence and evaluate the sequence only if the condition is successful.</a:t>
            </a:r>
          </a:p>
          <a:p>
            <a:endParaRPr lang="en-US" sz="1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The left-hand side of the implication is called the “antecedent” and the right-hand side is called the “consequent.”</a:t>
            </a:r>
            <a:endParaRPr lang="en-US" sz="1200" dirty="0">
              <a:latin typeface="Tw Cen MT" pitchFamily="34" charset="0"/>
            </a:endParaRPr>
          </a:p>
          <a:p>
            <a:endParaRPr lang="en-US" sz="1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The antecedent is the gating condition. If the antecedent succeeds, then the consequent is evaluated.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>
                <a:latin typeface="Tw Cen MT" pitchFamily="34" charset="0"/>
              </a:rPr>
              <a:t>There are 2 types of implication:</a:t>
            </a:r>
          </a:p>
          <a:p>
            <a:endParaRPr lang="en-US" sz="1050" dirty="0">
              <a:latin typeface="Tw Cen MT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>
                <a:latin typeface="Tw Cen MT" pitchFamily="34" charset="0"/>
              </a:rPr>
              <a:t>Overlapped implication  |-&gt;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>
                <a:latin typeface="Tw Cen MT" pitchFamily="34" charset="0"/>
              </a:rPr>
              <a:t>Non-overlapped implication |=&gt;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2200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4711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a8dd79d94d0b89fe9b6b2bf095f36224106ea8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21041</TotalTime>
  <Words>1649</Words>
  <Application>Microsoft Office PowerPoint</Application>
  <PresentationFormat>Widescreen</PresentationFormat>
  <Paragraphs>235</Paragraphs>
  <Slides>24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Courier New</vt:lpstr>
      <vt:lpstr>Times New Roman</vt:lpstr>
      <vt:lpstr>Tw Cen MT</vt:lpstr>
      <vt:lpstr>Wingdings</vt:lpstr>
      <vt:lpstr>508 Lecture</vt:lpstr>
      <vt:lpstr>think-cell Slide</vt:lpstr>
      <vt:lpstr>CND212: Digital Testing and Verification</vt:lpstr>
      <vt:lpstr>SystemVerilog Assertions</vt:lpstr>
      <vt:lpstr>Who writes Assertions</vt:lpstr>
      <vt:lpstr>Immediate Assertions</vt:lpstr>
      <vt:lpstr>Immediate Assertions</vt:lpstr>
      <vt:lpstr>Concurrent Assertions</vt:lpstr>
      <vt:lpstr>Concurrent Assertions</vt:lpstr>
      <vt:lpstr>Building blocks of SVA</vt:lpstr>
      <vt:lpstr>Implication</vt:lpstr>
      <vt:lpstr>Overlapped implication</vt:lpstr>
      <vt:lpstr>Non-overlapped implication</vt:lpstr>
      <vt:lpstr>Implication</vt:lpstr>
      <vt:lpstr>Implication</vt:lpstr>
      <vt:lpstr>Repetition </vt:lpstr>
      <vt:lpstr>Repetition </vt:lpstr>
      <vt:lpstr>Repetition </vt:lpstr>
      <vt:lpstr>disable iff</vt:lpstr>
      <vt:lpstr> Local variables in A sequence </vt:lpstr>
      <vt:lpstr>SVA Methods</vt:lpstr>
      <vt:lpstr>Lab task</vt:lpstr>
      <vt:lpstr>Lab Task</vt:lpstr>
      <vt:lpstr>Assignment : (~60 mins)</vt:lpstr>
      <vt:lpstr>Assignment </vt:lpstr>
      <vt:lpstr>Assignment 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Design: Principles and Practices, 5e with Verilog</dc:title>
  <dc:subject>Engineering, Computer Science</dc:subject>
  <dc:creator>Wakerly</dc:creator>
  <cp:keywords>Digital Design</cp:keywords>
  <cp:lastModifiedBy>Rana Badran</cp:lastModifiedBy>
  <cp:revision>3857</cp:revision>
  <dcterms:created xsi:type="dcterms:W3CDTF">2014-07-14T20:04:21Z</dcterms:created>
  <dcterms:modified xsi:type="dcterms:W3CDTF">2024-03-16T08:13:45Z</dcterms:modified>
</cp:coreProperties>
</file>