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95" r:id="rId2"/>
    <p:sldId id="706" r:id="rId3"/>
    <p:sldId id="751" r:id="rId4"/>
    <p:sldId id="752" r:id="rId5"/>
    <p:sldId id="769" r:id="rId6"/>
    <p:sldId id="770" r:id="rId7"/>
    <p:sldId id="771" r:id="rId8"/>
    <p:sldId id="773" r:id="rId9"/>
    <p:sldId id="774" r:id="rId10"/>
    <p:sldId id="775" r:id="rId11"/>
    <p:sldId id="776" r:id="rId12"/>
    <p:sldId id="777" r:id="rId13"/>
    <p:sldId id="778" r:id="rId14"/>
    <p:sldId id="761" r:id="rId15"/>
    <p:sldId id="753" r:id="rId16"/>
    <p:sldId id="754" r:id="rId17"/>
    <p:sldId id="755" r:id="rId18"/>
    <p:sldId id="756" r:id="rId19"/>
    <p:sldId id="779" r:id="rId20"/>
    <p:sldId id="780" r:id="rId21"/>
    <p:sldId id="758" r:id="rId22"/>
    <p:sldId id="781" r:id="rId23"/>
    <p:sldId id="782" r:id="rId24"/>
    <p:sldId id="783" r:id="rId25"/>
    <p:sldId id="784" r:id="rId26"/>
    <p:sldId id="785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795" r:id="rId36"/>
    <p:sldId id="796" r:id="rId37"/>
    <p:sldId id="759" r:id="rId38"/>
    <p:sldId id="797" r:id="rId39"/>
    <p:sldId id="760" r:id="rId40"/>
    <p:sldId id="802" r:id="rId41"/>
    <p:sldId id="798" r:id="rId42"/>
    <p:sldId id="799" r:id="rId43"/>
    <p:sldId id="803" r:id="rId44"/>
    <p:sldId id="804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706"/>
            <p14:sldId id="751"/>
            <p14:sldId id="752"/>
            <p14:sldId id="769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61"/>
            <p14:sldId id="753"/>
            <p14:sldId id="754"/>
            <p14:sldId id="755"/>
            <p14:sldId id="756"/>
            <p14:sldId id="779"/>
            <p14:sldId id="780"/>
            <p14:sldId id="758"/>
            <p14:sldId id="781"/>
            <p14:sldId id="782"/>
            <p14:sldId id="783"/>
            <p14:sldId id="784"/>
            <p14:sldId id="785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59"/>
            <p14:sldId id="797"/>
            <p14:sldId id="760"/>
            <p14:sldId id="802"/>
            <p14:sldId id="798"/>
            <p14:sldId id="799"/>
            <p14:sldId id="803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8E0825"/>
    <a:srgbClr val="001581"/>
    <a:srgbClr val="FFFFFF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840" autoAdjust="0"/>
  </p:normalViewPr>
  <p:slideViewPr>
    <p:cSldViewPr>
      <p:cViewPr varScale="1">
        <p:scale>
          <a:sx n="73" d="100"/>
          <a:sy n="73" d="100"/>
        </p:scale>
        <p:origin x="312" y="36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6" Type="http://schemas.openxmlformats.org/officeDocument/2006/relationships/image" Target="../media/image3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6" Type="http://schemas.openxmlformats.org/officeDocument/2006/relationships/image" Target="../media/image3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6" Type="http://schemas.openxmlformats.org/officeDocument/2006/relationships/image" Target="../media/image3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6" Type="http://schemas.openxmlformats.org/officeDocument/2006/relationships/image" Target="../media/image3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6" Type="http://schemas.openxmlformats.org/officeDocument/2006/relationships/image" Target="../media/image3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Relationship Id="rId6" Type="http://schemas.openxmlformats.org/officeDocument/2006/relationships/image" Target="../media/image4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5" Type="http://schemas.openxmlformats.org/officeDocument/2006/relationships/image" Target="../media/image42.png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5" Type="http://schemas.openxmlformats.org/officeDocument/2006/relationships/image" Target="../media/image45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w Cen MT" pitchFamily="34" charset="0"/>
              </a:rPr>
              <a:t>CND212: Digital Testing and Verification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581400"/>
            <a:ext cx="12192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Toggle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10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2971800" cy="5791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 Box 1907676322"/>
          <p:cNvSpPr txBox="1"/>
          <p:nvPr/>
        </p:nvSpPr>
        <p:spPr>
          <a:xfrm>
            <a:off x="6032816" y="2078355"/>
            <a:ext cx="4787583" cy="371284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Name Toggled    1-&gt;0 	0-&gt;1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 	  No 	Yes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b 	  No	 No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c 	  No 	 No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d	  No 	 No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e 	  No 	 No</a:t>
            </a:r>
            <a:endParaRPr lang="en-US" sz="2000" dirty="0">
              <a:effectLst/>
              <a:ea typeface="Calibri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f 	  No 	 No</a:t>
            </a:r>
            <a:endParaRPr lang="en-US" sz="2000" dirty="0">
              <a:effectLst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9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FSM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295400"/>
            <a:ext cx="1021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In this coverage we look for how many times states are visited, transited and how many sequence are covered in a Finite state machine.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Two Types:</a:t>
            </a:r>
          </a:p>
          <a:p>
            <a:endParaRPr lang="en-US" sz="2400" dirty="0">
              <a:latin typeface="Tw Cen MT" pitchFamily="34" charset="0"/>
            </a:endParaRPr>
          </a:p>
          <a:p>
            <a:pPr lvl="1"/>
            <a:r>
              <a:rPr lang="en-US" sz="2400" dirty="0">
                <a:latin typeface="Tw Cen MT" pitchFamily="34" charset="0"/>
              </a:rPr>
              <a:t>1. State Coverage:</a:t>
            </a:r>
          </a:p>
          <a:p>
            <a:r>
              <a:rPr lang="en-US" sz="2400" dirty="0">
                <a:latin typeface="Tw Cen MT" pitchFamily="34" charset="0"/>
              </a:rPr>
              <a:t>	It gives the coverage of no. of states visited over the total no. of states. </a:t>
            </a:r>
          </a:p>
          <a:p>
            <a:endParaRPr lang="en-US" sz="2400" dirty="0">
              <a:latin typeface="Tw Cen MT" pitchFamily="34" charset="0"/>
            </a:endParaRPr>
          </a:p>
          <a:p>
            <a:pPr lvl="1"/>
            <a:r>
              <a:rPr lang="en-US" sz="2400" dirty="0">
                <a:latin typeface="Tw Cen MT" pitchFamily="34" charset="0"/>
              </a:rPr>
              <a:t>2. Transition Coverage:</a:t>
            </a:r>
          </a:p>
          <a:p>
            <a:r>
              <a:rPr lang="en-US" sz="2400" dirty="0">
                <a:latin typeface="Tw Cen MT" pitchFamily="34" charset="0"/>
              </a:rPr>
              <a:t>	It will count the no. of transition from one state to another and it will 	compare it with other 	total no. of transition.		</a:t>
            </a:r>
          </a:p>
          <a:p>
            <a:r>
              <a:rPr lang="en-US" sz="2400" dirty="0">
                <a:latin typeface="Tw Cen MT" pitchFamily="34" charset="0"/>
              </a:rPr>
              <a:t>	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FSM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12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1073978"/>
            <a:ext cx="4343400" cy="540302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858000" y="1066800"/>
            <a:ext cx="3200400" cy="3505200"/>
          </a:xfrm>
          <a:prstGeom prst="rect">
            <a:avLst/>
          </a:prstGeom>
        </p:spPr>
      </p:pic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A3810FC-9B73-B0AB-25CD-F09E6B6BED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0"/>
          <a:stretch/>
        </p:blipFill>
        <p:spPr>
          <a:xfrm>
            <a:off x="5815806" y="4583637"/>
            <a:ext cx="5284788" cy="20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1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FSM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0" name="Text Box 1907676326"/>
          <p:cNvSpPr txBox="1"/>
          <p:nvPr/>
        </p:nvSpPr>
        <p:spPr>
          <a:xfrm>
            <a:off x="6324600" y="1266038"/>
            <a:ext cx="4800600" cy="4829962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FSM coverage report for the above example: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// state coverage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s1 |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s2 |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s3 |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s4 |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// state transition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s1-&gt;s2 | Not Covered       s3-&gt;s1 |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s1-&gt;s3 | Covered	          s3-&gt;s4 |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s2-&gt;s1 | Not Covered       s4-&gt;s1 |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/>
                <a:ea typeface="Calibri"/>
              </a:rPr>
              <a:t>s2-&gt;s4 | Not Covered</a:t>
            </a:r>
            <a:endParaRPr lang="en-US" dirty="0">
              <a:effectLst/>
              <a:ea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1426964"/>
            <a:ext cx="19812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@4  	 S1</a:t>
            </a:r>
          </a:p>
          <a:p>
            <a:r>
              <a:rPr lang="en-US" sz="2200" dirty="0">
                <a:latin typeface="Tw Cen MT" pitchFamily="34" charset="0"/>
              </a:rPr>
              <a:t>@5  	 S1</a:t>
            </a:r>
          </a:p>
          <a:p>
            <a:r>
              <a:rPr lang="en-US" sz="2200" dirty="0">
                <a:latin typeface="Tw Cen MT" pitchFamily="34" charset="0"/>
              </a:rPr>
              <a:t>@15 	 S1</a:t>
            </a:r>
          </a:p>
          <a:p>
            <a:r>
              <a:rPr lang="en-US" sz="2200" dirty="0">
                <a:latin typeface="Tw Cen MT" pitchFamily="34" charset="0"/>
              </a:rPr>
              <a:t>@25     S3</a:t>
            </a:r>
          </a:p>
          <a:p>
            <a:r>
              <a:rPr lang="en-US" sz="2200" dirty="0">
                <a:latin typeface="Tw Cen MT" pitchFamily="34" charset="0"/>
              </a:rPr>
              <a:t>@35     S4</a:t>
            </a:r>
          </a:p>
          <a:p>
            <a:r>
              <a:rPr lang="en-US" sz="2200" dirty="0">
                <a:latin typeface="Tw Cen MT" pitchFamily="34" charset="0"/>
              </a:rPr>
              <a:t>@45     S1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67000" y="1676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2362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43200" y="2667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3352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3048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9FAFED7-305B-0CA6-EC5C-4CD8FF4D88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0"/>
          <a:stretch/>
        </p:blipFill>
        <p:spPr>
          <a:xfrm>
            <a:off x="914400" y="4080717"/>
            <a:ext cx="5284788" cy="20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Achieving high code coverage does not guarantee the correctness of the design or the absence of bugs. </a:t>
            </a:r>
          </a:p>
          <a:p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It is possible to have high code coverage but still have functional bugs that were not exercised during testing. 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In addition, code coverage does not take into account the design's corner cases and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7372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There are two types of functional coverage:</a:t>
            </a:r>
          </a:p>
          <a:p>
            <a:endParaRPr lang="en-US" sz="1400" dirty="0">
              <a:latin typeface="Tw Cen MT" pitchFamily="34" charset="0"/>
            </a:endParaRPr>
          </a:p>
          <a:p>
            <a:pPr lvl="1"/>
            <a:r>
              <a:rPr lang="en-US" sz="2400" dirty="0">
                <a:latin typeface="Tw Cen MT" pitchFamily="34" charset="0"/>
              </a:rPr>
              <a:t>1. Cover property</a:t>
            </a:r>
          </a:p>
          <a:p>
            <a:r>
              <a:rPr lang="en-US" sz="2400" dirty="0">
                <a:latin typeface="Tw Cen MT" pitchFamily="34" charset="0"/>
              </a:rPr>
              <a:t>	Checks whether sequences of behaviors have occurred. </a:t>
            </a:r>
          </a:p>
          <a:p>
            <a:r>
              <a:rPr lang="en-US" sz="2400" dirty="0">
                <a:latin typeface="Tw Cen MT" pitchFamily="34" charset="0"/>
              </a:rPr>
              <a:t>	Using </a:t>
            </a:r>
            <a:r>
              <a:rPr lang="en-US" sz="2400" dirty="0" err="1">
                <a:latin typeface="Tw Cen MT" pitchFamily="34" charset="0"/>
              </a:rPr>
              <a:t>SystemVerilog</a:t>
            </a:r>
            <a:r>
              <a:rPr lang="en-US" sz="2400" dirty="0">
                <a:latin typeface="Tw Cen MT" pitchFamily="34" charset="0"/>
              </a:rPr>
              <a:t> Assertions.</a:t>
            </a:r>
          </a:p>
          <a:p>
            <a:endParaRPr lang="en-US" sz="2000" dirty="0">
              <a:latin typeface="Tw Cen MT" pitchFamily="34" charset="0"/>
            </a:endParaRPr>
          </a:p>
          <a:p>
            <a:pPr lvl="1"/>
            <a:r>
              <a:rPr lang="en-US" sz="2400" dirty="0">
                <a:latin typeface="Tw Cen MT" pitchFamily="34" charset="0"/>
              </a:rPr>
              <a:t>2. </a:t>
            </a:r>
            <a:r>
              <a:rPr lang="en-US" sz="2400" dirty="0" err="1">
                <a:latin typeface="Tw Cen MT" pitchFamily="34" charset="0"/>
              </a:rPr>
              <a:t>Covergroup</a:t>
            </a:r>
            <a:r>
              <a:rPr lang="en-US" sz="2400" dirty="0">
                <a:latin typeface="Tw Cen MT" pitchFamily="34" charset="0"/>
              </a:rPr>
              <a:t>  </a:t>
            </a:r>
          </a:p>
          <a:p>
            <a:r>
              <a:rPr lang="en-US" sz="2400" dirty="0">
                <a:latin typeface="Tw Cen MT" pitchFamily="34" charset="0"/>
              </a:rPr>
              <a:t>	Checks combinations of data values have occurred. We can get Data-	oriented coverage by writing Coverage groups, coverage points and also by 	cross coverage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8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Cover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16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5"/>
          <a:srcRect b="5755"/>
          <a:stretch/>
        </p:blipFill>
        <p:spPr bwMode="auto">
          <a:xfrm>
            <a:off x="2362200" y="1447800"/>
            <a:ext cx="70104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 err="1">
                <a:latin typeface="Tw Cen MT" pitchFamily="34" charset="0"/>
              </a:rPr>
              <a:t>Covergroup</a:t>
            </a:r>
            <a:r>
              <a:rPr lang="en-US" b="0" dirty="0">
                <a:latin typeface="Tw Cen MT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 </a:t>
            </a:r>
            <a:r>
              <a:rPr lang="en-US" sz="2400" dirty="0" err="1">
                <a:latin typeface="Tw Cen MT" pitchFamily="34" charset="0"/>
              </a:rPr>
              <a:t>covergroup</a:t>
            </a:r>
            <a:r>
              <a:rPr lang="en-US" sz="2400" dirty="0">
                <a:latin typeface="Tw Cen MT" pitchFamily="34" charset="0"/>
              </a:rPr>
              <a:t> construct is a user-defined type. The type definition is written once, and multiple instances of that type can be created in different contexts.</a:t>
            </a:r>
          </a:p>
          <a:p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A </a:t>
            </a:r>
            <a:r>
              <a:rPr lang="en-US" sz="2200" dirty="0" err="1">
                <a:latin typeface="Tw Cen MT" pitchFamily="34" charset="0"/>
              </a:rPr>
              <a:t>covergroup</a:t>
            </a:r>
            <a:r>
              <a:rPr lang="en-US" sz="2200" dirty="0">
                <a:latin typeface="Tw Cen MT" pitchFamily="34" charset="0"/>
              </a:rPr>
              <a:t> instance can be created via the new() method. 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A </a:t>
            </a:r>
            <a:r>
              <a:rPr lang="en-US" sz="2200" dirty="0" err="1">
                <a:latin typeface="Tw Cen MT" pitchFamily="34" charset="0"/>
              </a:rPr>
              <a:t>covergroup</a:t>
            </a:r>
            <a:r>
              <a:rPr lang="en-US" sz="2200" dirty="0">
                <a:latin typeface="Tw Cen MT" pitchFamily="34" charset="0"/>
              </a:rPr>
              <a:t> can be defined in a module, program, interface, or class.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Each </a:t>
            </a:r>
            <a:r>
              <a:rPr lang="en-US" sz="2200" dirty="0" err="1">
                <a:latin typeface="Tw Cen MT" pitchFamily="34" charset="0"/>
              </a:rPr>
              <a:t>covergroup</a:t>
            </a:r>
            <a:r>
              <a:rPr lang="en-US" sz="2200" dirty="0">
                <a:latin typeface="Tw Cen MT" pitchFamily="34" charset="0"/>
              </a:rPr>
              <a:t> specification can include the following components: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Clocking event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Coverage points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Cross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Arguments(optional)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Coverage Options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w Cen MT" pitchFamily="34" charset="0"/>
              </a:rPr>
              <a:t>Covergroup</a:t>
            </a:r>
            <a:r>
              <a:rPr lang="en-US" dirty="0">
                <a:latin typeface="Tw Cen MT" pitchFamily="34" charset="0"/>
              </a:rPr>
              <a:t>: </a:t>
            </a:r>
            <a:r>
              <a:rPr lang="en-US" b="0" dirty="0">
                <a:latin typeface="Tw Cen MT" pitchFamily="34" charset="0"/>
              </a:rPr>
              <a:t>Clocking event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A clocking event that synchronizes the sampling of coverage points</a:t>
            </a:r>
            <a:endParaRPr lang="en-US" sz="22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2895600" y="1905000"/>
            <a:ext cx="5562600" cy="188880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2895600" y="4191000"/>
            <a:ext cx="3931020" cy="2133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895600" y="3962400"/>
            <a:ext cx="541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w Cen MT" pitchFamily="34" charset="0"/>
              </a:rPr>
              <a:t>Covergroup</a:t>
            </a:r>
            <a:r>
              <a:rPr lang="en-US" dirty="0">
                <a:latin typeface="Tw Cen MT" pitchFamily="34" charset="0"/>
              </a:rPr>
              <a:t>: </a:t>
            </a:r>
            <a:r>
              <a:rPr lang="en-US" b="0" dirty="0">
                <a:latin typeface="Tw Cen MT" pitchFamily="34" charset="0"/>
              </a:rPr>
              <a:t>Clocking event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 expression within the </a:t>
            </a:r>
            <a:r>
              <a:rPr lang="en-US" sz="2400" dirty="0" err="1">
                <a:latin typeface="Tw Cen MT" pitchFamily="34" charset="0"/>
              </a:rPr>
              <a:t>iff</a:t>
            </a:r>
            <a:r>
              <a:rPr lang="en-US" sz="2400" dirty="0">
                <a:latin typeface="Tw Cen MT" pitchFamily="34" charset="0"/>
              </a:rPr>
              <a:t> construct specifies an optional condition that disables coverage for that cover point.</a:t>
            </a: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In the preceding example, cover point "</a:t>
            </a:r>
            <a:r>
              <a:rPr lang="en-US" sz="2400" dirty="0" err="1">
                <a:latin typeface="Tw Cen MT" pitchFamily="34" charset="0"/>
              </a:rPr>
              <a:t>cp_varib</a:t>
            </a:r>
            <a:r>
              <a:rPr lang="en-US" sz="2400" dirty="0">
                <a:latin typeface="Tw Cen MT" pitchFamily="34" charset="0"/>
              </a:rPr>
              <a:t>" is covered only if the value reset is low.</a:t>
            </a: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3124201" y="2590800"/>
            <a:ext cx="502919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Driven Verification (CDV)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CDV is one of the main critical criteria for Judging the effectiveness of applied verification methodology and helps us identify what “Hasn’t been tested.”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Classified into two main types: </a:t>
            </a:r>
          </a:p>
          <a:p>
            <a:endParaRPr lang="en-US" sz="1400" dirty="0">
              <a:latin typeface="Tw Cen MT" pitchFamily="34" charset="0"/>
            </a:endParaRPr>
          </a:p>
          <a:p>
            <a:r>
              <a:rPr lang="en-US" sz="2400" dirty="0">
                <a:latin typeface="Tw Cen MT" pitchFamily="34" charset="0"/>
              </a:rPr>
              <a:t>	1. Code coverage </a:t>
            </a:r>
          </a:p>
          <a:p>
            <a:r>
              <a:rPr lang="en-US" sz="2400" dirty="0">
                <a:latin typeface="Tw Cen MT" pitchFamily="34" charset="0"/>
              </a:rPr>
              <a:t>	2. Functional coverage. </a:t>
            </a:r>
          </a:p>
          <a:p>
            <a:endParaRPr lang="en-US" sz="1400" dirty="0">
              <a:latin typeface="Tw Cen MT" pitchFamily="34" charset="0"/>
            </a:endParaRP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Both types of coverage metrics are essential for assessing the completeness and quality of the verification.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6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Coverage Points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287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Each coverage point is associated with “bin”. On each sample clock simulator will increment the associated bin value. 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Bins can be created implicitly or explicitly</a:t>
            </a:r>
          </a:p>
          <a:p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>
                <a:latin typeface="Tw Cen MT" pitchFamily="34" charset="0"/>
              </a:rPr>
              <a:t>Implicit Bins</a:t>
            </a:r>
          </a:p>
          <a:p>
            <a:r>
              <a:rPr lang="en-US" sz="2400" dirty="0">
                <a:latin typeface="Tw Cen MT" pitchFamily="34" charset="0"/>
              </a:rPr>
              <a:t>	- While define cover point, if you do not specify any bins, then Implicit bins 	are created. </a:t>
            </a:r>
          </a:p>
          <a:p>
            <a:r>
              <a:rPr lang="en-US" sz="2400" dirty="0">
                <a:latin typeface="Tw Cen MT" pitchFamily="34" charset="0"/>
              </a:rPr>
              <a:t>	- For an “n” bit integral </a:t>
            </a:r>
            <a:r>
              <a:rPr lang="en-US" sz="2400" dirty="0" err="1">
                <a:latin typeface="Tw Cen MT" pitchFamily="34" charset="0"/>
              </a:rPr>
              <a:t>coverpoint</a:t>
            </a:r>
            <a:r>
              <a:rPr lang="en-US" sz="2400" dirty="0">
                <a:latin typeface="Tw Cen MT" pitchFamily="34" charset="0"/>
              </a:rPr>
              <a:t> variable, a 2^n number of automatic 	bins will get created.</a:t>
            </a:r>
          </a:p>
          <a:p>
            <a:r>
              <a:rPr lang="en-US" sz="2400" dirty="0">
                <a:latin typeface="Tw Cen MT" pitchFamily="34" charset="0"/>
              </a:rPr>
              <a:t>	- The number of bins creating can be controlled by </a:t>
            </a:r>
            <a:r>
              <a:rPr lang="en-US" sz="2400" dirty="0" err="1">
                <a:latin typeface="Tw Cen MT" pitchFamily="34" charset="0"/>
              </a:rPr>
              <a:t>auto_bin_max</a:t>
            </a:r>
            <a:r>
              <a:rPr lang="en-US" sz="2400" dirty="0">
                <a:latin typeface="Tw Cen MT" pitchFamily="34" charset="0"/>
              </a:rPr>
              <a:t> 	parameter.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1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Implicit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21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30287" y="1524000"/>
            <a:ext cx="3716337" cy="464026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5105400" y="1771649"/>
            <a:ext cx="2971800" cy="424815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8382000" y="3124200"/>
            <a:ext cx="2314575" cy="17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Implicit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22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447800" y="1524000"/>
            <a:ext cx="5181600" cy="39763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971731" y="2741612"/>
            <a:ext cx="4114800" cy="15411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for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addr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: c1.auto[0] c1.auto[1] c1.auto[2] … c1.auto[255]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for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wr_rd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w Cen MT" pitchFamily="34" charset="0"/>
                <a:ea typeface="Calibri"/>
              </a:rPr>
              <a:t>: c2.auto[0]</a:t>
            </a:r>
          </a:p>
        </p:txBody>
      </p:sp>
    </p:spTree>
    <p:extLst>
      <p:ext uri="{BB962C8B-B14F-4D97-AF65-F5344CB8AC3E}">
        <p14:creationId xmlns:p14="http://schemas.microsoft.com/office/powerpoint/2010/main" val="112676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10210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Explicit bin creation is recommended method. 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Not all values are interesting or relevant in a cover point, so when the user knows the exact values he is going to cover, he can use explicit bins. 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You can also name the bins.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“bins” keyword is used to declare the bins explicitly to a variable. 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Two types:</a:t>
            </a:r>
          </a:p>
          <a:p>
            <a:r>
              <a:rPr lang="en-US" sz="2400" dirty="0">
                <a:latin typeface="Tw Cen MT" pitchFamily="34" charset="0"/>
              </a:rPr>
              <a:t>	1. Value Bins</a:t>
            </a:r>
          </a:p>
          <a:p>
            <a:r>
              <a:rPr lang="en-US" sz="2400" dirty="0">
                <a:latin typeface="Tw Cen MT" pitchFamily="34" charset="0"/>
              </a:rPr>
              <a:t>	2. Transition Bins</a:t>
            </a:r>
          </a:p>
        </p:txBody>
      </p:sp>
    </p:spTree>
    <p:extLst>
      <p:ext uri="{BB962C8B-B14F-4D97-AF65-F5344CB8AC3E}">
        <p14:creationId xmlns:p14="http://schemas.microsoft.com/office/powerpoint/2010/main" val="114102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24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2895600" y="1066800"/>
            <a:ext cx="3505200" cy="5638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752600"/>
            <a:ext cx="304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25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2971800" y="1066800"/>
            <a:ext cx="3962400" cy="5486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7162800" y="1295400"/>
            <a:ext cx="2819400" cy="518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5226" y="1290935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Array of Bins</a:t>
            </a:r>
          </a:p>
        </p:txBody>
      </p:sp>
    </p:spTree>
    <p:extLst>
      <p:ext uri="{BB962C8B-B14F-4D97-AF65-F5344CB8AC3E}">
        <p14:creationId xmlns:p14="http://schemas.microsoft.com/office/powerpoint/2010/main" val="114102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26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862316" y="1143000"/>
            <a:ext cx="3452884" cy="5486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7467600" y="1586272"/>
            <a:ext cx="2971800" cy="45998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5226" y="1290935"/>
            <a:ext cx="2754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Fixed number of bins</a:t>
            </a:r>
          </a:p>
        </p:txBody>
      </p:sp>
    </p:spTree>
    <p:extLst>
      <p:ext uri="{BB962C8B-B14F-4D97-AF65-F5344CB8AC3E}">
        <p14:creationId xmlns:p14="http://schemas.microsoft.com/office/powerpoint/2010/main" val="219636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219200"/>
            <a:ext cx="9753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w Cen MT" pitchFamily="34" charset="0"/>
              </a:rPr>
              <a:t>SystemVerilog</a:t>
            </a:r>
            <a:r>
              <a:rPr lang="en-US" sz="2400" dirty="0">
                <a:latin typeface="Tw Cen MT" pitchFamily="34" charset="0"/>
              </a:rPr>
              <a:t> allows specifying one or more sets of ordered value transitions of the coverage point.</a:t>
            </a:r>
          </a:p>
          <a:p>
            <a:endParaRPr lang="en-US" sz="2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Type of Transitions:</a:t>
            </a:r>
          </a:p>
          <a:p>
            <a:endParaRPr lang="en-US" sz="1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Single Value Transition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Sequence Of Transitions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Set Of Transitions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Consecutive Repetitions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Range Of Repetition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>
                <a:latin typeface="Tw Cen MT" pitchFamily="34" charset="0"/>
              </a:rPr>
              <a:t>Goto</a:t>
            </a:r>
            <a:r>
              <a:rPr lang="en-US" sz="2400" dirty="0">
                <a:latin typeface="Tw Cen MT" pitchFamily="34" charset="0"/>
              </a:rPr>
              <a:t> Repetition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Non Consecutive Repetition</a:t>
            </a:r>
          </a:p>
        </p:txBody>
      </p:sp>
    </p:spTree>
    <p:extLst>
      <p:ext uri="{BB962C8B-B14F-4D97-AF65-F5344CB8AC3E}">
        <p14:creationId xmlns:p14="http://schemas.microsoft.com/office/powerpoint/2010/main" val="219636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2924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Single Value Transition</a:t>
            </a: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267200" y="1157049"/>
            <a:ext cx="3124200" cy="562475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7924800" y="1981200"/>
            <a:ext cx="2971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321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Sequence Of Transitions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724400" y="1066800"/>
            <a:ext cx="3124200" cy="56388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229600" y="1752600"/>
            <a:ext cx="274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Code coverage is a completion metric that indicates how much of the code of the Design Under Test (DUT) has been executed.</a:t>
            </a:r>
          </a:p>
          <a:p>
            <a:endParaRPr lang="en-US" sz="1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It does not indicate that the code is correct.</a:t>
            </a:r>
          </a:p>
          <a:p>
            <a:endParaRPr lang="en-US" sz="1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Types of RTL code coverage:</a:t>
            </a:r>
          </a:p>
          <a:p>
            <a:endParaRPr lang="en-US" sz="1000" dirty="0">
              <a:latin typeface="Tw Cen MT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Statement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Conditional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Branch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Path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Toggle coverage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>
                <a:latin typeface="Tw Cen MT" pitchFamily="34" charset="0"/>
              </a:rPr>
              <a:t>FSM coverage</a:t>
            </a:r>
          </a:p>
        </p:txBody>
      </p:sp>
    </p:spTree>
    <p:extLst>
      <p:ext uri="{BB962C8B-B14F-4D97-AF65-F5344CB8AC3E}">
        <p14:creationId xmlns:p14="http://schemas.microsoft.com/office/powerpoint/2010/main" val="979014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2329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Set Of Transitions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114800" y="1290934"/>
            <a:ext cx="3505200" cy="533846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077200" y="1768522"/>
            <a:ext cx="2590800" cy="4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Consecutive Repetitions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267200" y="1066800"/>
            <a:ext cx="3276600" cy="56388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001000" y="1776484"/>
            <a:ext cx="2667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2679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Range Of Repetition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419600" y="1143000"/>
            <a:ext cx="3505200" cy="55626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28800"/>
            <a:ext cx="2667000" cy="4455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8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2110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w Cen MT" pitchFamily="34" charset="0"/>
              </a:rPr>
              <a:t>Goto</a:t>
            </a:r>
            <a:r>
              <a:rPr lang="en-US" sz="2400" dirty="0">
                <a:latin typeface="Tw Cen MT" pitchFamily="34" charset="0"/>
              </a:rPr>
              <a:t> Repetition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3733800" y="1143000"/>
            <a:ext cx="3657600" cy="54864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00" y="3581400"/>
            <a:ext cx="2667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358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Non Consecutive Repetition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800600" y="1367135"/>
            <a:ext cx="3352800" cy="526226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001000" y="4267200"/>
            <a:ext cx="2744337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Ignore Bins</a:t>
            </a: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1066800"/>
            <a:ext cx="3657600" cy="57150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7772400" y="1219200"/>
            <a:ext cx="2590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Coverage Points: </a:t>
            </a:r>
            <a:r>
              <a:rPr lang="en-US" b="0" dirty="0">
                <a:latin typeface="Tw Cen MT" pitchFamily="34" charset="0"/>
              </a:rPr>
              <a:t>Explicit Bins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226" y="1290935"/>
            <a:ext cx="1552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Illegal Bins:</a:t>
            </a: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1143000"/>
            <a:ext cx="4023531" cy="53340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6172200" y="4648200"/>
            <a:ext cx="457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Cross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Cross allows keeping track of information which is received simultaneous on more than one cover point.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Measures what values were seen for two or more cover points at the same time.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Note that when you measure cross coverage of a variable with N values, and of another with M values, </a:t>
            </a:r>
            <a:r>
              <a:rPr lang="en-US" sz="2200" dirty="0" err="1">
                <a:latin typeface="Tw Cen MT" pitchFamily="34" charset="0"/>
              </a:rPr>
              <a:t>SystemVerilog</a:t>
            </a:r>
            <a:r>
              <a:rPr lang="en-US" sz="2200" dirty="0">
                <a:latin typeface="Tw Cen MT" pitchFamily="34" charset="0"/>
              </a:rPr>
              <a:t> needs N*M cross bins to store all the combinations.</a:t>
            </a: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2819400" y="3172837"/>
            <a:ext cx="5486399" cy="34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Cross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38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752600" y="1066800"/>
            <a:ext cx="4038600" cy="5715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6"/>
          <a:srcRect t="26786" r="40092"/>
          <a:stretch/>
        </p:blipFill>
        <p:spPr bwMode="auto">
          <a:xfrm>
            <a:off x="7315200" y="3886200"/>
            <a:ext cx="3276600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54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Arguments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Generic coverage groups can be written by passing their traits as arguments to the coverage constructor. This allows creating a reusable coverage group which can be used in multiple places.</a:t>
            </a:r>
          </a:p>
          <a:p>
            <a:endParaRPr lang="en-US" sz="24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200" y="2438400"/>
            <a:ext cx="6400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Statement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363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Measures the percentage of code statements that have been executed during the simulation</a:t>
            </a:r>
            <a:r>
              <a:rPr lang="en-US" sz="2800" dirty="0">
                <a:latin typeface="Tw Cen MT" pitchFamily="34" charset="0"/>
              </a:rPr>
              <a:t>.</a:t>
            </a:r>
          </a:p>
          <a:p>
            <a:endParaRPr lang="en-US" sz="2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From N lines of code and according to the applied stimulus how many statements (lines) are covered in the simulation.</a:t>
            </a:r>
          </a:p>
          <a:p>
            <a:endParaRPr lang="en-US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Line coverage includes only the executable statements.</a:t>
            </a:r>
          </a:p>
          <a:p>
            <a:endParaRPr lang="en-US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Statements which are not executable like module, end module, comments, timescale </a:t>
            </a:r>
            <a:r>
              <a:rPr lang="en-US" sz="2400" dirty="0" err="1">
                <a:latin typeface="Tw Cen MT" pitchFamily="34" charset="0"/>
              </a:rPr>
              <a:t>etc</a:t>
            </a:r>
            <a:r>
              <a:rPr lang="en-US" sz="2400" dirty="0">
                <a:latin typeface="Tw Cen MT" pitchFamily="34" charset="0"/>
              </a:rPr>
              <a:t> are not covered.</a:t>
            </a:r>
          </a:p>
        </p:txBody>
      </p:sp>
    </p:spTree>
    <p:extLst>
      <p:ext uri="{BB962C8B-B14F-4D97-AF65-F5344CB8AC3E}">
        <p14:creationId xmlns:p14="http://schemas.microsoft.com/office/powerpoint/2010/main" val="1532718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Options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40</a:t>
            </a:fld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5340"/>
              </p:ext>
            </p:extLst>
          </p:nvPr>
        </p:nvGraphicFramePr>
        <p:xfrm>
          <a:off x="990599" y="1534223"/>
          <a:ext cx="9906001" cy="34732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Coverage Options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Option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Syntax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Description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Default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Weight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weight= number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If set at the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covergroup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syntactic level, it specifies the weight of this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covergroup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instance for computing the overall instance coverage of the simulation.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Tw Cen MT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If set at the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coverpoint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syntactic level, it specifies the weight of a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coverpoint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for computing the instance coverage of the enclosing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covergroup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1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Goal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goal=number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Specifies the target goal for a </a:t>
                      </a:r>
                      <a:r>
                        <a:rPr lang="en-US" sz="2000" kern="100" err="1">
                          <a:effectLst/>
                          <a:latin typeface="Tw Cen MT" pitchFamily="34" charset="0"/>
                        </a:rPr>
                        <a:t>covergroup</a:t>
                      </a: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 instance.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100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Name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name=string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Specifies a name for the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covergroup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instance. 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9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Options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41</a:t>
            </a:fld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02811"/>
              </p:ext>
            </p:extLst>
          </p:nvPr>
        </p:nvGraphicFramePr>
        <p:xfrm>
          <a:off x="1219199" y="1573146"/>
          <a:ext cx="9601201" cy="41418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Coverage Options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Option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Syntax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Description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Default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Comment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comment=string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A comment that appears with a </a:t>
                      </a:r>
                      <a:r>
                        <a:rPr lang="en-US" sz="2000" kern="100" dirty="0" err="1">
                          <a:effectLst/>
                          <a:latin typeface="Tw Cen MT" pitchFamily="34" charset="0"/>
                        </a:rPr>
                        <a:t>covergroup</a:t>
                      </a: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 instance.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At_least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at_least=number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Minimum number of hits for each bin. 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1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Auto_bin_max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auto_bin_max=number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Maximum number of automatically created bins.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64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Per_instance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per_instance=Boolean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Each instance contributes to the overall coverage information for the covergroup type.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If true, coverage information considered per each instance.  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0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93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Functional Coverage: </a:t>
            </a:r>
            <a:r>
              <a:rPr lang="en-US" b="0" dirty="0">
                <a:latin typeface="Tw Cen MT" pitchFamily="34" charset="0"/>
              </a:rPr>
              <a:t>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42</a:t>
            </a:fld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99287"/>
              </p:ext>
            </p:extLst>
          </p:nvPr>
        </p:nvGraphicFramePr>
        <p:xfrm>
          <a:off x="990600" y="1905000"/>
          <a:ext cx="9753600" cy="31471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Coverage Methods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Method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Description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void sample()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Triggers sampling of the covergroup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real get_coverage()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Method returns the cumulative (or type) coverage, which considers the contribution of all instances of a particular coverage item, and it is a static method.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real get_inst_coverage()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Method returns the coverage of the specific instance on which it is invoked, thus, it can only be invoked via the "." operator.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void start()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Starts collecting coverage information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w Cen MT" pitchFamily="34" charset="0"/>
                        </a:rPr>
                        <a:t>void stop()</a:t>
                      </a:r>
                      <a:endParaRPr lang="en-US" sz="2000" kern="10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w Cen MT" pitchFamily="34" charset="0"/>
                        </a:rPr>
                        <a:t>Stops collecting coverage information</a:t>
                      </a:r>
                      <a:endParaRPr lang="en-US" sz="2000" kern="100" dirty="0">
                        <a:effectLst/>
                        <a:latin typeface="Tw Cen M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58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8609-7AE7-5DCC-7A7D-A93CE954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Reports on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1FBD-AEBB-6F65-E047-C054BEA9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Home &gt; Synopsys &gt; Open in terminal &gt; </a:t>
            </a:r>
            <a:r>
              <a:rPr lang="en-US" sz="1800" dirty="0" err="1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gedit</a:t>
            </a: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filename.sv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Write your code and save.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In the terminal write the next commands: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Compilation command: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     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vcs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-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sverilog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-cm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line+cond+fsm+tgl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filename.sv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Simulation Command: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      ./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simv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-cm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line+cond+fsm+tgl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Command to generate Coverage report: Coverage report in html format will be in the ./</a:t>
            </a:r>
            <a:r>
              <a:rPr lang="en-US" sz="1800" dirty="0" err="1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urgReport</a:t>
            </a: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directory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     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urg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-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dir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simv.vdb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Open interactive Verdi to track coverage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     Verdi –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cov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covdir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simv.vdb</a:t>
            </a:r>
            <a:r>
              <a:rPr lang="en-US" sz="1800" dirty="0">
                <a:solidFill>
                  <a:srgbClr val="0070C0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 &amp;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C4726-A5F4-CCA8-4EF8-7EC4EA5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8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8609-7AE7-5DCC-7A7D-A93CE954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1FBD-AEBB-6F65-E047-C054BEA9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Your task is to design a testbench for a given RTL (Register Transfer Level) code of a finite state machine and create a set of cover groups. The goal is to cover the states, state transitions, and output signals of the finite state </a:t>
            </a:r>
            <a:r>
              <a:rPr lang="en-US" sz="240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machine.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C4726-A5F4-CCA8-4EF8-7EC4EA5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Statement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5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3048000" cy="5410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 Box 23"/>
          <p:cNvSpPr txBox="1"/>
          <p:nvPr/>
        </p:nvSpPr>
        <p:spPr>
          <a:xfrm>
            <a:off x="5715000" y="1828800"/>
            <a:ext cx="5105400" cy="396240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 pitchFamily="34" charset="0"/>
                <a:ea typeface="Calibri"/>
              </a:rPr>
              <a:t>There are total 12 statements at lines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 pitchFamily="34" charset="0"/>
                <a:ea typeface="Calibri"/>
              </a:rPr>
              <a:t>5, 7, 8, 11, 13, 14, 15, 17, 19, 20, 21, 22</a:t>
            </a: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r>
              <a:rPr lang="en-US" sz="2000" dirty="0">
                <a:effectLst/>
                <a:latin typeface="Tw Cen MT" pitchFamily="34" charset="0"/>
                <a:ea typeface="Calibri"/>
              </a:rPr>
              <a:t>Covered 9 statements</a:t>
            </a:r>
            <a:r>
              <a:rPr lang="en-US" sz="2000" dirty="0">
                <a:latin typeface="Tw Cen MT" pitchFamily="34" charset="0"/>
                <a:ea typeface="Calibri"/>
              </a:rPr>
              <a:t>:</a:t>
            </a: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r>
              <a:rPr lang="en-US" sz="2000" dirty="0">
                <a:effectLst/>
                <a:latin typeface="Tw Cen MT" pitchFamily="34" charset="0"/>
                <a:ea typeface="Calibri"/>
              </a:rPr>
              <a:t>5, 7, 8, 11, 13, 14, 17, 19, 21</a:t>
            </a: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r>
              <a:rPr lang="en-US" sz="2000" dirty="0">
                <a:effectLst/>
                <a:latin typeface="Tw Cen MT" pitchFamily="34" charset="0"/>
                <a:ea typeface="Calibri"/>
              </a:rPr>
              <a:t>Uncovered 3 statements</a:t>
            </a:r>
            <a:r>
              <a:rPr lang="en-US" sz="2000" dirty="0">
                <a:latin typeface="Tw Cen MT" pitchFamily="34" charset="0"/>
                <a:ea typeface="Calibri"/>
              </a:rPr>
              <a:t>:</a:t>
            </a: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r>
              <a:rPr lang="en-US" sz="2000" dirty="0">
                <a:effectLst/>
                <a:latin typeface="Tw Cen MT" pitchFamily="34" charset="0"/>
                <a:ea typeface="Calibri"/>
              </a:rPr>
              <a:t>15, 20, 22</a:t>
            </a: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br>
              <a:rPr lang="en-US" sz="2000" dirty="0">
                <a:effectLst/>
                <a:latin typeface="Tw Cen MT" pitchFamily="34" charset="0"/>
                <a:ea typeface="Calibri"/>
              </a:rPr>
            </a:br>
            <a:r>
              <a:rPr lang="en-US" sz="2000" dirty="0">
                <a:effectLst/>
                <a:latin typeface="Tw Cen MT" pitchFamily="34" charset="0"/>
                <a:ea typeface="Calibri"/>
              </a:rPr>
              <a:t>Statement coverage percentage: 75.00 (9/12)</a:t>
            </a:r>
          </a:p>
        </p:txBody>
      </p:sp>
    </p:spTree>
    <p:extLst>
      <p:ext uri="{BB962C8B-B14F-4D97-AF65-F5344CB8AC3E}">
        <p14:creationId xmlns:p14="http://schemas.microsoft.com/office/powerpoint/2010/main" val="163044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Conditional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Conditional coverage is the ratio of no. of cases checked to the total no. of cases present.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Suppose one expression having Boolean expression like AND or </a:t>
            </a:r>
            <a:r>
              <a:rPr lang="en-US" sz="2400" dirty="0" err="1">
                <a:latin typeface="Tw Cen MT" pitchFamily="34" charset="0"/>
              </a:rPr>
              <a:t>OR</a:t>
            </a:r>
            <a:r>
              <a:rPr lang="en-US" sz="2400" dirty="0">
                <a:latin typeface="Tw Cen MT" pitchFamily="34" charset="0"/>
              </a:rPr>
              <a:t>, so entries which is given to that expression to the total possibilities is called expression coverage. </a:t>
            </a: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Conditional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7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3124200" cy="5562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 Box 24"/>
          <p:cNvSpPr txBox="1"/>
          <p:nvPr/>
        </p:nvSpPr>
        <p:spPr>
          <a:xfrm>
            <a:off x="5486400" y="1295400"/>
            <a:ext cx="5410200" cy="502920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At LINE 13: Combinations of STATEMENT c = (b &amp;&amp; 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B = 0 and a = 0 is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B = 0 and a = 1 is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B = 1 and a = 0 is Not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b = 1 and a = 1 is Not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At LINE 14: combinations of STATEMENT if ((c &amp;&amp; f))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C = 0 and f = 0 is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C = 0 and f = 1 is Not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C = 1 and f = 0 is Not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C = 1 and f = 1 is Not Covered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Total possible combinations: 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w Cen MT" pitchFamily="34" charset="0"/>
                <a:ea typeface="Calibri"/>
              </a:rPr>
              <a:t>Total combinations executed: 3</a:t>
            </a:r>
          </a:p>
        </p:txBody>
      </p:sp>
    </p:spTree>
    <p:extLst>
      <p:ext uri="{BB962C8B-B14F-4D97-AF65-F5344CB8AC3E}">
        <p14:creationId xmlns:p14="http://schemas.microsoft.com/office/powerpoint/2010/main" val="186922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Branch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8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2971800" cy="5791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 Box 29"/>
          <p:cNvSpPr txBox="1"/>
          <p:nvPr/>
        </p:nvSpPr>
        <p:spPr>
          <a:xfrm>
            <a:off x="5791200" y="1752600"/>
            <a:ext cx="4882515" cy="3862705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At line 15 branch b = e; not covered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At line 17 branch e = b; covered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At line 20 branch 1: f = 1; not covered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At line 21 branch 0: f = 0; covered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At line 22 branch default: f = 0; not covered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 </a:t>
            </a:r>
            <a:endParaRPr lang="en-US" sz="2000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w Cen MT"/>
                <a:ea typeface="Calibri"/>
              </a:rPr>
              <a:t>Coverage percentage: 40.00 (2/5)</a:t>
            </a:r>
            <a:endParaRPr lang="en-US" sz="2000" dirty="0">
              <a:effectLst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6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Code Coverage: </a:t>
            </a:r>
            <a:r>
              <a:rPr lang="en-US" b="0" dirty="0">
                <a:latin typeface="Tw Cen MT" pitchFamily="34" charset="0"/>
              </a:rPr>
              <a:t>Path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9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0699"/>
            <a:ext cx="7315200" cy="435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907676320"/>
          <p:cNvSpPr txBox="1"/>
          <p:nvPr/>
        </p:nvSpPr>
        <p:spPr>
          <a:xfrm>
            <a:off x="7290323" y="1143000"/>
            <a:ext cx="4063477" cy="3384231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1 :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2 :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3: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4: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5 :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6 : Not Covered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Total possible paths : 6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Total covered path : 1</a:t>
            </a:r>
            <a:endParaRPr lang="en-US" dirty="0">
              <a:effectLst/>
              <a:ea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w Cen MT"/>
                <a:ea typeface="Calibri"/>
              </a:rPr>
              <a:t>Path coverage Percentage : 16.67 (1/6)</a:t>
            </a:r>
            <a:endParaRPr lang="en-US" dirty="0">
              <a:effectLst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019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23208</TotalTime>
  <Words>2079</Words>
  <Application>Microsoft Office PowerPoint</Application>
  <PresentationFormat>Widescreen</PresentationFormat>
  <Paragraphs>346</Paragraphs>
  <Slides>44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Times New Roman</vt:lpstr>
      <vt:lpstr>Tw Cen MT</vt:lpstr>
      <vt:lpstr>Wingdings</vt:lpstr>
      <vt:lpstr>508 Lecture</vt:lpstr>
      <vt:lpstr>think-cell Slide</vt:lpstr>
      <vt:lpstr>CND212: Digital Testing and Verification</vt:lpstr>
      <vt:lpstr>Coverage Driven Verification (CDV) </vt:lpstr>
      <vt:lpstr>Code Coverage </vt:lpstr>
      <vt:lpstr>Code Coverage: Statement coverage</vt:lpstr>
      <vt:lpstr>Code Coverage: Statement coverage</vt:lpstr>
      <vt:lpstr>Code Coverage: Conditional coverage</vt:lpstr>
      <vt:lpstr>Code Coverage: Conditional coverage</vt:lpstr>
      <vt:lpstr>Code Coverage: Branch coverage</vt:lpstr>
      <vt:lpstr>Code Coverage: Path coverage</vt:lpstr>
      <vt:lpstr>Code Coverage: Toggle coverage</vt:lpstr>
      <vt:lpstr>Code Coverage: FSM coverage</vt:lpstr>
      <vt:lpstr>Code Coverage: FSM coverage</vt:lpstr>
      <vt:lpstr>Code Coverage: FSM coverage</vt:lpstr>
      <vt:lpstr>Code Coverage: Summary</vt:lpstr>
      <vt:lpstr>Functional Coverage</vt:lpstr>
      <vt:lpstr>Functional Coverage: Cover property</vt:lpstr>
      <vt:lpstr>Functional Coverage: Covergroup </vt:lpstr>
      <vt:lpstr>Covergroup: Clocking event   </vt:lpstr>
      <vt:lpstr>Covergroup: Clocking event   </vt:lpstr>
      <vt:lpstr>Functional Coverage: Coverage Points</vt:lpstr>
      <vt:lpstr>Coverage Points: Implicit Bins </vt:lpstr>
      <vt:lpstr>Coverage Points: Implicit Bins </vt:lpstr>
      <vt:lpstr>Coverage Points: Explicit Bins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Coverage Points: Explicit Bins </vt:lpstr>
      <vt:lpstr>Functional Coverage: Cross Coverage</vt:lpstr>
      <vt:lpstr>Functional Coverage: Cross Coverage</vt:lpstr>
      <vt:lpstr>Functional Coverage: Arguments </vt:lpstr>
      <vt:lpstr>Functional Coverage: Options</vt:lpstr>
      <vt:lpstr>Functional Coverage: Options</vt:lpstr>
      <vt:lpstr>Functional Coverage: Methods</vt:lpstr>
      <vt:lpstr>Coverage Reports on VCS</vt:lpstr>
      <vt:lpstr>Assignment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3884</cp:revision>
  <dcterms:created xsi:type="dcterms:W3CDTF">2014-07-14T20:04:21Z</dcterms:created>
  <dcterms:modified xsi:type="dcterms:W3CDTF">2024-03-23T10:09:40Z</dcterms:modified>
</cp:coreProperties>
</file>