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595" r:id="rId2"/>
    <p:sldId id="608" r:id="rId3"/>
    <p:sldId id="612" r:id="rId4"/>
    <p:sldId id="634" r:id="rId5"/>
    <p:sldId id="610" r:id="rId6"/>
    <p:sldId id="606" r:id="rId7"/>
    <p:sldId id="375" r:id="rId8"/>
    <p:sldId id="597" r:id="rId9"/>
    <p:sldId id="611" r:id="rId10"/>
    <p:sldId id="598" r:id="rId11"/>
    <p:sldId id="599" r:id="rId12"/>
    <p:sldId id="613" r:id="rId13"/>
    <p:sldId id="614" r:id="rId14"/>
    <p:sldId id="615" r:id="rId15"/>
    <p:sldId id="616" r:id="rId16"/>
    <p:sldId id="617" r:id="rId17"/>
    <p:sldId id="620" r:id="rId18"/>
    <p:sldId id="621" r:id="rId19"/>
    <p:sldId id="622" r:id="rId20"/>
    <p:sldId id="625" r:id="rId21"/>
    <p:sldId id="623" r:id="rId22"/>
    <p:sldId id="624" r:id="rId23"/>
    <p:sldId id="626" r:id="rId24"/>
    <p:sldId id="627" r:id="rId25"/>
    <p:sldId id="628" r:id="rId26"/>
    <p:sldId id="629" r:id="rId27"/>
    <p:sldId id="630" r:id="rId28"/>
    <p:sldId id="631" r:id="rId29"/>
    <p:sldId id="632" r:id="rId30"/>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guide id="3" orient="horz" pos="1008" userDrawn="1">
          <p15:clr>
            <a:srgbClr val="A4A3A4"/>
          </p15:clr>
        </p15:guide>
        <p15:guide id="4" orient="horz" pos="3600" userDrawn="1">
          <p15:clr>
            <a:srgbClr val="A4A3A4"/>
          </p15:clr>
        </p15:guide>
        <p15:guide id="5" orient="horz" pos="3984" userDrawn="1">
          <p15:clr>
            <a:srgbClr val="A4A3A4"/>
          </p15:clr>
        </p15:guide>
        <p15:guide id="6" orient="horz" pos="2160" userDrawn="1">
          <p15:clr>
            <a:srgbClr val="A4A3A4"/>
          </p15:clr>
        </p15:guide>
        <p15:guide id="7" pos="7296" userDrawn="1">
          <p15:clr>
            <a:srgbClr val="A4A3A4"/>
          </p15:clr>
        </p15:guide>
        <p15:guide id="8" pos="384" userDrawn="1">
          <p15:clr>
            <a:srgbClr val="A4A3A4"/>
          </p15:clr>
        </p15:guide>
        <p15:guide id="9" orient="horz" pos="19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8E0825"/>
    <a:srgbClr val="001581"/>
    <a:srgbClr val="FFFFFF"/>
    <a:srgbClr val="D20064"/>
    <a:srgbClr val="FF0066"/>
    <a:srgbClr val="99008C"/>
    <a:srgbClr val="82007C"/>
    <a:srgbClr val="96008F"/>
    <a:srgbClr val="595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88" autoAdjust="0"/>
    <p:restoredTop sz="95165" autoAdjust="0"/>
  </p:normalViewPr>
  <p:slideViewPr>
    <p:cSldViewPr>
      <p:cViewPr varScale="1">
        <p:scale>
          <a:sx n="69" d="100"/>
          <a:sy n="69" d="100"/>
        </p:scale>
        <p:origin x="468" y="20"/>
      </p:cViewPr>
      <p:guideLst>
        <p:guide orient="horz" pos="2112"/>
        <p:guide pos="3840"/>
        <p:guide orient="horz" pos="1008"/>
        <p:guide orient="horz" pos="3600"/>
        <p:guide orient="horz" pos="3984"/>
        <p:guide orient="horz" pos="2160"/>
        <p:guide pos="7296"/>
        <p:guide pos="384"/>
        <p:guide orient="horz" pos="1920"/>
      </p:guideLst>
    </p:cSldViewPr>
  </p:slideViewPr>
  <p:outlineViewPr>
    <p:cViewPr>
      <p:scale>
        <a:sx n="50" d="100"/>
        <a:sy n="50" d="100"/>
      </p:scale>
      <p:origin x="0" y="-4272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11/9/2023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68275-7584-4AF9-B615-E17C727AFB18}" type="slidenum">
              <a:rPr lang="en-US" smtClean="0"/>
              <a:t>6</a:t>
            </a:fld>
            <a:endParaRPr lang="en-US"/>
          </a:p>
        </p:txBody>
      </p:sp>
    </p:spTree>
    <p:extLst>
      <p:ext uri="{BB962C8B-B14F-4D97-AF65-F5344CB8AC3E}">
        <p14:creationId xmlns:p14="http://schemas.microsoft.com/office/powerpoint/2010/main" val="645457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68275-7584-4AF9-B615-E17C727AFB18}" type="slidenum">
              <a:rPr lang="en-US" smtClean="0"/>
              <a:t>7</a:t>
            </a:fld>
            <a:endParaRPr lang="en-US"/>
          </a:p>
        </p:txBody>
      </p:sp>
    </p:spTree>
    <p:extLst>
      <p:ext uri="{BB962C8B-B14F-4D97-AF65-F5344CB8AC3E}">
        <p14:creationId xmlns:p14="http://schemas.microsoft.com/office/powerpoint/2010/main" val="645457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68275-7584-4AF9-B615-E17C727AFB18}" type="slidenum">
              <a:rPr lang="en-US" smtClean="0"/>
              <a:t>8</a:t>
            </a:fld>
            <a:endParaRPr lang="en-US"/>
          </a:p>
        </p:txBody>
      </p:sp>
    </p:spTree>
    <p:extLst>
      <p:ext uri="{BB962C8B-B14F-4D97-AF65-F5344CB8AC3E}">
        <p14:creationId xmlns:p14="http://schemas.microsoft.com/office/powerpoint/2010/main" val="1813422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68275-7584-4AF9-B615-E17C727AFB18}" type="slidenum">
              <a:rPr lang="en-US" smtClean="0"/>
              <a:t>10</a:t>
            </a:fld>
            <a:endParaRPr lang="en-US"/>
          </a:p>
        </p:txBody>
      </p:sp>
    </p:spTree>
    <p:extLst>
      <p:ext uri="{BB962C8B-B14F-4D97-AF65-F5344CB8AC3E}">
        <p14:creationId xmlns:p14="http://schemas.microsoft.com/office/powerpoint/2010/main" val="1333808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3810000"/>
            <a:ext cx="12192000" cy="3048000"/>
          </a:xfrm>
          <a:prstGeom prst="rect">
            <a:avLst/>
          </a:prstGeom>
          <a:gradFill>
            <a:gsLst>
              <a:gs pos="0">
                <a:schemeClr val="accent1">
                  <a:lumMod val="5000"/>
                  <a:lumOff val="95000"/>
                </a:schemeClr>
              </a:gs>
              <a:gs pos="74000">
                <a:schemeClr val="bg2"/>
              </a:gs>
              <a:gs pos="83000">
                <a:schemeClr val="bg2">
                  <a:lumMod val="75000"/>
                </a:schemeClr>
              </a:gs>
              <a:gs pos="100000">
                <a:schemeClr val="bg2">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914400" y="762001"/>
            <a:ext cx="10363200" cy="2838451"/>
          </a:xfrm>
        </p:spPr>
        <p:txBody>
          <a:bodyPr anchor="b">
            <a:noAutofit/>
          </a:bodyPr>
          <a:lstStyle>
            <a:lvl1pPr algn="l">
              <a:defRPr sz="3600">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899583" y="3962400"/>
            <a:ext cx="10392835"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0" y="6622537"/>
            <a:ext cx="11460480" cy="235463"/>
          </a:xfrm>
        </p:spPr>
        <p:txBody>
          <a:bodyPr/>
          <a:lstStyle/>
          <a:p>
            <a:r>
              <a:rPr lang="en-US" dirty="0"/>
              <a:t>© CND                                                                                                                            CND111: Intro. to Digital Design</a:t>
            </a:r>
          </a:p>
        </p:txBody>
      </p:sp>
      <p:pic>
        <p:nvPicPr>
          <p:cNvPr id="5" name="Picture 4">
            <a:extLst>
              <a:ext uri="{FF2B5EF4-FFF2-40B4-BE49-F238E27FC236}">
                <a16:creationId xmlns:a16="http://schemas.microsoft.com/office/drawing/2014/main" id="{57672A3D-B033-D330-3C21-B6F75ECE23E0}"/>
              </a:ext>
            </a:extLst>
          </p:cNvPr>
          <p:cNvPicPr>
            <a:picLocks noChangeAspect="1"/>
          </p:cNvPicPr>
          <p:nvPr userDrawn="1"/>
        </p:nvPicPr>
        <p:blipFill>
          <a:blip r:embed="rId2"/>
          <a:stretch>
            <a:fillRect/>
          </a:stretch>
        </p:blipFill>
        <p:spPr>
          <a:xfrm>
            <a:off x="169552" y="143892"/>
            <a:ext cx="3718882" cy="896190"/>
          </a:xfrm>
          <a:prstGeom prst="rect">
            <a:avLst/>
          </a:prstGeom>
        </p:spPr>
      </p:pic>
      <p:pic>
        <p:nvPicPr>
          <p:cNvPr id="8" name="Picture 7">
            <a:extLst>
              <a:ext uri="{FF2B5EF4-FFF2-40B4-BE49-F238E27FC236}">
                <a16:creationId xmlns:a16="http://schemas.microsoft.com/office/drawing/2014/main" id="{72EAF99C-05FC-B681-F56F-2F3C8C3C7E59}"/>
              </a:ext>
            </a:extLst>
          </p:cNvPr>
          <p:cNvPicPr>
            <a:picLocks noChangeAspect="1"/>
          </p:cNvPicPr>
          <p:nvPr userDrawn="1"/>
        </p:nvPicPr>
        <p:blipFill rotWithShape="1">
          <a:blip r:embed="rId3"/>
          <a:srcRect t="23488" b="6814"/>
          <a:stretch/>
        </p:blipFill>
        <p:spPr bwMode="auto">
          <a:xfrm>
            <a:off x="8546587" y="143892"/>
            <a:ext cx="3475861" cy="9019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79806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1"/>
            <a:ext cx="10363200" cy="2152651"/>
          </a:xfrm>
        </p:spPr>
        <p:txBody>
          <a:bodyPr anchor="b">
            <a:noAutofit/>
          </a:bodyPr>
          <a:lstStyle>
            <a:lvl1pPr algn="l">
              <a:defRPr sz="3400" b="1" i="0" cap="none" baseline="0">
                <a:solidFill>
                  <a:srgbClr val="007FA3"/>
                </a:solidFill>
                <a:latin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99583" y="3962400"/>
            <a:ext cx="10392836"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0" y="6610740"/>
            <a:ext cx="11460480" cy="235463"/>
          </a:xfrm>
        </p:spPr>
        <p:txBody>
          <a:bodyPr/>
          <a:lstStyle/>
          <a:p>
            <a:r>
              <a:rPr lang="en-US"/>
              <a:t>© CND                                                                                                                            CND111: Intro. to Digital Design</a:t>
            </a:r>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0" y="6621500"/>
            <a:ext cx="11460480" cy="235463"/>
          </a:xfrm>
        </p:spPr>
        <p:txBody>
          <a:bodyPr/>
          <a:lstStyle/>
          <a:p>
            <a:r>
              <a:rPr lang="en-US"/>
              <a:t>© CND                                                                                                                            CND111: Intro. to Digital Design</a:t>
            </a:r>
            <a:endParaRPr lang="en-US" dirty="0"/>
          </a:p>
        </p:txBody>
      </p:sp>
      <p:sp>
        <p:nvSpPr>
          <p:cNvPr id="3" name="Date Placeholder 2"/>
          <p:cNvSpPr>
            <a:spLocks noGrp="1"/>
          </p:cNvSpPr>
          <p:nvPr>
            <p:ph type="dt" sz="half" idx="10"/>
          </p:nvPr>
        </p:nvSpPr>
        <p:spPr>
          <a:xfrm>
            <a:off x="8447617" y="113072"/>
            <a:ext cx="2844800" cy="182880"/>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17106" y="6622537"/>
            <a:ext cx="11460480" cy="235463"/>
          </a:xfrm>
        </p:spPr>
        <p:txBody>
          <a:bodyPr/>
          <a:lstStyle/>
          <a:p>
            <a:r>
              <a:rPr lang="en-US"/>
              <a:t>© CND                                                                                                                            CND111: Intro. to Digital Design</a:t>
            </a:r>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3" name="Rectangle 2">
            <a:extLst>
              <a:ext uri="{FF2B5EF4-FFF2-40B4-BE49-F238E27FC236}">
                <a16:creationId xmlns:a16="http://schemas.microsoft.com/office/drawing/2014/main" id="{C130EC07-2335-A00E-EA90-3C8600EA2645}"/>
              </a:ext>
            </a:extLst>
          </p:cNvPr>
          <p:cNvSpPr/>
          <p:nvPr userDrawn="1"/>
        </p:nvSpPr>
        <p:spPr>
          <a:xfrm>
            <a:off x="11551091" y="0"/>
            <a:ext cx="640909"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31F331D-61F2-595D-0F3B-C2FD97CCEF1B}"/>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1684592" y="128902"/>
            <a:ext cx="425472" cy="476274"/>
          </a:xfrm>
          <a:prstGeom prst="rect">
            <a:avLst/>
          </a:prstGeom>
        </p:spPr>
      </p:pic>
      <p:cxnSp>
        <p:nvCxnSpPr>
          <p:cNvPr id="6" name="Straight Connector 5">
            <a:extLst>
              <a:ext uri="{FF2B5EF4-FFF2-40B4-BE49-F238E27FC236}">
                <a16:creationId xmlns:a16="http://schemas.microsoft.com/office/drawing/2014/main" id="{CB761F97-E9CB-2842-716A-CDC13A63EBE1}"/>
              </a:ext>
            </a:extLst>
          </p:cNvPr>
          <p:cNvCxnSpPr/>
          <p:nvPr userDrawn="1"/>
        </p:nvCxnSpPr>
        <p:spPr>
          <a:xfrm>
            <a:off x="780417" y="990600"/>
            <a:ext cx="105120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5BCB36-BAF3-658D-6EEA-4E264D317C6C}"/>
              </a:ext>
            </a:extLst>
          </p:cNvPr>
          <p:cNvPicPr>
            <a:picLocks noChangeAspect="1"/>
          </p:cNvPicPr>
          <p:nvPr userDrawn="1"/>
        </p:nvPicPr>
        <p:blipFill rotWithShape="1">
          <a:blip r:embed="rId3"/>
          <a:srcRect t="23488" b="6814"/>
          <a:stretch/>
        </p:blipFill>
        <p:spPr bwMode="auto">
          <a:xfrm rot="16200000">
            <a:off x="10637245" y="1904726"/>
            <a:ext cx="2468880" cy="6406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111366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baseline="0">
                <a:latin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09600" y="1600202"/>
            <a:ext cx="10972800" cy="609599"/>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2438402"/>
            <a:ext cx="10972800" cy="93165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0" y="6603876"/>
            <a:ext cx="11460480" cy="235463"/>
          </a:xfrm>
        </p:spPr>
        <p:txBody>
          <a:bodyPr/>
          <a:lstStyle/>
          <a:p>
            <a:r>
              <a:rPr lang="en-US" dirty="0"/>
              <a:t>© CND                                                                                                                            CND111: Intro. to Digital Design</a:t>
            </a:r>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2"/>
          <p:cNvSpPr>
            <a:spLocks noGrp="1"/>
          </p:cNvSpPr>
          <p:nvPr>
            <p:ph idx="14"/>
          </p:nvPr>
        </p:nvSpPr>
        <p:spPr>
          <a:xfrm>
            <a:off x="609600" y="3657601"/>
            <a:ext cx="10972800" cy="77925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5"/>
          </p:nvPr>
        </p:nvSpPr>
        <p:spPr>
          <a:xfrm>
            <a:off x="609600" y="4648200"/>
            <a:ext cx="10972800" cy="507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16"/>
          </p:nvPr>
        </p:nvSpPr>
        <p:spPr>
          <a:xfrm>
            <a:off x="609600" y="5334000"/>
            <a:ext cx="10972800" cy="533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281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2"/>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34212" y="6622537"/>
            <a:ext cx="11460480" cy="235463"/>
          </a:xfrm>
        </p:spPr>
        <p:txBody>
          <a:bodyPr/>
          <a:lstStyle/>
          <a:p>
            <a:r>
              <a:rPr lang="en-US"/>
              <a:t>© CND                                                                                                                            CND111: Intro. to Digital Design</a:t>
            </a:r>
            <a:endParaRPr lang="en-US" dirty="0"/>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592494" y="1124956"/>
            <a:ext cx="109728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609600" y="1600201"/>
            <a:ext cx="109728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0" y="6601409"/>
            <a:ext cx="11460480" cy="235463"/>
          </a:xfrm>
        </p:spPr>
        <p:txBody>
          <a:bodyPr/>
          <a:lstStyle/>
          <a:p>
            <a:r>
              <a:rPr lang="en-US"/>
              <a:t>© CND                                                                                                                            CND111: Intro. to Digital Design</a:t>
            </a:r>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400" baseline="0">
                <a:latin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b="0"/>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45720" y="6622537"/>
            <a:ext cx="11460480" cy="235463"/>
          </a:xfrm>
        </p:spPr>
        <p:txBody>
          <a:bodyPr/>
          <a:lstStyle/>
          <a:p>
            <a:r>
              <a:rPr lang="en-US"/>
              <a:t>© CND                                                                                                                            CND111: Intro. to Digital Design</a:t>
            </a:r>
            <a:endParaRPr lang="en-US" dirty="0"/>
          </a:p>
        </p:txBody>
      </p:sp>
    </p:spTree>
    <p:extLst>
      <p:ext uri="{BB962C8B-B14F-4D97-AF65-F5344CB8AC3E}">
        <p14:creationId xmlns:p14="http://schemas.microsoft.com/office/powerpoint/2010/main" val="12109093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400" b="1" i="0" baseline="0">
                <a:latin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609600" y="1600201"/>
            <a:ext cx="10972800" cy="1295400"/>
          </a:xfrm>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0" y="6622537"/>
            <a:ext cx="11460480" cy="235463"/>
          </a:xfrm>
        </p:spPr>
        <p:txBody>
          <a:bodyPr/>
          <a:lstStyle/>
          <a:p>
            <a:r>
              <a:rPr lang="en-US" dirty="0"/>
              <a:t>© CND                                                                                                                            CND111: Intro. to Digital Design</a:t>
            </a:r>
          </a:p>
        </p:txBody>
      </p:sp>
      <p:sp>
        <p:nvSpPr>
          <p:cNvPr id="5" name="Content Placeholder 4"/>
          <p:cNvSpPr>
            <a:spLocks noGrp="1"/>
          </p:cNvSpPr>
          <p:nvPr>
            <p:ph sz="quarter" idx="13"/>
          </p:nvPr>
        </p:nvSpPr>
        <p:spPr>
          <a:xfrm>
            <a:off x="609600" y="3124200"/>
            <a:ext cx="10972800" cy="2743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2008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228600"/>
            <a:ext cx="10972800" cy="1066800"/>
          </a:xfrm>
        </p:spPr>
        <p:txBody>
          <a:bodyPr anchor="t"/>
          <a:lstStyle>
            <a:lvl1pPr>
              <a:defRPr sz="3400" b="1" i="0" baseline="0">
                <a:solidFill>
                  <a:srgbClr val="007FA3"/>
                </a:solidFill>
                <a:latin typeface="Times New Roman" panose="02020603050405020304" pitchFamily="18" charset="0"/>
              </a:defRPr>
            </a:lvl1pPr>
          </a:lstStyle>
          <a:p>
            <a:r>
              <a:rPr lang="en-US" dirty="0"/>
              <a:t>Click to add figure number and title</a:t>
            </a:r>
          </a:p>
        </p:txBody>
      </p:sp>
      <p:sp>
        <p:nvSpPr>
          <p:cNvPr id="10" name="Text Placeholder 9"/>
          <p:cNvSpPr>
            <a:spLocks noGrp="1"/>
          </p:cNvSpPr>
          <p:nvPr>
            <p:ph type="body" sz="quarter" idx="13" hasCustomPrompt="1"/>
          </p:nvPr>
        </p:nvSpPr>
        <p:spPr>
          <a:xfrm>
            <a:off x="609600" y="5368160"/>
            <a:ext cx="109728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0" y="6622537"/>
            <a:ext cx="11460480" cy="235463"/>
          </a:xfrm>
        </p:spPr>
        <p:txBody>
          <a:bodyPr/>
          <a:lstStyle/>
          <a:p>
            <a:r>
              <a:rPr lang="en-US"/>
              <a:t>© CND                                                                                                                            CND111: Intro. to Digital Design</a:t>
            </a:r>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3" name="Rectangle 2">
            <a:extLst>
              <a:ext uri="{FF2B5EF4-FFF2-40B4-BE49-F238E27FC236}">
                <a16:creationId xmlns:a16="http://schemas.microsoft.com/office/drawing/2014/main" id="{894E148D-A0A4-317A-F8C2-A182BF063633}"/>
              </a:ext>
            </a:extLst>
          </p:cNvPr>
          <p:cNvSpPr/>
          <p:nvPr userDrawn="1"/>
        </p:nvSpPr>
        <p:spPr>
          <a:xfrm>
            <a:off x="11551091" y="0"/>
            <a:ext cx="640909"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5A561D8-0188-7C13-6FAC-BB31FC6960C9}"/>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1684592" y="128902"/>
            <a:ext cx="425472" cy="476274"/>
          </a:xfrm>
          <a:prstGeom prst="rect">
            <a:avLst/>
          </a:prstGeom>
        </p:spPr>
      </p:pic>
      <p:cxnSp>
        <p:nvCxnSpPr>
          <p:cNvPr id="6" name="Straight Connector 5">
            <a:extLst>
              <a:ext uri="{FF2B5EF4-FFF2-40B4-BE49-F238E27FC236}">
                <a16:creationId xmlns:a16="http://schemas.microsoft.com/office/drawing/2014/main" id="{E76D6040-0697-6311-60E2-1B6D6FD6EB49}"/>
              </a:ext>
            </a:extLst>
          </p:cNvPr>
          <p:cNvCxnSpPr/>
          <p:nvPr userDrawn="1"/>
        </p:nvCxnSpPr>
        <p:spPr>
          <a:xfrm>
            <a:off x="780417" y="990600"/>
            <a:ext cx="105120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06703BA-0E68-73C9-AFE4-48C8D9E48A3A}"/>
              </a:ext>
            </a:extLst>
          </p:cNvPr>
          <p:cNvPicPr>
            <a:picLocks noChangeAspect="1"/>
          </p:cNvPicPr>
          <p:nvPr userDrawn="1"/>
        </p:nvPicPr>
        <p:blipFill rotWithShape="1">
          <a:blip r:embed="rId3"/>
          <a:srcRect t="23488" b="6814"/>
          <a:stretch/>
        </p:blipFill>
        <p:spPr bwMode="auto">
          <a:xfrm rot="16200000">
            <a:off x="10637245" y="1904726"/>
            <a:ext cx="2468880" cy="6406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37960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400" baseline="0">
                <a:latin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609600" y="1568932"/>
            <a:ext cx="10972800" cy="834224"/>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2743201"/>
            <a:ext cx="10972800" cy="9858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0" y="6622537"/>
            <a:ext cx="11460480" cy="235463"/>
          </a:xfrm>
        </p:spPr>
        <p:txBody>
          <a:bodyPr/>
          <a:lstStyle/>
          <a:p>
            <a:r>
              <a:rPr lang="en-US"/>
              <a:t>© CND                                                                                                                            CND111: Intro. to Digital Design</a:t>
            </a:r>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0" name="Content Placeholder 9"/>
          <p:cNvSpPr>
            <a:spLocks noGrp="1"/>
          </p:cNvSpPr>
          <p:nvPr>
            <p:ph sz="quarter" idx="14"/>
          </p:nvPr>
        </p:nvSpPr>
        <p:spPr>
          <a:xfrm>
            <a:off x="628069" y="4114801"/>
            <a:ext cx="10972800" cy="109279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400" b="1" baseline="0">
                <a:latin typeface="Times New Roman" panose="02020603050405020304" pitchFamily="18" charset="0"/>
              </a:defRPr>
            </a:lvl1pPr>
          </a:lstStyle>
          <a:p>
            <a:r>
              <a:rPr lang="en-US" dirty="0"/>
              <a:t>Click to edit Master title style</a:t>
            </a:r>
          </a:p>
        </p:txBody>
      </p:sp>
      <p:sp>
        <p:nvSpPr>
          <p:cNvPr id="11" name="Footer Placeholder 4"/>
          <p:cNvSpPr>
            <a:spLocks noGrp="1"/>
          </p:cNvSpPr>
          <p:nvPr>
            <p:ph type="ftr" sz="quarter" idx="11"/>
          </p:nvPr>
        </p:nvSpPr>
        <p:spPr>
          <a:xfrm>
            <a:off x="0" y="6622537"/>
            <a:ext cx="11460480" cy="235463"/>
          </a:xfrm>
        </p:spPr>
        <p:txBody>
          <a:bodyPr/>
          <a:lstStyle/>
          <a:p>
            <a:r>
              <a:rPr lang="en-US" dirty="0"/>
              <a:t>© CND                                                                                                                            CND111: Intro. to Digital Design</a:t>
            </a:r>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8"/>
          <p:cNvSpPr>
            <a:spLocks noGrp="1"/>
          </p:cNvSpPr>
          <p:nvPr>
            <p:ph sz="quarter" idx="13"/>
          </p:nvPr>
        </p:nvSpPr>
        <p:spPr>
          <a:xfrm>
            <a:off x="609600" y="1600200"/>
            <a:ext cx="10972800" cy="685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4"/>
          <p:cNvSpPr>
            <a:spLocks noGrp="1"/>
          </p:cNvSpPr>
          <p:nvPr>
            <p:ph sz="quarter" idx="14"/>
          </p:nvPr>
        </p:nvSpPr>
        <p:spPr>
          <a:xfrm>
            <a:off x="609600" y="2514600"/>
            <a:ext cx="109728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5"/>
          </p:nvPr>
        </p:nvSpPr>
        <p:spPr>
          <a:xfrm>
            <a:off x="609600" y="3352800"/>
            <a:ext cx="10972800" cy="7708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p:cNvSpPr>
            <a:spLocks noGrp="1"/>
          </p:cNvSpPr>
          <p:nvPr>
            <p:ph sz="quarter" idx="16"/>
          </p:nvPr>
        </p:nvSpPr>
        <p:spPr>
          <a:xfrm>
            <a:off x="609600" y="4419600"/>
            <a:ext cx="10972800" cy="76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3"/>
          <p:cNvSpPr>
            <a:spLocks noGrp="1"/>
          </p:cNvSpPr>
          <p:nvPr>
            <p:ph sz="quarter" idx="17"/>
          </p:nvPr>
        </p:nvSpPr>
        <p:spPr>
          <a:xfrm>
            <a:off x="609601" y="5343526"/>
            <a:ext cx="11018292" cy="7524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301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2"/>
            <a:ext cx="10972800" cy="609599"/>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564150"/>
            <a:ext cx="10972800" cy="93165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8661" y="6620070"/>
            <a:ext cx="11460480" cy="235463"/>
          </a:xfrm>
        </p:spPr>
        <p:txBody>
          <a:bodyPr/>
          <a:lstStyle/>
          <a:p>
            <a:r>
              <a:rPr lang="en-US"/>
              <a:t>© CND                                                                                                                            CND111: Intro. to Digital Design</a:t>
            </a:r>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2"/>
          <p:cNvSpPr>
            <a:spLocks noGrp="1"/>
          </p:cNvSpPr>
          <p:nvPr>
            <p:ph idx="14"/>
          </p:nvPr>
        </p:nvSpPr>
        <p:spPr>
          <a:xfrm>
            <a:off x="609600" y="2497350"/>
            <a:ext cx="10972800" cy="77925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5"/>
          </p:nvPr>
        </p:nvSpPr>
        <p:spPr>
          <a:xfrm>
            <a:off x="609600" y="5105400"/>
            <a:ext cx="109728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591402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CFE6B61-320F-E0FF-6D87-A517953A8DA8}"/>
              </a:ext>
            </a:extLst>
          </p:cNvPr>
          <p:cNvGraphicFramePr>
            <a:graphicFrameLocks noChangeAspect="1"/>
          </p:cNvGraphicFramePr>
          <p:nvPr userDrawn="1">
            <p:custDataLst>
              <p:tags r:id="rId16"/>
            </p:custDataLst>
            <p:extLst>
              <p:ext uri="{D42A27DB-BD31-4B8C-83A1-F6EECF244321}">
                <p14:modId xmlns:p14="http://schemas.microsoft.com/office/powerpoint/2010/main" val="625363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 name="think-cell Slide" r:id="rId17" imgW="444" imgH="443" progId="TCLayout.ActiveDocument.1">
                  <p:embed/>
                </p:oleObj>
              </mc:Choice>
              <mc:Fallback>
                <p:oleObj name="think-cell Slide" r:id="rId17" imgW="444" imgH="443"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09600" y="215372"/>
            <a:ext cx="10972800" cy="699028"/>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609600" y="1219205"/>
            <a:ext cx="10972800" cy="490696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0" y="6458921"/>
            <a:ext cx="9372600" cy="367414"/>
          </a:xfrm>
          <a:prstGeom prst="rect">
            <a:avLst/>
          </a:prstGeom>
        </p:spPr>
        <p:txBody>
          <a:bodyPr vert="horz" lIns="0" tIns="0" rIns="0" bIns="0" rtlCol="0" anchor="b"/>
          <a:lstStyle>
            <a:lvl1pPr algn="l">
              <a:defRPr sz="1100" b="1">
                <a:solidFill>
                  <a:schemeClr val="tx1"/>
                </a:solidFill>
              </a:defRPr>
            </a:lvl1pPr>
          </a:lstStyle>
          <a:p>
            <a:r>
              <a:rPr lang="en-US" dirty="0"/>
              <a:t>© CND                                                                                                                            CND111: Intro. to Digital Design</a:t>
            </a:r>
          </a:p>
        </p:txBody>
      </p:sp>
      <p:sp>
        <p:nvSpPr>
          <p:cNvPr id="7" name="Rectangle 6">
            <a:extLst>
              <a:ext uri="{FF2B5EF4-FFF2-40B4-BE49-F238E27FC236}">
                <a16:creationId xmlns:a16="http://schemas.microsoft.com/office/drawing/2014/main" id="{7E96133D-D5BC-C5E4-BCB5-A0BE6F256B1C}"/>
              </a:ext>
            </a:extLst>
          </p:cNvPr>
          <p:cNvSpPr/>
          <p:nvPr userDrawn="1"/>
        </p:nvSpPr>
        <p:spPr>
          <a:xfrm>
            <a:off x="11551091" y="0"/>
            <a:ext cx="640909"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C27212F-ECC5-F8A1-A5D6-BD290599FB54}"/>
              </a:ext>
            </a:extLst>
          </p:cNvPr>
          <p:cNvPicPr>
            <a:picLocks noChangeAspect="1"/>
          </p:cNvPicPr>
          <p:nvPr userDrawn="1"/>
        </p:nvPicPr>
        <p:blipFill>
          <a:blip r:embed="rId19">
            <a:clrChange>
              <a:clrFrom>
                <a:srgbClr val="FFFFFF"/>
              </a:clrFrom>
              <a:clrTo>
                <a:srgbClr val="FFFFFF">
                  <a:alpha val="0"/>
                </a:srgbClr>
              </a:clrTo>
            </a:clrChange>
          </a:blip>
          <a:stretch>
            <a:fillRect/>
          </a:stretch>
        </p:blipFill>
        <p:spPr>
          <a:xfrm>
            <a:off x="11684592" y="128902"/>
            <a:ext cx="425472" cy="476274"/>
          </a:xfrm>
          <a:prstGeom prst="rect">
            <a:avLst/>
          </a:prstGeom>
        </p:spPr>
      </p:pic>
      <p:cxnSp>
        <p:nvCxnSpPr>
          <p:cNvPr id="9" name="Straight Connector 8">
            <a:extLst>
              <a:ext uri="{FF2B5EF4-FFF2-40B4-BE49-F238E27FC236}">
                <a16:creationId xmlns:a16="http://schemas.microsoft.com/office/drawing/2014/main" id="{8431D2D3-9114-DE88-64B6-66B72405A3E4}"/>
              </a:ext>
            </a:extLst>
          </p:cNvPr>
          <p:cNvCxnSpPr/>
          <p:nvPr userDrawn="1"/>
        </p:nvCxnSpPr>
        <p:spPr>
          <a:xfrm>
            <a:off x="780417" y="990600"/>
            <a:ext cx="105120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3957862-7C7E-4D88-A65E-00B629C72F2D}"/>
              </a:ext>
            </a:extLst>
          </p:cNvPr>
          <p:cNvPicPr>
            <a:picLocks noChangeAspect="1"/>
          </p:cNvPicPr>
          <p:nvPr userDrawn="1"/>
        </p:nvPicPr>
        <p:blipFill rotWithShape="1">
          <a:blip r:embed="rId20"/>
          <a:srcRect t="23488" b="6814"/>
          <a:stretch/>
        </p:blipFill>
        <p:spPr bwMode="auto">
          <a:xfrm rot="16200000">
            <a:off x="10637245" y="1904726"/>
            <a:ext cx="2468880" cy="640629"/>
          </a:xfrm>
          <a:prstGeom prst="rect">
            <a:avLst/>
          </a:prstGeom>
          <a:ln>
            <a:noFill/>
          </a:ln>
          <a:extLst>
            <a:ext uri="{53640926-AAD7-44D8-BBD7-CCE9431645EC}">
              <a14:shadowObscured xmlns:a14="http://schemas.microsoft.com/office/drawing/2010/main"/>
            </a:ext>
          </a:extLst>
        </p:spPr>
      </p:pic>
      <p:sp>
        <p:nvSpPr>
          <p:cNvPr id="6" name="Slide Number Placeholder 5"/>
          <p:cNvSpPr>
            <a:spLocks noGrp="1"/>
          </p:cNvSpPr>
          <p:nvPr>
            <p:ph type="sldNum" sz="quarter" idx="4"/>
          </p:nvPr>
        </p:nvSpPr>
        <p:spPr>
          <a:xfrm>
            <a:off x="11430000" y="6458921"/>
            <a:ext cx="735711" cy="275147"/>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1" r:id="rId8"/>
    <p:sldLayoutId id="2147483662" r:id="rId9"/>
    <p:sldLayoutId id="2147483651" r:id="rId10"/>
    <p:sldLayoutId id="2147483654" r:id="rId11"/>
    <p:sldLayoutId id="2147483655" r:id="rId12"/>
    <p:sldLayoutId id="2147483664" r:id="rId13"/>
  </p:sldLayoutIdLst>
  <p:hf hd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techtarget.com/whatis/definition/logic-gate-AND-OR-XOR-NOT-NAND-NOR-and-XNOR"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D7C9-5B04-8474-B951-DAD11EC2D2EA}"/>
              </a:ext>
            </a:extLst>
          </p:cNvPr>
          <p:cNvSpPr>
            <a:spLocks noGrp="1"/>
          </p:cNvSpPr>
          <p:nvPr>
            <p:ph type="ctrTitle"/>
          </p:nvPr>
        </p:nvSpPr>
        <p:spPr/>
        <p:txBody>
          <a:bodyPr/>
          <a:lstStyle/>
          <a:p>
            <a:r>
              <a:rPr lang="en-US" dirty="0">
                <a:solidFill>
                  <a:schemeClr val="tx2"/>
                </a:solidFill>
              </a:rPr>
              <a:t>CND111: Sequential Circuits  &amp; Reports</a:t>
            </a:r>
            <a:endParaRPr lang="en-US" dirty="0"/>
          </a:p>
        </p:txBody>
      </p:sp>
      <p:sp>
        <p:nvSpPr>
          <p:cNvPr id="4" name="Footer Placeholder 3">
            <a:extLst>
              <a:ext uri="{FF2B5EF4-FFF2-40B4-BE49-F238E27FC236}">
                <a16:creationId xmlns:a16="http://schemas.microsoft.com/office/drawing/2014/main" id="{4B12649A-59CC-F29E-BCDA-DA24E4E227E0}"/>
              </a:ext>
            </a:extLst>
          </p:cNvPr>
          <p:cNvSpPr>
            <a:spLocks noGrp="1"/>
          </p:cNvSpPr>
          <p:nvPr>
            <p:ph type="ftr" sz="quarter" idx="11"/>
          </p:nvPr>
        </p:nvSpPr>
        <p:spPr/>
        <p:txBody>
          <a:bodyPr/>
          <a:lstStyle/>
          <a:p>
            <a:r>
              <a:rPr lang="en-US"/>
              <a:t>© CND                                                                                                                            CND111: Intro. to Digital Design</a:t>
            </a:r>
            <a:endParaRPr lang="en-US" dirty="0"/>
          </a:p>
        </p:txBody>
      </p:sp>
      <p:sp>
        <p:nvSpPr>
          <p:cNvPr id="3" name="Title 1">
            <a:extLst>
              <a:ext uri="{FF2B5EF4-FFF2-40B4-BE49-F238E27FC236}">
                <a16:creationId xmlns:a16="http://schemas.microsoft.com/office/drawing/2014/main" id="{259AAC24-DEA2-5D21-F6EC-5B39705F2FDC}"/>
              </a:ext>
            </a:extLst>
          </p:cNvPr>
          <p:cNvSpPr txBox="1">
            <a:spLocks/>
          </p:cNvSpPr>
          <p:nvPr/>
        </p:nvSpPr>
        <p:spPr>
          <a:xfrm>
            <a:off x="22683" y="4355150"/>
            <a:ext cx="12192000" cy="828831"/>
          </a:xfrm>
          <a:prstGeom prst="rect">
            <a:avLst/>
          </a:prstGeom>
          <a:solidFill>
            <a:srgbClr val="00206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ar-EG" sz="4400" b="1" dirty="0">
              <a:solidFill>
                <a:schemeClr val="bg1"/>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4111646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Analysis &amp; Synthesis Resources Summary </a:t>
            </a:r>
          </a:p>
        </p:txBody>
      </p:sp>
      <p:pic>
        <p:nvPicPr>
          <p:cNvPr id="10" name="Picture 9"/>
          <p:cNvPicPr>
            <a:picLocks noChangeAspect="1"/>
          </p:cNvPicPr>
          <p:nvPr/>
        </p:nvPicPr>
        <p:blipFill>
          <a:blip r:embed="rId3"/>
          <a:stretch>
            <a:fillRect/>
          </a:stretch>
        </p:blipFill>
        <p:spPr>
          <a:xfrm>
            <a:off x="2667000" y="1066800"/>
            <a:ext cx="6076950" cy="5657850"/>
          </a:xfrm>
          <a:prstGeom prst="rect">
            <a:avLst/>
          </a:prstGeom>
        </p:spPr>
      </p:pic>
    </p:spTree>
    <p:extLst>
      <p:ext uri="{BB962C8B-B14F-4D97-AF65-F5344CB8AC3E}">
        <p14:creationId xmlns:p14="http://schemas.microsoft.com/office/powerpoint/2010/main" val="1928477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8EBAAE-798C-65F2-0A6D-ADD543D9ACDC}"/>
              </a:ext>
            </a:extLst>
          </p:cNvPr>
          <p:cNvSpPr>
            <a:spLocks noGrp="1"/>
          </p:cNvSpPr>
          <p:nvPr>
            <p:ph type="title"/>
          </p:nvPr>
        </p:nvSpPr>
        <p:spPr/>
        <p:txBody>
          <a:bodyPr/>
          <a:lstStyle/>
          <a:p>
            <a:r>
              <a:rPr lang="en-US" dirty="0"/>
              <a:t>Analysis &amp; Synthesis Resources Utilization by Entity</a:t>
            </a:r>
          </a:p>
        </p:txBody>
      </p:sp>
      <p:sp>
        <p:nvSpPr>
          <p:cNvPr id="5" name="Footer Placeholder 4">
            <a:extLst>
              <a:ext uri="{FF2B5EF4-FFF2-40B4-BE49-F238E27FC236}">
                <a16:creationId xmlns:a16="http://schemas.microsoft.com/office/drawing/2014/main" id="{E33591B8-37E8-64D4-099C-AD827E78B563}"/>
              </a:ext>
            </a:extLst>
          </p:cNvPr>
          <p:cNvSpPr>
            <a:spLocks noGrp="1"/>
          </p:cNvSpPr>
          <p:nvPr>
            <p:ph type="ftr" sz="quarter" idx="11"/>
          </p:nvPr>
        </p:nvSpPr>
        <p:spPr/>
        <p:txBody>
          <a:bodyPr/>
          <a:lstStyle/>
          <a:p>
            <a:r>
              <a:rPr lang="en-US" dirty="0"/>
              <a:t>© CND                                                                                                                            CND111: Intro. to Digital Design</a:t>
            </a:r>
          </a:p>
        </p:txBody>
      </p:sp>
      <p:pic>
        <p:nvPicPr>
          <p:cNvPr id="3" name="Picture 2"/>
          <p:cNvPicPr>
            <a:picLocks noChangeAspect="1"/>
          </p:cNvPicPr>
          <p:nvPr/>
        </p:nvPicPr>
        <p:blipFill>
          <a:blip r:embed="rId2"/>
          <a:stretch>
            <a:fillRect/>
          </a:stretch>
        </p:blipFill>
        <p:spPr>
          <a:xfrm>
            <a:off x="76200" y="1143000"/>
            <a:ext cx="6629400" cy="2228850"/>
          </a:xfrm>
          <a:prstGeom prst="rect">
            <a:avLst/>
          </a:prstGeom>
        </p:spPr>
      </p:pic>
      <p:pic>
        <p:nvPicPr>
          <p:cNvPr id="9" name="Picture 8"/>
          <p:cNvPicPr>
            <a:picLocks noChangeAspect="1"/>
          </p:cNvPicPr>
          <p:nvPr/>
        </p:nvPicPr>
        <p:blipFill>
          <a:blip r:embed="rId3"/>
          <a:stretch>
            <a:fillRect/>
          </a:stretch>
        </p:blipFill>
        <p:spPr>
          <a:xfrm>
            <a:off x="6629400" y="1743075"/>
            <a:ext cx="4876800" cy="1609725"/>
          </a:xfrm>
          <a:prstGeom prst="rect">
            <a:avLst/>
          </a:prstGeom>
        </p:spPr>
      </p:pic>
    </p:spTree>
    <p:extLst>
      <p:ext uri="{BB962C8B-B14F-4D97-AF65-F5344CB8AC3E}">
        <p14:creationId xmlns:p14="http://schemas.microsoft.com/office/powerpoint/2010/main" val="3432131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BDD2-E2AB-801F-5B92-6143255D9E43}"/>
              </a:ext>
            </a:extLst>
          </p:cNvPr>
          <p:cNvSpPr>
            <a:spLocks noGrp="1"/>
          </p:cNvSpPr>
          <p:nvPr>
            <p:ph type="title"/>
          </p:nvPr>
        </p:nvSpPr>
        <p:spPr/>
        <p:txBody>
          <a:bodyPr/>
          <a:lstStyle/>
          <a:p>
            <a:r>
              <a:rPr lang="en-US" dirty="0"/>
              <a:t>2-Power  Consumption Report</a:t>
            </a:r>
          </a:p>
        </p:txBody>
      </p:sp>
      <p:sp>
        <p:nvSpPr>
          <p:cNvPr id="4" name="Footer Placeholder 3">
            <a:extLst>
              <a:ext uri="{FF2B5EF4-FFF2-40B4-BE49-F238E27FC236}">
                <a16:creationId xmlns:a16="http://schemas.microsoft.com/office/drawing/2014/main" id="{18F55FBA-26E6-2697-30FD-EA7D78C89B69}"/>
              </a:ext>
            </a:extLst>
          </p:cNvPr>
          <p:cNvSpPr>
            <a:spLocks noGrp="1"/>
          </p:cNvSpPr>
          <p:nvPr>
            <p:ph type="ftr" sz="quarter" idx="11"/>
          </p:nvPr>
        </p:nvSpPr>
        <p:spPr/>
        <p:txBody>
          <a:bodyPr/>
          <a:lstStyle/>
          <a:p>
            <a:r>
              <a:rPr lang="en-US"/>
              <a:t>© CND                                                                                                                            CND111: Intro. to Digital Design</a:t>
            </a:r>
            <a:endParaRPr lang="en-US" dirty="0"/>
          </a:p>
        </p:txBody>
      </p:sp>
      <p:sp>
        <p:nvSpPr>
          <p:cNvPr id="6" name="TextBox 5">
            <a:extLst>
              <a:ext uri="{FF2B5EF4-FFF2-40B4-BE49-F238E27FC236}">
                <a16:creationId xmlns:a16="http://schemas.microsoft.com/office/drawing/2014/main" id="{86CBC76F-98E6-D322-4FE5-6B6366AB8091}"/>
              </a:ext>
            </a:extLst>
          </p:cNvPr>
          <p:cNvSpPr txBox="1"/>
          <p:nvPr/>
        </p:nvSpPr>
        <p:spPr>
          <a:xfrm>
            <a:off x="838200" y="1143000"/>
            <a:ext cx="7772400" cy="1631216"/>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262626"/>
                </a:solidFill>
                <a:effectLst/>
                <a:latin typeface="intel-clear"/>
              </a:rPr>
              <a:t>Power consumption is a critical design consideration.</a:t>
            </a:r>
          </a:p>
          <a:p>
            <a:pPr marL="342900" indent="-342900">
              <a:buFont typeface="Arial" panose="020B0604020202020204" pitchFamily="34" charset="0"/>
              <a:buChar char="•"/>
            </a:pPr>
            <a:r>
              <a:rPr lang="en-US" sz="2000" b="0" i="0" dirty="0">
                <a:solidFill>
                  <a:srgbClr val="262626"/>
                </a:solidFill>
                <a:effectLst/>
                <a:latin typeface="intel-clear"/>
              </a:rPr>
              <a:t>The Power Analyzer helps you to estimate the power consumption of your compiled design.</a:t>
            </a:r>
          </a:p>
          <a:p>
            <a:pPr marL="342900" indent="-342900">
              <a:buFont typeface="Arial" panose="020B0604020202020204" pitchFamily="34" charset="0"/>
              <a:buChar char="•"/>
            </a:pPr>
            <a:endParaRPr lang="en-US" sz="2000" dirty="0">
              <a:solidFill>
                <a:srgbClr val="262626"/>
              </a:solidFill>
              <a:latin typeface="intel-clear"/>
            </a:endParaRPr>
          </a:p>
          <a:p>
            <a:pPr marL="342900" indent="-342900">
              <a:buFont typeface="Arial" panose="020B0604020202020204" pitchFamily="34" charset="0"/>
              <a:buChar char="•"/>
            </a:pPr>
            <a:endParaRPr lang="en-US" sz="2000" dirty="0" err="1"/>
          </a:p>
        </p:txBody>
      </p:sp>
      <p:sp>
        <p:nvSpPr>
          <p:cNvPr id="12" name="Content Placeholder 11">
            <a:extLst>
              <a:ext uri="{FF2B5EF4-FFF2-40B4-BE49-F238E27FC236}">
                <a16:creationId xmlns:a16="http://schemas.microsoft.com/office/drawing/2014/main" id="{55A43B60-6ED6-127E-DB75-044CA206F2DC}"/>
              </a:ext>
            </a:extLst>
          </p:cNvPr>
          <p:cNvSpPr>
            <a:spLocks noGrp="1"/>
          </p:cNvSpPr>
          <p:nvPr>
            <p:ph idx="1"/>
          </p:nvPr>
        </p:nvSpPr>
        <p:spPr/>
        <p:txBody>
          <a:bodyPr/>
          <a:lstStyle/>
          <a:p>
            <a:endParaRPr lang="en-US" dirty="0"/>
          </a:p>
          <a:p>
            <a:pPr marL="0" indent="0" algn="l">
              <a:buNone/>
            </a:pPr>
            <a:endParaRPr lang="en-US" dirty="0"/>
          </a:p>
          <a:p>
            <a:r>
              <a:rPr lang="en-US" sz="1800" b="0" i="0" dirty="0">
                <a:solidFill>
                  <a:srgbClr val="262626"/>
                </a:solidFill>
                <a:effectLst/>
                <a:latin typeface="intel-clear"/>
              </a:rPr>
              <a:t>Power estimation and analysis allows you to confirm that your design does not exceed thermal or power supply requirements throughout the design process:</a:t>
            </a:r>
          </a:p>
          <a:p>
            <a:pPr algn="l">
              <a:buFont typeface="Arial" panose="020B0604020202020204" pitchFamily="34" charset="0"/>
              <a:buChar char="•"/>
            </a:pPr>
            <a:r>
              <a:rPr lang="en-US" sz="1800" b="1" i="0" dirty="0">
                <a:solidFill>
                  <a:srgbClr val="262626"/>
                </a:solidFill>
                <a:effectLst/>
                <a:latin typeface="intel-clear"/>
              </a:rPr>
              <a:t>Thermal</a:t>
            </a:r>
            <a:r>
              <a:rPr lang="en-US" sz="1800" b="0" i="0" dirty="0">
                <a:solidFill>
                  <a:srgbClr val="262626"/>
                </a:solidFill>
                <a:effectLst/>
                <a:latin typeface="intel-clear"/>
              </a:rPr>
              <a:t>—Thermal power is the power that dissipates as heat from the FPGA. Devices use a heatsink or fan to act as a cooling solution. This cooling solution must be sufficient to dissipate the heat that the device generates. </a:t>
            </a:r>
          </a:p>
          <a:p>
            <a:pPr algn="l">
              <a:buFont typeface="Arial" panose="020B0604020202020204" pitchFamily="34" charset="0"/>
              <a:buChar char="•"/>
            </a:pPr>
            <a:r>
              <a:rPr lang="en-US" sz="1800" b="1" i="0" dirty="0">
                <a:solidFill>
                  <a:srgbClr val="262626"/>
                </a:solidFill>
                <a:effectLst/>
                <a:latin typeface="intel-clear"/>
              </a:rPr>
              <a:t>Power supply</a:t>
            </a:r>
            <a:r>
              <a:rPr lang="en-US" sz="1800" b="0" i="0" dirty="0">
                <a:solidFill>
                  <a:srgbClr val="262626"/>
                </a:solidFill>
                <a:effectLst/>
                <a:latin typeface="intel-clear"/>
              </a:rPr>
              <a:t>—Power supply is the power that the device needs to operate. Power supplies must provide adequate current to support device operation.</a:t>
            </a:r>
          </a:p>
          <a:p>
            <a:endParaRPr lang="en-US" dirty="0"/>
          </a:p>
        </p:txBody>
      </p:sp>
    </p:spTree>
    <p:extLst>
      <p:ext uri="{BB962C8B-B14F-4D97-AF65-F5344CB8AC3E}">
        <p14:creationId xmlns:p14="http://schemas.microsoft.com/office/powerpoint/2010/main" val="2003111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ACFB-661A-6362-84AE-5546EAB9B57F}"/>
              </a:ext>
            </a:extLst>
          </p:cNvPr>
          <p:cNvSpPr>
            <a:spLocks noGrp="1"/>
          </p:cNvSpPr>
          <p:nvPr>
            <p:ph type="title"/>
          </p:nvPr>
        </p:nvSpPr>
        <p:spPr/>
        <p:txBody>
          <a:bodyPr/>
          <a:lstStyle/>
          <a:p>
            <a:r>
              <a:rPr lang="en-US" dirty="0"/>
              <a:t>Power Report</a:t>
            </a:r>
          </a:p>
        </p:txBody>
      </p:sp>
      <p:sp>
        <p:nvSpPr>
          <p:cNvPr id="4" name="Footer Placeholder 3">
            <a:extLst>
              <a:ext uri="{FF2B5EF4-FFF2-40B4-BE49-F238E27FC236}">
                <a16:creationId xmlns:a16="http://schemas.microsoft.com/office/drawing/2014/main" id="{83F35505-2AE5-F9A1-B296-6ED1FE93ECFE}"/>
              </a:ext>
            </a:extLst>
          </p:cNvPr>
          <p:cNvSpPr>
            <a:spLocks noGrp="1"/>
          </p:cNvSpPr>
          <p:nvPr>
            <p:ph type="ftr" sz="quarter" idx="11"/>
          </p:nvPr>
        </p:nvSpPr>
        <p:spPr/>
        <p:txBody>
          <a:bodyPr/>
          <a:lstStyle/>
          <a:p>
            <a:r>
              <a:rPr lang="en-US"/>
              <a:t>© CND                                                                                                                            CND111: Intro. to Digital Design</a:t>
            </a:r>
            <a:endParaRPr lang="en-US" dirty="0"/>
          </a:p>
        </p:txBody>
      </p:sp>
      <p:pic>
        <p:nvPicPr>
          <p:cNvPr id="5" name="Content Placeholder 4">
            <a:extLst>
              <a:ext uri="{FF2B5EF4-FFF2-40B4-BE49-F238E27FC236}">
                <a16:creationId xmlns:a16="http://schemas.microsoft.com/office/drawing/2014/main" id="{F5FFE3BE-52F2-6338-D8B9-C40240A4D0FF}"/>
              </a:ext>
            </a:extLst>
          </p:cNvPr>
          <p:cNvPicPr>
            <a:picLocks noChangeAspect="1"/>
          </p:cNvPicPr>
          <p:nvPr/>
        </p:nvPicPr>
        <p:blipFill rotWithShape="1">
          <a:blip r:embed="rId2"/>
          <a:srcRect t="12531"/>
          <a:stretch/>
        </p:blipFill>
        <p:spPr bwMode="auto">
          <a:xfrm>
            <a:off x="2133600" y="2680418"/>
            <a:ext cx="7000641" cy="4031737"/>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13480F66-0982-A5C4-2F69-62D9DF2A3206}"/>
              </a:ext>
            </a:extLst>
          </p:cNvPr>
          <p:cNvSpPr txBox="1"/>
          <p:nvPr/>
        </p:nvSpPr>
        <p:spPr>
          <a:xfrm>
            <a:off x="685800" y="1219200"/>
            <a:ext cx="10668000" cy="132343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262626"/>
                </a:solidFill>
                <a:effectLst/>
                <a:latin typeface="intel-clear"/>
              </a:rPr>
              <a:t>The Power Analyzer accuracy is driven by design factors, operating conditions, and signal activity data that affect power consumption. </a:t>
            </a:r>
          </a:p>
          <a:p>
            <a:pPr marL="342900" indent="-342900">
              <a:buFont typeface="Arial" panose="020B0604020202020204" pitchFamily="34" charset="0"/>
              <a:buChar char="•"/>
            </a:pPr>
            <a:r>
              <a:rPr lang="en-US" sz="2000" b="0" i="0" dirty="0">
                <a:solidFill>
                  <a:srgbClr val="262626"/>
                </a:solidFill>
                <a:effectLst/>
                <a:latin typeface="intel-clear"/>
              </a:rPr>
              <a:t>The following figure shows how the Power Analyzer interprets these inputs and generates results in the Power Analysis report:</a:t>
            </a:r>
            <a:endParaRPr lang="en-US" sz="2000" dirty="0"/>
          </a:p>
        </p:txBody>
      </p:sp>
    </p:spTree>
    <p:extLst>
      <p:ext uri="{BB962C8B-B14F-4D97-AF65-F5344CB8AC3E}">
        <p14:creationId xmlns:p14="http://schemas.microsoft.com/office/powerpoint/2010/main" val="66621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718A-AD15-3449-7A9B-9BC520566303}"/>
              </a:ext>
            </a:extLst>
          </p:cNvPr>
          <p:cNvSpPr>
            <a:spLocks noGrp="1"/>
          </p:cNvSpPr>
          <p:nvPr>
            <p:ph type="title"/>
          </p:nvPr>
        </p:nvSpPr>
        <p:spPr/>
        <p:txBody>
          <a:bodyPr/>
          <a:lstStyle/>
          <a:p>
            <a:r>
              <a:rPr lang="en-US" dirty="0"/>
              <a:t>Power Analyzer Summary</a:t>
            </a:r>
          </a:p>
        </p:txBody>
      </p:sp>
      <p:sp>
        <p:nvSpPr>
          <p:cNvPr id="4" name="Footer Placeholder 3">
            <a:extLst>
              <a:ext uri="{FF2B5EF4-FFF2-40B4-BE49-F238E27FC236}">
                <a16:creationId xmlns:a16="http://schemas.microsoft.com/office/drawing/2014/main" id="{6615E3CD-2C1B-53AA-7811-398C7A8DC594}"/>
              </a:ext>
            </a:extLst>
          </p:cNvPr>
          <p:cNvSpPr>
            <a:spLocks noGrp="1"/>
          </p:cNvSpPr>
          <p:nvPr>
            <p:ph type="ftr" sz="quarter" idx="11"/>
          </p:nvPr>
        </p:nvSpPr>
        <p:spPr/>
        <p:txBody>
          <a:bodyPr/>
          <a:lstStyle/>
          <a:p>
            <a:r>
              <a:rPr lang="en-US"/>
              <a:t>© CND                                                                                                                            CND111: Intro. to Digital Design</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3D4AEA43-3BD3-1246-E485-B7BC07558122}"/>
              </a:ext>
            </a:extLst>
          </p:cNvPr>
          <p:cNvPicPr>
            <a:picLocks noGrp="1" noChangeAspect="1"/>
          </p:cNvPicPr>
          <p:nvPr>
            <p:ph idx="1"/>
          </p:nvPr>
        </p:nvPicPr>
        <p:blipFill>
          <a:blip r:embed="rId2"/>
          <a:stretch>
            <a:fillRect/>
          </a:stretch>
        </p:blipFill>
        <p:spPr>
          <a:xfrm>
            <a:off x="914400" y="2209800"/>
            <a:ext cx="9350550" cy="4343776"/>
          </a:xfrm>
          <a:prstGeom prst="rect">
            <a:avLst/>
          </a:prstGeom>
        </p:spPr>
      </p:pic>
      <p:sp>
        <p:nvSpPr>
          <p:cNvPr id="6" name="TextBox 5">
            <a:extLst>
              <a:ext uri="{FF2B5EF4-FFF2-40B4-BE49-F238E27FC236}">
                <a16:creationId xmlns:a16="http://schemas.microsoft.com/office/drawing/2014/main" id="{D249C4F0-9E45-6BF6-B833-26FBF0312C27}"/>
              </a:ext>
            </a:extLst>
          </p:cNvPr>
          <p:cNvSpPr txBox="1"/>
          <p:nvPr/>
        </p:nvSpPr>
        <p:spPr>
          <a:xfrm>
            <a:off x="685800" y="1219200"/>
            <a:ext cx="9677400" cy="646331"/>
          </a:xfrm>
          <a:prstGeom prst="rect">
            <a:avLst/>
          </a:prstGeom>
          <a:noFill/>
        </p:spPr>
        <p:txBody>
          <a:bodyPr wrap="square" rtlCol="0">
            <a:spAutoFit/>
          </a:bodyPr>
          <a:lstStyle/>
          <a:p>
            <a:r>
              <a:rPr lang="en-US" sz="1800" kern="0" dirty="0">
                <a:solidFill>
                  <a:srgbClr val="262626"/>
                </a:solidFill>
                <a:effectLst/>
                <a:latin typeface="Tahoma" panose="020B0604030504040204" pitchFamily="34" charset="0"/>
                <a:ea typeface="Times New Roman" panose="02020603050405020304" pitchFamily="18" charset="0"/>
              </a:rPr>
              <a:t>The Summary section of the report shows the estimated total thermal power consumption of your design. This includes dynamic, static, and I/O thermal power consumption. </a:t>
            </a:r>
            <a:endParaRPr lang="en-US" sz="2000" dirty="0"/>
          </a:p>
        </p:txBody>
      </p:sp>
    </p:spTree>
    <p:extLst>
      <p:ext uri="{BB962C8B-B14F-4D97-AF65-F5344CB8AC3E}">
        <p14:creationId xmlns:p14="http://schemas.microsoft.com/office/powerpoint/2010/main" val="317470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061C-6382-3E67-F2A7-1CF3DDB599C1}"/>
              </a:ext>
            </a:extLst>
          </p:cNvPr>
          <p:cNvSpPr>
            <a:spLocks noGrp="1"/>
          </p:cNvSpPr>
          <p:nvPr>
            <p:ph type="title"/>
          </p:nvPr>
        </p:nvSpPr>
        <p:spPr/>
        <p:txBody>
          <a:bodyPr/>
          <a:lstStyle/>
          <a:p>
            <a:r>
              <a:rPr lang="en-US" dirty="0"/>
              <a:t>Toggle Rate</a:t>
            </a:r>
          </a:p>
        </p:txBody>
      </p:sp>
      <p:sp>
        <p:nvSpPr>
          <p:cNvPr id="3" name="Content Placeholder 2">
            <a:extLst>
              <a:ext uri="{FF2B5EF4-FFF2-40B4-BE49-F238E27FC236}">
                <a16:creationId xmlns:a16="http://schemas.microsoft.com/office/drawing/2014/main" id="{F631DAFB-772C-19B5-9348-2B1F67125A5B}"/>
              </a:ext>
            </a:extLst>
          </p:cNvPr>
          <p:cNvSpPr>
            <a:spLocks noGrp="1"/>
          </p:cNvSpPr>
          <p:nvPr>
            <p:ph idx="1"/>
          </p:nvPr>
        </p:nvSpPr>
        <p:spPr/>
        <p:txBody>
          <a:bodyPr/>
          <a:lstStyle/>
          <a:p>
            <a:pPr marL="342900" indent="-342900"/>
            <a:r>
              <a:rPr lang="en-US" sz="2000" b="1" dirty="0">
                <a:solidFill>
                  <a:srgbClr val="262626"/>
                </a:solidFill>
                <a:latin typeface="intel-clear"/>
              </a:rPr>
              <a:t>The toggle rates can have a large impact on the dynamic power consumption displayed. </a:t>
            </a:r>
          </a:p>
          <a:p>
            <a:pPr marL="342900" indent="-342900"/>
            <a:r>
              <a:rPr lang="en-US" sz="2000" dirty="0">
                <a:solidFill>
                  <a:srgbClr val="262626"/>
                </a:solidFill>
                <a:latin typeface="intel-clear"/>
              </a:rPr>
              <a:t>Toggle rate (%) is the rate at which the output of a synchronous logic element switches with respect to a given clock input. It is modeled as a percentage between 0 - 100%. </a:t>
            </a:r>
          </a:p>
          <a:p>
            <a:pPr marL="342900" indent="-342900"/>
            <a:r>
              <a:rPr lang="en-US" sz="2000" dirty="0">
                <a:solidFill>
                  <a:srgbClr val="262626"/>
                </a:solidFill>
                <a:latin typeface="intel-clear"/>
              </a:rPr>
              <a:t>A toggle rate of 100% means that on average the output toggles once during every clock cycle. As an example, If a signal changes at every four clock cycles with respect to a clock of any frequency, then the Toggle Rate is: (1/4)*100 = 25%.</a:t>
            </a:r>
          </a:p>
          <a:p>
            <a:pPr marL="342900" indent="-342900"/>
            <a:r>
              <a:rPr lang="en-US" sz="1600" dirty="0">
                <a:solidFill>
                  <a:srgbClr val="444444"/>
                </a:solidFill>
                <a:latin typeface="Roboto" panose="02000000000000000000" pitchFamily="2" charset="0"/>
              </a:rPr>
              <a:t> </a:t>
            </a:r>
            <a:r>
              <a:rPr lang="en-US" sz="2000" dirty="0">
                <a:solidFill>
                  <a:srgbClr val="262626"/>
                </a:solidFill>
                <a:latin typeface="intel-clear"/>
              </a:rPr>
              <a:t>The toggle rate for clock nets is always 200%, which means that the net toggles twice in a cycle</a:t>
            </a:r>
          </a:p>
          <a:p>
            <a:pPr marL="342900" indent="-342900"/>
            <a:r>
              <a:rPr lang="en-US" sz="2000" dirty="0">
                <a:solidFill>
                  <a:srgbClr val="262626"/>
                </a:solidFill>
                <a:latin typeface="intel-clear"/>
              </a:rPr>
              <a:t>For example :consider a free running binary counter with a 100 MHz clock. </a:t>
            </a:r>
          </a:p>
          <a:p>
            <a:pPr marL="342900" indent="-342900"/>
            <a:r>
              <a:rPr lang="en-US" sz="2000" dirty="0">
                <a:solidFill>
                  <a:srgbClr val="262626"/>
                </a:solidFill>
                <a:latin typeface="intel-clear"/>
              </a:rPr>
              <a:t>For the Least Significant Bit you would enter 100% in the Toggle Rate column, because this bit toggles every rising edge of the clock.</a:t>
            </a:r>
          </a:p>
          <a:p>
            <a:pPr marL="342900" indent="-342900"/>
            <a:r>
              <a:rPr lang="en-US" sz="2000" dirty="0">
                <a:solidFill>
                  <a:srgbClr val="262626"/>
                </a:solidFill>
                <a:latin typeface="intel-clear"/>
              </a:rPr>
              <a:t> For the second bit you would enter 50%, because this bit toggles every other rising edge of the clock. When data changes twice per clock cycle, enter 200% for the toggle rate.</a:t>
            </a:r>
          </a:p>
          <a:p>
            <a:endParaRPr lang="en-US" dirty="0"/>
          </a:p>
        </p:txBody>
      </p:sp>
      <p:sp>
        <p:nvSpPr>
          <p:cNvPr id="4" name="Footer Placeholder 3">
            <a:extLst>
              <a:ext uri="{FF2B5EF4-FFF2-40B4-BE49-F238E27FC236}">
                <a16:creationId xmlns:a16="http://schemas.microsoft.com/office/drawing/2014/main" id="{904AD82C-FC78-7A7E-FA9E-AC2D24DD51AF}"/>
              </a:ext>
            </a:extLst>
          </p:cNvPr>
          <p:cNvSpPr>
            <a:spLocks noGrp="1"/>
          </p:cNvSpPr>
          <p:nvPr>
            <p:ph type="ftr" sz="quarter" idx="11"/>
          </p:nvPr>
        </p:nvSpPr>
        <p:spPr/>
        <p:txBody>
          <a:bodyPr/>
          <a:lstStyle/>
          <a:p>
            <a:r>
              <a:rPr lang="en-US"/>
              <a:t>© CND                                                                                                                            CND111: Intro. to Digital Design</a:t>
            </a:r>
            <a:endParaRPr lang="en-US" dirty="0"/>
          </a:p>
        </p:txBody>
      </p:sp>
    </p:spTree>
    <p:extLst>
      <p:ext uri="{BB962C8B-B14F-4D97-AF65-F5344CB8AC3E}">
        <p14:creationId xmlns:p14="http://schemas.microsoft.com/office/powerpoint/2010/main" val="93005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9F81-0F79-1D88-C69C-F533FE2D84CF}"/>
              </a:ext>
            </a:extLst>
          </p:cNvPr>
          <p:cNvSpPr>
            <a:spLocks noGrp="1"/>
          </p:cNvSpPr>
          <p:nvPr>
            <p:ph type="title"/>
          </p:nvPr>
        </p:nvSpPr>
        <p:spPr/>
        <p:txBody>
          <a:bodyPr/>
          <a:lstStyle/>
          <a:p>
            <a:r>
              <a:rPr lang="en-US" dirty="0"/>
              <a:t>Toggle Rate</a:t>
            </a:r>
          </a:p>
        </p:txBody>
      </p:sp>
      <p:sp>
        <p:nvSpPr>
          <p:cNvPr id="3" name="Content Placeholder 2">
            <a:extLst>
              <a:ext uri="{FF2B5EF4-FFF2-40B4-BE49-F238E27FC236}">
                <a16:creationId xmlns:a16="http://schemas.microsoft.com/office/drawing/2014/main" id="{5514B67E-ED96-F0AC-669C-BCC15B4267B4}"/>
              </a:ext>
            </a:extLst>
          </p:cNvPr>
          <p:cNvSpPr>
            <a:spLocks noGrp="1"/>
          </p:cNvSpPr>
          <p:nvPr>
            <p:ph idx="1"/>
          </p:nvPr>
        </p:nvSpPr>
        <p:spPr/>
        <p:txBody>
          <a:bodyPr/>
          <a:lstStyle/>
          <a:p>
            <a:r>
              <a:rPr lang="en-US" sz="2800" b="0" i="0" dirty="0">
                <a:solidFill>
                  <a:srgbClr val="444444"/>
                </a:solidFill>
                <a:effectLst/>
                <a:latin typeface="Roboto" panose="02000000000000000000" pitchFamily="2" charset="0"/>
              </a:rPr>
              <a:t>For non-periodic or event-driven portions of designs, toggle rates cannot be easily predicted,</a:t>
            </a:r>
          </a:p>
          <a:p>
            <a:r>
              <a:rPr lang="en-US" sz="2800" b="0" i="0" dirty="0">
                <a:solidFill>
                  <a:srgbClr val="444444"/>
                </a:solidFill>
                <a:effectLst/>
                <a:latin typeface="Roboto" panose="02000000000000000000" pitchFamily="2" charset="0"/>
              </a:rPr>
              <a:t>Most logic-intensive designs work at around 12.5% average toggle rate.(Default value)</a:t>
            </a:r>
          </a:p>
          <a:p>
            <a:pPr marL="0" indent="0">
              <a:buNone/>
            </a:pPr>
            <a:endParaRPr lang="en-US" sz="2800" b="0" i="0" dirty="0">
              <a:solidFill>
                <a:srgbClr val="444444"/>
              </a:solidFill>
              <a:effectLst/>
              <a:latin typeface="Roboto" panose="02000000000000000000" pitchFamily="2" charset="0"/>
            </a:endParaRPr>
          </a:p>
          <a:p>
            <a:pPr marL="0" indent="0">
              <a:buNone/>
            </a:pPr>
            <a:endParaRPr lang="en-US" dirty="0">
              <a:solidFill>
                <a:srgbClr val="444444"/>
              </a:solidFill>
              <a:latin typeface="Roboto" panose="02000000000000000000" pitchFamily="2" charset="0"/>
            </a:endParaRPr>
          </a:p>
          <a:p>
            <a:pPr marL="0" indent="0">
              <a:buNone/>
            </a:pPr>
            <a:endParaRPr lang="en-US" dirty="0">
              <a:solidFill>
                <a:srgbClr val="444444"/>
              </a:solidFill>
              <a:latin typeface="Roboto" panose="02000000000000000000" pitchFamily="2" charset="0"/>
            </a:endParaRPr>
          </a:p>
          <a:p>
            <a:pPr marL="0" indent="0">
              <a:buNone/>
            </a:pPr>
            <a:endParaRPr lang="en-US" dirty="0"/>
          </a:p>
        </p:txBody>
      </p:sp>
      <p:sp>
        <p:nvSpPr>
          <p:cNvPr id="4" name="Footer Placeholder 3">
            <a:extLst>
              <a:ext uri="{FF2B5EF4-FFF2-40B4-BE49-F238E27FC236}">
                <a16:creationId xmlns:a16="http://schemas.microsoft.com/office/drawing/2014/main" id="{7F348185-E568-92D0-37CA-3F9F6504FFCD}"/>
              </a:ext>
            </a:extLst>
          </p:cNvPr>
          <p:cNvSpPr>
            <a:spLocks noGrp="1"/>
          </p:cNvSpPr>
          <p:nvPr>
            <p:ph type="ftr" sz="quarter" idx="11"/>
          </p:nvPr>
        </p:nvSpPr>
        <p:spPr/>
        <p:txBody>
          <a:bodyPr/>
          <a:lstStyle/>
          <a:p>
            <a:r>
              <a:rPr lang="en-US"/>
              <a:t>© CND                                                                                                                            CND111: Intro. to Digital Design</a:t>
            </a:r>
            <a:endParaRPr lang="en-US" dirty="0"/>
          </a:p>
        </p:txBody>
      </p:sp>
    </p:spTree>
    <p:extLst>
      <p:ext uri="{BB962C8B-B14F-4D97-AF65-F5344CB8AC3E}">
        <p14:creationId xmlns:p14="http://schemas.microsoft.com/office/powerpoint/2010/main" val="2893535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F5D5FD9-998B-B202-6EE4-C60DB0319BB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 name="think-cell Slide" r:id="rId4" imgW="444" imgH="443" progId="TCLayout.ActiveDocument.1">
                  <p:embed/>
                </p:oleObj>
              </mc:Choice>
              <mc:Fallback>
                <p:oleObj name="think-cell Slide" r:id="rId4" imgW="444" imgH="443" progId="TCLayout.ActiveDocument.1">
                  <p:embed/>
                  <p:pic>
                    <p:nvPicPr>
                      <p:cNvPr id="7" name="Object 6" hidden="1">
                        <a:extLst>
                          <a:ext uri="{FF2B5EF4-FFF2-40B4-BE49-F238E27FC236}">
                            <a16:creationId xmlns:a16="http://schemas.microsoft.com/office/drawing/2014/main" id="{BF5D5FD9-998B-B202-6EE4-C60DB0319BB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6A71F377-1424-36FB-C924-3D47A9AF3E2F}"/>
              </a:ext>
            </a:extLst>
          </p:cNvPr>
          <p:cNvSpPr>
            <a:spLocks noGrp="1"/>
          </p:cNvSpPr>
          <p:nvPr>
            <p:ph type="title"/>
          </p:nvPr>
        </p:nvSpPr>
        <p:spPr>
          <a:xfrm>
            <a:off x="914400" y="2514600"/>
            <a:ext cx="10363200" cy="2152651"/>
          </a:xfrm>
        </p:spPr>
        <p:txBody>
          <a:bodyPr vert="horz"/>
          <a:lstStyle/>
          <a:p>
            <a:pPr algn="ctr"/>
            <a:r>
              <a:rPr lang="en-US" sz="4800" dirty="0"/>
              <a:t>Lab 7: Timing Report</a:t>
            </a:r>
            <a:br>
              <a:rPr lang="en-US" sz="4800" dirty="0"/>
            </a:br>
            <a:endParaRPr lang="en-US" sz="4800" dirty="0"/>
          </a:p>
        </p:txBody>
      </p:sp>
      <p:sp>
        <p:nvSpPr>
          <p:cNvPr id="4" name="Footer Placeholder 3">
            <a:extLst>
              <a:ext uri="{FF2B5EF4-FFF2-40B4-BE49-F238E27FC236}">
                <a16:creationId xmlns:a16="http://schemas.microsoft.com/office/drawing/2014/main" id="{B9DB9042-C5D2-5BED-8034-A4F66A9CF5B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Arial"/>
                <a:ea typeface="+mn-ea"/>
                <a:cs typeface="+mn-cs"/>
              </a:rPr>
              <a:t>© CND                                                                                                                            CND111: Intro. to Digital Design</a:t>
            </a:r>
            <a:endParaRPr kumimoji="0" lang="en-US" sz="1100" b="1"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209731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7112A7-E86C-998B-6745-7B48876BDCBA}"/>
              </a:ext>
            </a:extLst>
          </p:cNvPr>
          <p:cNvSpPr>
            <a:spLocks noGrp="1"/>
          </p:cNvSpPr>
          <p:nvPr>
            <p:ph type="ftr" sz="quarter" idx="11"/>
          </p:nvPr>
        </p:nvSpPr>
        <p:spPr/>
        <p:txBody>
          <a:bodyPr/>
          <a:lstStyle/>
          <a:p>
            <a:r>
              <a:rPr lang="en-US"/>
              <a:t>© CND                                                                                                                            CND111: Intro. to Digital Design</a:t>
            </a:r>
            <a:endParaRPr lang="en-US" dirty="0"/>
          </a:p>
        </p:txBody>
      </p:sp>
      <p:sp>
        <p:nvSpPr>
          <p:cNvPr id="5" name="Slide Number Placeholder 4">
            <a:extLst>
              <a:ext uri="{FF2B5EF4-FFF2-40B4-BE49-F238E27FC236}">
                <a16:creationId xmlns:a16="http://schemas.microsoft.com/office/drawing/2014/main" id="{ED93219B-0751-1191-25AE-CED9DC47DD26}"/>
              </a:ext>
            </a:extLst>
          </p:cNvPr>
          <p:cNvSpPr>
            <a:spLocks noGrp="1"/>
          </p:cNvSpPr>
          <p:nvPr>
            <p:ph type="sldNum" sz="quarter" idx="12"/>
          </p:nvPr>
        </p:nvSpPr>
        <p:spPr/>
        <p:txBody>
          <a:bodyPr/>
          <a:lstStyle/>
          <a:p>
            <a:fld id="{200B2350-5261-4F5C-9DF5-EF0D264FC8D2}" type="slidenum">
              <a:rPr lang="en-US" smtClean="0"/>
              <a:pPr/>
              <a:t>18</a:t>
            </a:fld>
            <a:endParaRPr lang="en-US" dirty="0"/>
          </a:p>
        </p:txBody>
      </p:sp>
      <p:sp>
        <p:nvSpPr>
          <p:cNvPr id="6" name="TextBox 5">
            <a:extLst>
              <a:ext uri="{FF2B5EF4-FFF2-40B4-BE49-F238E27FC236}">
                <a16:creationId xmlns:a16="http://schemas.microsoft.com/office/drawing/2014/main" id="{901338E1-1A38-5C5A-0086-7674FFE798BA}"/>
              </a:ext>
            </a:extLst>
          </p:cNvPr>
          <p:cNvSpPr txBox="1"/>
          <p:nvPr/>
        </p:nvSpPr>
        <p:spPr>
          <a:xfrm>
            <a:off x="685800" y="335817"/>
            <a:ext cx="9753600" cy="584775"/>
          </a:xfrm>
          <a:prstGeom prst="rect">
            <a:avLst/>
          </a:prstGeom>
          <a:noFill/>
        </p:spPr>
        <p:txBody>
          <a:bodyPr wrap="square" rtlCol="0">
            <a:spAutoFit/>
          </a:bodyPr>
          <a:lstStyle/>
          <a:p>
            <a:r>
              <a:rPr lang="en-US" sz="3200" b="1" dirty="0">
                <a:solidFill>
                  <a:srgbClr val="007FA3"/>
                </a:solidFill>
              </a:rPr>
              <a:t>Steps to generate the report:</a:t>
            </a:r>
          </a:p>
        </p:txBody>
      </p:sp>
      <p:pic>
        <p:nvPicPr>
          <p:cNvPr id="7" name="Picture 6" descr="A screenshot of a task&#10;&#10;Description automatically generated">
            <a:extLst>
              <a:ext uri="{FF2B5EF4-FFF2-40B4-BE49-F238E27FC236}">
                <a16:creationId xmlns:a16="http://schemas.microsoft.com/office/drawing/2014/main" id="{BF27207C-5783-2651-9FDE-6528BEBAF4F1}"/>
              </a:ext>
            </a:extLst>
          </p:cNvPr>
          <p:cNvPicPr>
            <a:picLocks noChangeAspect="1"/>
          </p:cNvPicPr>
          <p:nvPr/>
        </p:nvPicPr>
        <p:blipFill>
          <a:blip r:embed="rId2"/>
          <a:stretch>
            <a:fillRect/>
          </a:stretch>
        </p:blipFill>
        <p:spPr>
          <a:xfrm>
            <a:off x="6400800" y="2116679"/>
            <a:ext cx="3857625" cy="2219325"/>
          </a:xfrm>
          <a:prstGeom prst="rect">
            <a:avLst/>
          </a:prstGeom>
        </p:spPr>
      </p:pic>
      <p:pic>
        <p:nvPicPr>
          <p:cNvPr id="9" name="Picture 8" descr="A screenshot of a project manager&#10;&#10;Description automatically generated">
            <a:extLst>
              <a:ext uri="{FF2B5EF4-FFF2-40B4-BE49-F238E27FC236}">
                <a16:creationId xmlns:a16="http://schemas.microsoft.com/office/drawing/2014/main" id="{BD9EF38B-6657-4A5F-5781-D9855CB7F8F2}"/>
              </a:ext>
            </a:extLst>
          </p:cNvPr>
          <p:cNvPicPr>
            <a:picLocks noChangeAspect="1"/>
          </p:cNvPicPr>
          <p:nvPr/>
        </p:nvPicPr>
        <p:blipFill>
          <a:blip r:embed="rId3"/>
          <a:stretch>
            <a:fillRect/>
          </a:stretch>
        </p:blipFill>
        <p:spPr>
          <a:xfrm>
            <a:off x="1600200" y="1554705"/>
            <a:ext cx="3038475" cy="3343275"/>
          </a:xfrm>
          <a:prstGeom prst="rect">
            <a:avLst/>
          </a:prstGeom>
        </p:spPr>
      </p:pic>
      <p:sp>
        <p:nvSpPr>
          <p:cNvPr id="10" name="TextBox 9">
            <a:extLst>
              <a:ext uri="{FF2B5EF4-FFF2-40B4-BE49-F238E27FC236}">
                <a16:creationId xmlns:a16="http://schemas.microsoft.com/office/drawing/2014/main" id="{121597B2-0449-C645-DCC1-22D9943BF7E8}"/>
              </a:ext>
            </a:extLst>
          </p:cNvPr>
          <p:cNvSpPr txBox="1"/>
          <p:nvPr/>
        </p:nvSpPr>
        <p:spPr>
          <a:xfrm>
            <a:off x="914400" y="5164979"/>
            <a:ext cx="4191000" cy="707886"/>
          </a:xfrm>
          <a:prstGeom prst="rect">
            <a:avLst/>
          </a:prstGeom>
          <a:noFill/>
        </p:spPr>
        <p:txBody>
          <a:bodyPr wrap="square" rtlCol="0">
            <a:spAutoFit/>
          </a:bodyPr>
          <a:lstStyle/>
          <a:p>
            <a:pPr algn="ctr"/>
            <a:r>
              <a:rPr lang="en-US" sz="2000" b="1" dirty="0">
                <a:solidFill>
                  <a:srgbClr val="0070C0"/>
                </a:solidFill>
              </a:rPr>
              <a:t>Double click on Timing Analysis</a:t>
            </a:r>
          </a:p>
          <a:p>
            <a:pPr algn="ctr"/>
            <a:r>
              <a:rPr lang="en-US" sz="2000" b="1" dirty="0">
                <a:solidFill>
                  <a:srgbClr val="0070C0"/>
                </a:solidFill>
              </a:rPr>
              <a:t>to start running the simulation</a:t>
            </a:r>
          </a:p>
        </p:txBody>
      </p:sp>
      <p:sp>
        <p:nvSpPr>
          <p:cNvPr id="11" name="TextBox 10">
            <a:extLst>
              <a:ext uri="{FF2B5EF4-FFF2-40B4-BE49-F238E27FC236}">
                <a16:creationId xmlns:a16="http://schemas.microsoft.com/office/drawing/2014/main" id="{190587B3-D8FE-D3DA-D9E1-26D34A8A75DC}"/>
              </a:ext>
            </a:extLst>
          </p:cNvPr>
          <p:cNvSpPr txBox="1"/>
          <p:nvPr/>
        </p:nvSpPr>
        <p:spPr>
          <a:xfrm>
            <a:off x="6460021" y="5164979"/>
            <a:ext cx="3810000" cy="707886"/>
          </a:xfrm>
          <a:prstGeom prst="rect">
            <a:avLst/>
          </a:prstGeom>
          <a:noFill/>
        </p:spPr>
        <p:txBody>
          <a:bodyPr wrap="square" rtlCol="0">
            <a:spAutoFit/>
          </a:bodyPr>
          <a:lstStyle/>
          <a:p>
            <a:pPr algn="ctr"/>
            <a:r>
              <a:rPr lang="en-US" sz="2000" b="1" dirty="0">
                <a:solidFill>
                  <a:srgbClr val="0070C0"/>
                </a:solidFill>
              </a:rPr>
              <a:t>Double click on View Report to open the report</a:t>
            </a:r>
          </a:p>
        </p:txBody>
      </p:sp>
      <p:sp>
        <p:nvSpPr>
          <p:cNvPr id="12" name="Arrow: Right 11">
            <a:extLst>
              <a:ext uri="{FF2B5EF4-FFF2-40B4-BE49-F238E27FC236}">
                <a16:creationId xmlns:a16="http://schemas.microsoft.com/office/drawing/2014/main" id="{1B2AEA8E-BA26-9F67-5025-14D9444FD81E}"/>
              </a:ext>
            </a:extLst>
          </p:cNvPr>
          <p:cNvSpPr/>
          <p:nvPr/>
        </p:nvSpPr>
        <p:spPr>
          <a:xfrm>
            <a:off x="5011393" y="3124200"/>
            <a:ext cx="1143000" cy="60960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3" name="TextBox 12">
            <a:extLst>
              <a:ext uri="{FF2B5EF4-FFF2-40B4-BE49-F238E27FC236}">
                <a16:creationId xmlns:a16="http://schemas.microsoft.com/office/drawing/2014/main" id="{BE199237-D200-8EC1-7277-8F2B5A511DC3}"/>
              </a:ext>
            </a:extLst>
          </p:cNvPr>
          <p:cNvSpPr txBox="1"/>
          <p:nvPr/>
        </p:nvSpPr>
        <p:spPr>
          <a:xfrm>
            <a:off x="4638675" y="2480981"/>
            <a:ext cx="1685925" cy="830997"/>
          </a:xfrm>
          <a:prstGeom prst="rect">
            <a:avLst/>
          </a:prstGeom>
          <a:noFill/>
        </p:spPr>
        <p:txBody>
          <a:bodyPr wrap="square" rtlCol="0">
            <a:spAutoFit/>
          </a:bodyPr>
          <a:lstStyle/>
          <a:p>
            <a:pPr algn="ctr"/>
            <a:r>
              <a:rPr lang="en-US" sz="1600" b="1" dirty="0"/>
              <a:t>Wait until simulation finish</a:t>
            </a:r>
          </a:p>
        </p:txBody>
      </p:sp>
    </p:spTree>
    <p:extLst>
      <p:ext uri="{BB962C8B-B14F-4D97-AF65-F5344CB8AC3E}">
        <p14:creationId xmlns:p14="http://schemas.microsoft.com/office/powerpoint/2010/main" val="12442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F05CEA-7259-E542-8FC2-DD339C4C43EE}"/>
              </a:ext>
            </a:extLst>
          </p:cNvPr>
          <p:cNvSpPr>
            <a:spLocks noGrp="1"/>
          </p:cNvSpPr>
          <p:nvPr>
            <p:ph type="ftr" sz="quarter" idx="11"/>
          </p:nvPr>
        </p:nvSpPr>
        <p:spPr/>
        <p:txBody>
          <a:bodyPr/>
          <a:lstStyle/>
          <a:p>
            <a:r>
              <a:rPr lang="en-US"/>
              <a:t>© CND                                                                                                                            CND111: Intro. to Digital Design</a:t>
            </a:r>
            <a:endParaRPr lang="en-US" dirty="0"/>
          </a:p>
        </p:txBody>
      </p:sp>
      <p:sp>
        <p:nvSpPr>
          <p:cNvPr id="5" name="Slide Number Placeholder 4">
            <a:extLst>
              <a:ext uri="{FF2B5EF4-FFF2-40B4-BE49-F238E27FC236}">
                <a16:creationId xmlns:a16="http://schemas.microsoft.com/office/drawing/2014/main" id="{DA315A64-0935-5BCD-017A-ACA5CBF292F0}"/>
              </a:ext>
            </a:extLst>
          </p:cNvPr>
          <p:cNvSpPr>
            <a:spLocks noGrp="1"/>
          </p:cNvSpPr>
          <p:nvPr>
            <p:ph type="sldNum" sz="quarter" idx="12"/>
          </p:nvPr>
        </p:nvSpPr>
        <p:spPr/>
        <p:txBody>
          <a:bodyPr/>
          <a:lstStyle/>
          <a:p>
            <a:fld id="{200B2350-5261-4F5C-9DF5-EF0D264FC8D2}" type="slidenum">
              <a:rPr lang="en-US" smtClean="0"/>
              <a:pPr/>
              <a:t>19</a:t>
            </a:fld>
            <a:endParaRPr lang="en-US" dirty="0"/>
          </a:p>
        </p:txBody>
      </p:sp>
      <p:pic>
        <p:nvPicPr>
          <p:cNvPr id="6" name="Picture 5" descr="A screenshot of a computer&#10;&#10;Description automatically generated">
            <a:extLst>
              <a:ext uri="{FF2B5EF4-FFF2-40B4-BE49-F238E27FC236}">
                <a16:creationId xmlns:a16="http://schemas.microsoft.com/office/drawing/2014/main" id="{BF117008-5C1F-5E7B-D989-A9622ECCFDD9}"/>
              </a:ext>
            </a:extLst>
          </p:cNvPr>
          <p:cNvPicPr>
            <a:picLocks noChangeAspect="1"/>
          </p:cNvPicPr>
          <p:nvPr/>
        </p:nvPicPr>
        <p:blipFill>
          <a:blip r:embed="rId2"/>
          <a:stretch>
            <a:fillRect/>
          </a:stretch>
        </p:blipFill>
        <p:spPr>
          <a:xfrm>
            <a:off x="1493872" y="1143000"/>
            <a:ext cx="9204256" cy="3581400"/>
          </a:xfrm>
          <a:prstGeom prst="rect">
            <a:avLst/>
          </a:prstGeom>
        </p:spPr>
      </p:pic>
      <p:sp>
        <p:nvSpPr>
          <p:cNvPr id="7" name="TextBox 6">
            <a:extLst>
              <a:ext uri="{FF2B5EF4-FFF2-40B4-BE49-F238E27FC236}">
                <a16:creationId xmlns:a16="http://schemas.microsoft.com/office/drawing/2014/main" id="{EDCF2E86-0F82-E2AE-01B5-59A726961090}"/>
              </a:ext>
            </a:extLst>
          </p:cNvPr>
          <p:cNvSpPr txBox="1"/>
          <p:nvPr/>
        </p:nvSpPr>
        <p:spPr>
          <a:xfrm>
            <a:off x="685800" y="335817"/>
            <a:ext cx="9753600" cy="584775"/>
          </a:xfrm>
          <a:prstGeom prst="rect">
            <a:avLst/>
          </a:prstGeom>
          <a:noFill/>
        </p:spPr>
        <p:txBody>
          <a:bodyPr wrap="square" rtlCol="0">
            <a:spAutoFit/>
          </a:bodyPr>
          <a:lstStyle/>
          <a:p>
            <a:r>
              <a:rPr lang="en-US" sz="3200" b="1" dirty="0">
                <a:solidFill>
                  <a:srgbClr val="007FA3"/>
                </a:solidFill>
              </a:rPr>
              <a:t>Steps to generate the report:</a:t>
            </a:r>
          </a:p>
        </p:txBody>
      </p:sp>
      <p:sp>
        <p:nvSpPr>
          <p:cNvPr id="9" name="TextBox 8">
            <a:extLst>
              <a:ext uri="{FF2B5EF4-FFF2-40B4-BE49-F238E27FC236}">
                <a16:creationId xmlns:a16="http://schemas.microsoft.com/office/drawing/2014/main" id="{829B8B95-3F6A-80BD-1ABC-AAB64D66C791}"/>
              </a:ext>
            </a:extLst>
          </p:cNvPr>
          <p:cNvSpPr txBox="1"/>
          <p:nvPr/>
        </p:nvSpPr>
        <p:spPr>
          <a:xfrm>
            <a:off x="1066800" y="4785812"/>
            <a:ext cx="10058400" cy="1646605"/>
          </a:xfrm>
          <a:prstGeom prst="rect">
            <a:avLst/>
          </a:prstGeom>
          <a:noFill/>
        </p:spPr>
        <p:txBody>
          <a:bodyPr wrap="square">
            <a:spAutoFit/>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The actual timing characteristics of the chips are subject to PVT (Process, Voltage, Temperature) variations.</a:t>
            </a:r>
          </a:p>
          <a:p>
            <a:pPr marL="285750" marR="0" indent="-285750" algn="just">
              <a:spcBef>
                <a:spcPts val="0"/>
              </a:spcBef>
              <a:spcAft>
                <a:spcPts val="800"/>
              </a:spcAft>
              <a:buFont typeface="Arial" panose="020B0604020202020204" pitchFamily="34" charset="0"/>
              <a:buChar char="•"/>
            </a:pPr>
            <a:r>
              <a:rPr lang="en-US" u="sng" kern="100" dirty="0">
                <a:latin typeface="Times New Roman" panose="02020603050405020304" pitchFamily="18" charset="0"/>
                <a:ea typeface="Calibri" panose="020F0502020204030204" pitchFamily="34" charset="0"/>
                <a:cs typeface="Arial" panose="020B0604020202020204" pitchFamily="34" charset="0"/>
              </a:rPr>
              <a:t>Process:</a:t>
            </a:r>
            <a:r>
              <a:rPr lang="en-US" kern="100" dirty="0">
                <a:latin typeface="Times New Roman" panose="02020603050405020304" pitchFamily="18" charset="0"/>
                <a:ea typeface="Calibri" panose="020F0502020204030204" pitchFamily="34" charset="0"/>
                <a:cs typeface="Arial" panose="020B0604020202020204" pitchFamily="34" charset="0"/>
              </a:rPr>
              <a:t> Fast “highly doped” </a:t>
            </a:r>
            <a:r>
              <a:rPr lang="en-US" kern="100" dirty="0">
                <a:latin typeface="Times New Roman" panose="02020603050405020304" pitchFamily="18" charset="0"/>
                <a:ea typeface="Calibri" panose="020F0502020204030204" pitchFamily="34" charset="0"/>
                <a:cs typeface="Arial" panose="020B0604020202020204" pitchFamily="34" charset="0"/>
                <a:sym typeface="Wingdings" panose="05000000000000000000" pitchFamily="2" charset="2"/>
              </a:rPr>
              <a:t> faster chip </a:t>
            </a:r>
            <a:r>
              <a:rPr lang="en-US" kern="100" dirty="0">
                <a:latin typeface="Times New Roman" panose="02020603050405020304" pitchFamily="18" charset="0"/>
                <a:ea typeface="Calibri" panose="020F0502020204030204" pitchFamily="34" charset="0"/>
                <a:cs typeface="Arial" panose="020B0604020202020204" pitchFamily="34" charset="0"/>
              </a:rPr>
              <a:t>or Slow “lightly doped” </a:t>
            </a:r>
            <a:r>
              <a:rPr lang="en-US" kern="100" dirty="0">
                <a:latin typeface="Times New Roman" panose="02020603050405020304" pitchFamily="18" charset="0"/>
                <a:ea typeface="Calibri" panose="020F0502020204030204" pitchFamily="34" charset="0"/>
                <a:cs typeface="Arial" panose="020B0604020202020204" pitchFamily="34" charset="0"/>
                <a:sym typeface="Wingdings" panose="05000000000000000000" pitchFamily="2" charset="2"/>
              </a:rPr>
              <a:t> slower chip</a:t>
            </a:r>
            <a:endParaRPr lang="en-US" kern="100" dirty="0">
              <a:latin typeface="Times New Roman" panose="02020603050405020304" pitchFamily="18" charset="0"/>
              <a:ea typeface="Calibri" panose="020F0502020204030204" pitchFamily="34" charset="0"/>
              <a:cs typeface="Arial" panose="020B0604020202020204" pitchFamily="34" charset="0"/>
            </a:endParaRPr>
          </a:p>
          <a:p>
            <a:pPr marL="285750" marR="0" indent="-285750" algn="just">
              <a:spcBef>
                <a:spcPts val="0"/>
              </a:spcBef>
              <a:spcAft>
                <a:spcPts val="800"/>
              </a:spcAft>
              <a:buFont typeface="Arial" panose="020B0604020202020204" pitchFamily="34" charset="0"/>
              <a:buChar char="•"/>
            </a:pPr>
            <a:r>
              <a:rPr lang="en-US" sz="1800" u="sng" kern="100" dirty="0">
                <a:effectLst/>
                <a:latin typeface="Times New Roman" panose="02020603050405020304" pitchFamily="18" charset="0"/>
                <a:ea typeface="Calibri" panose="020F0502020204030204" pitchFamily="34" charset="0"/>
                <a:cs typeface="Arial" panose="020B0604020202020204" pitchFamily="34" charset="0"/>
              </a:rPr>
              <a:t>Voltage:</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higher voltage </a:t>
            </a:r>
            <a:r>
              <a:rPr lang="en-US" sz="1800" kern="100" dirty="0">
                <a:effectLst/>
                <a:latin typeface="Times New Roman" panose="02020603050405020304" pitchFamily="18" charset="0"/>
                <a:ea typeface="Calibri" panose="020F0502020204030204" pitchFamily="34" charset="0"/>
                <a:cs typeface="Arial" panose="020B0604020202020204" pitchFamily="34" charset="0"/>
                <a:sym typeface="Wingdings" panose="05000000000000000000" pitchFamily="2" charset="2"/>
              </a:rPr>
              <a:t> faster chip</a:t>
            </a:r>
          </a:p>
          <a:p>
            <a:pPr marL="285750" marR="0" indent="-285750" algn="just">
              <a:spcBef>
                <a:spcPts val="0"/>
              </a:spcBef>
              <a:spcAft>
                <a:spcPts val="800"/>
              </a:spcAft>
              <a:buFont typeface="Arial" panose="020B0604020202020204" pitchFamily="34" charset="0"/>
              <a:buChar char="•"/>
            </a:pPr>
            <a:r>
              <a:rPr lang="en-US" u="sng" kern="100" dirty="0">
                <a:latin typeface="Times New Roman" panose="02020603050405020304" pitchFamily="18" charset="0"/>
                <a:ea typeface="Calibri" panose="020F0502020204030204" pitchFamily="34" charset="0"/>
                <a:cs typeface="Arial" panose="020B0604020202020204" pitchFamily="34" charset="0"/>
                <a:sym typeface="Wingdings" panose="05000000000000000000" pitchFamily="2" charset="2"/>
              </a:rPr>
              <a:t>Temperature:</a:t>
            </a:r>
            <a:r>
              <a:rPr lang="en-US" kern="100" dirty="0">
                <a:latin typeface="Times New Roman" panose="02020603050405020304" pitchFamily="18" charset="0"/>
                <a:ea typeface="Calibri" panose="020F0502020204030204" pitchFamily="34" charset="0"/>
                <a:cs typeface="Arial" panose="020B0604020202020204" pitchFamily="34" charset="0"/>
                <a:sym typeface="Wingdings" panose="05000000000000000000" pitchFamily="2" charset="2"/>
              </a:rPr>
              <a:t> higher temperature  slower chip</a:t>
            </a:r>
            <a:endParaRPr lang="en-US" sz="1800" kern="1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77525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70A300F-2DED-6CD2-535E-7FE4051888EB}"/>
              </a:ext>
            </a:extLst>
          </p:cNvPr>
          <p:cNvSpPr>
            <a:spLocks noGrp="1"/>
          </p:cNvSpPr>
          <p:nvPr>
            <p:ph type="ftr" sz="quarter" idx="11"/>
          </p:nvPr>
        </p:nvSpPr>
        <p:spPr/>
        <p:txBody>
          <a:bodyPr/>
          <a:lstStyle/>
          <a:p>
            <a:r>
              <a:rPr lang="en-US"/>
              <a:t>© CND                                                                                                                            CND111: Intro. to Digital Design</a:t>
            </a:r>
            <a:endParaRPr lang="en-US" dirty="0"/>
          </a:p>
        </p:txBody>
      </p:sp>
      <p:sp>
        <p:nvSpPr>
          <p:cNvPr id="6" name="Title 5"/>
          <p:cNvSpPr>
            <a:spLocks noGrp="1"/>
          </p:cNvSpPr>
          <p:nvPr>
            <p:ph type="title"/>
          </p:nvPr>
        </p:nvSpPr>
        <p:spPr>
          <a:xfrm>
            <a:off x="762000" y="672572"/>
            <a:ext cx="10972800" cy="699028"/>
          </a:xfrm>
        </p:spPr>
        <p:txBody>
          <a:bodyPr/>
          <a:lstStyle/>
          <a:p>
            <a:r>
              <a:rPr lang="en-US" dirty="0"/>
              <a:t>Adaptive Logic Module (ALM) Definition</a:t>
            </a:r>
            <a:br>
              <a:rPr lang="en-US" dirty="0"/>
            </a:br>
            <a:endParaRPr lang="en-US" dirty="0"/>
          </a:p>
        </p:txBody>
      </p:sp>
      <p:sp>
        <p:nvSpPr>
          <p:cNvPr id="9" name="Rectangle 2"/>
          <p:cNvSpPr>
            <a:spLocks noChangeArrowheads="1"/>
          </p:cNvSpPr>
          <p:nvPr/>
        </p:nvSpPr>
        <p:spPr bwMode="auto">
          <a:xfrm>
            <a:off x="152400" y="1460245"/>
            <a:ext cx="5638800"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Adaptive Logic Module (ALM) is the basic building block of supported device</a:t>
            </a:r>
            <a:r>
              <a:rPr kumimoji="0" lang="en-US" altLang="en-US" sz="2400" b="0" i="0" u="none" strike="noStrike" cap="none" normalizeH="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families (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Arria</a:t>
            </a:r>
            <a:r>
              <a:rPr kumimoji="0" lang="en-US" altLang="en-US" sz="24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series, Cyclone</a:t>
            </a:r>
            <a:r>
              <a:rPr kumimoji="0" lang="en-US" altLang="en-US" sz="24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Stratix</a:t>
            </a:r>
            <a:r>
              <a:rPr kumimoji="0" lang="en-US" altLang="en-US" sz="24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IV, and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Stratix</a:t>
            </a:r>
            <a:r>
              <a:rPr kumimoji="0" lang="en-US" altLang="en-US" sz="24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 and is designed to maximize performance and resource usage.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Each ALM can support up to eight inputs and eight outputs, and contains two or four register logic cells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lc_ff</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two dedicated full adders, and an </a:t>
            </a:r>
            <a:r>
              <a:rPr lang="en-US" sz="2400" dirty="0">
                <a:latin typeface="Times New Roman" panose="02020603050405020304" pitchFamily="18" charset="0"/>
                <a:cs typeface="Times New Roman" panose="02020603050405020304" pitchFamily="18" charset="0"/>
              </a:rPr>
              <a:t>8-input look-up table (LUT)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5926863" y="1676400"/>
            <a:ext cx="5443673" cy="4216399"/>
          </a:xfrm>
          <a:prstGeom prst="rect">
            <a:avLst/>
          </a:prstGeom>
        </p:spPr>
      </p:pic>
    </p:spTree>
    <p:extLst>
      <p:ext uri="{BB962C8B-B14F-4D97-AF65-F5344CB8AC3E}">
        <p14:creationId xmlns:p14="http://schemas.microsoft.com/office/powerpoint/2010/main" val="3383095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06E4752-A4C0-0DE6-73F3-577D00330AA7}"/>
              </a:ext>
            </a:extLst>
          </p:cNvPr>
          <p:cNvSpPr>
            <a:spLocks noGrp="1"/>
          </p:cNvSpPr>
          <p:nvPr>
            <p:ph type="ftr" sz="quarter" idx="11"/>
          </p:nvPr>
        </p:nvSpPr>
        <p:spPr/>
        <p:txBody>
          <a:bodyPr/>
          <a:lstStyle/>
          <a:p>
            <a:r>
              <a:rPr lang="en-US"/>
              <a:t>© CND                                                                                                                            CND111: Intro. to Digital Design</a:t>
            </a:r>
            <a:endParaRPr lang="en-US" dirty="0"/>
          </a:p>
        </p:txBody>
      </p:sp>
      <p:sp>
        <p:nvSpPr>
          <p:cNvPr id="5" name="Slide Number Placeholder 4">
            <a:extLst>
              <a:ext uri="{FF2B5EF4-FFF2-40B4-BE49-F238E27FC236}">
                <a16:creationId xmlns:a16="http://schemas.microsoft.com/office/drawing/2014/main" id="{6E4F9753-CA02-25B6-DFFC-88D10FED1624}"/>
              </a:ext>
            </a:extLst>
          </p:cNvPr>
          <p:cNvSpPr>
            <a:spLocks noGrp="1"/>
          </p:cNvSpPr>
          <p:nvPr>
            <p:ph type="sldNum" sz="quarter" idx="12"/>
          </p:nvPr>
        </p:nvSpPr>
        <p:spPr/>
        <p:txBody>
          <a:bodyPr/>
          <a:lstStyle/>
          <a:p>
            <a:fld id="{200B2350-5261-4F5C-9DF5-EF0D264FC8D2}" type="slidenum">
              <a:rPr lang="en-US" smtClean="0"/>
              <a:pPr/>
              <a:t>20</a:t>
            </a:fld>
            <a:endParaRPr lang="en-US" dirty="0"/>
          </a:p>
        </p:txBody>
      </p:sp>
      <p:pic>
        <p:nvPicPr>
          <p:cNvPr id="6" name="Picture 5" descr="A screenshot of a computer&#10;&#10;Description automatically generated">
            <a:extLst>
              <a:ext uri="{FF2B5EF4-FFF2-40B4-BE49-F238E27FC236}">
                <a16:creationId xmlns:a16="http://schemas.microsoft.com/office/drawing/2014/main" id="{522E5ED7-9AAD-7E67-026A-A4B2295794C5}"/>
              </a:ext>
            </a:extLst>
          </p:cNvPr>
          <p:cNvPicPr>
            <a:picLocks noChangeAspect="1"/>
          </p:cNvPicPr>
          <p:nvPr/>
        </p:nvPicPr>
        <p:blipFill>
          <a:blip r:embed="rId2"/>
          <a:stretch>
            <a:fillRect/>
          </a:stretch>
        </p:blipFill>
        <p:spPr>
          <a:xfrm>
            <a:off x="1493872" y="1143000"/>
            <a:ext cx="9204256" cy="3581400"/>
          </a:xfrm>
          <a:prstGeom prst="rect">
            <a:avLst/>
          </a:prstGeom>
        </p:spPr>
      </p:pic>
      <p:sp>
        <p:nvSpPr>
          <p:cNvPr id="7" name="TextBox 6">
            <a:extLst>
              <a:ext uri="{FF2B5EF4-FFF2-40B4-BE49-F238E27FC236}">
                <a16:creationId xmlns:a16="http://schemas.microsoft.com/office/drawing/2014/main" id="{0BB71D66-1BF4-02EC-6E97-8BD1D73DAA63}"/>
              </a:ext>
            </a:extLst>
          </p:cNvPr>
          <p:cNvSpPr txBox="1"/>
          <p:nvPr/>
        </p:nvSpPr>
        <p:spPr>
          <a:xfrm>
            <a:off x="685800" y="335817"/>
            <a:ext cx="9753600" cy="584775"/>
          </a:xfrm>
          <a:prstGeom prst="rect">
            <a:avLst/>
          </a:prstGeom>
          <a:noFill/>
        </p:spPr>
        <p:txBody>
          <a:bodyPr wrap="square" rtlCol="0">
            <a:spAutoFit/>
          </a:bodyPr>
          <a:lstStyle/>
          <a:p>
            <a:r>
              <a:rPr lang="en-US" sz="3200" b="1" dirty="0">
                <a:solidFill>
                  <a:srgbClr val="007FA3"/>
                </a:solidFill>
              </a:rPr>
              <a:t>Steps to generate the report:</a:t>
            </a:r>
          </a:p>
        </p:txBody>
      </p:sp>
      <p:sp>
        <p:nvSpPr>
          <p:cNvPr id="8" name="TextBox 7">
            <a:extLst>
              <a:ext uri="{FF2B5EF4-FFF2-40B4-BE49-F238E27FC236}">
                <a16:creationId xmlns:a16="http://schemas.microsoft.com/office/drawing/2014/main" id="{189D7458-50F2-2649-100F-7B83E70EA845}"/>
              </a:ext>
            </a:extLst>
          </p:cNvPr>
          <p:cNvSpPr txBox="1"/>
          <p:nvPr/>
        </p:nvSpPr>
        <p:spPr>
          <a:xfrm>
            <a:off x="1066800" y="4717771"/>
            <a:ext cx="10058400" cy="1494255"/>
          </a:xfrm>
          <a:prstGeom prst="rect">
            <a:avLst/>
          </a:prstGeom>
          <a:noFill/>
        </p:spPr>
        <p:txBody>
          <a:bodyPr wrap="square">
            <a:spAutoFit/>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There are 4 corners: (</a:t>
            </a:r>
            <a:r>
              <a:rPr lang="en-US" sz="1800" kern="100"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Process</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 </a:t>
            </a:r>
            <a:r>
              <a:rPr lang="en-US" sz="1800" kern="100" dirty="0">
                <a:solidFill>
                  <a:schemeClr val="accent5"/>
                </a:solidFill>
                <a:effectLst/>
                <a:latin typeface="Times New Roman" panose="02020603050405020304" pitchFamily="18" charset="0"/>
                <a:ea typeface="Calibri" panose="020F0502020204030204" pitchFamily="34" charset="0"/>
                <a:cs typeface="Arial" panose="020B0604020202020204" pitchFamily="34" charset="0"/>
              </a:rPr>
              <a:t>Voltage</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 </a:t>
            </a:r>
            <a:r>
              <a:rPr lang="en-US" sz="1800" kern="100" dirty="0">
                <a:solidFill>
                  <a:schemeClr val="accent1"/>
                </a:solidFill>
                <a:effectLst/>
                <a:latin typeface="Times New Roman" panose="02020603050405020304" pitchFamily="18" charset="0"/>
                <a:ea typeface="Calibri" panose="020F0502020204030204" pitchFamily="34" charset="0"/>
                <a:cs typeface="Arial" panose="020B0604020202020204" pitchFamily="34" charset="0"/>
              </a:rPr>
              <a:t>Temperature</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a:t>
            </a:r>
          </a:p>
          <a:p>
            <a:pPr marL="0" marR="0" algn="just">
              <a:lnSpc>
                <a:spcPct val="150000"/>
              </a:lnSpc>
              <a:spcBef>
                <a:spcPts val="0"/>
              </a:spcBef>
              <a:spcAft>
                <a:spcPts val="800"/>
              </a:spcAft>
            </a:pPr>
            <a:r>
              <a:rPr lang="en-US" kern="100" dirty="0">
                <a:solidFill>
                  <a:srgbClr val="0070C0"/>
                </a:solidFill>
                <a:latin typeface="Times New Roman" panose="02020603050405020304" pitchFamily="18" charset="0"/>
                <a:ea typeface="Calibri" panose="020F0502020204030204" pitchFamily="34" charset="0"/>
                <a:cs typeface="Arial" panose="020B0604020202020204" pitchFamily="34" charset="0"/>
              </a:rPr>
              <a:t>Slow</a:t>
            </a:r>
            <a:r>
              <a:rPr lang="en-US" kern="100" dirty="0">
                <a:latin typeface="Times New Roman" panose="02020603050405020304" pitchFamily="18" charset="0"/>
                <a:ea typeface="Calibri" panose="020F0502020204030204" pitchFamily="34" charset="0"/>
                <a:cs typeface="Arial" panose="020B0604020202020204" pitchFamily="34" charset="0"/>
              </a:rPr>
              <a:t> </a:t>
            </a:r>
            <a:r>
              <a:rPr lang="en-US" kern="100" dirty="0">
                <a:solidFill>
                  <a:schemeClr val="accent5"/>
                </a:solidFill>
                <a:latin typeface="Times New Roman" panose="02020603050405020304" pitchFamily="18" charset="0"/>
                <a:ea typeface="Calibri" panose="020F0502020204030204" pitchFamily="34" charset="0"/>
                <a:cs typeface="Arial" panose="020B0604020202020204" pitchFamily="34" charset="0"/>
              </a:rPr>
              <a:t>1100mV</a:t>
            </a:r>
            <a:r>
              <a:rPr lang="en-US" kern="100" dirty="0">
                <a:latin typeface="Times New Roman" panose="02020603050405020304" pitchFamily="18" charset="0"/>
                <a:ea typeface="Calibri" panose="020F0502020204030204" pitchFamily="34" charset="0"/>
                <a:cs typeface="Arial" panose="020B0604020202020204" pitchFamily="34" charset="0"/>
              </a:rPr>
              <a:t> </a:t>
            </a:r>
            <a:r>
              <a:rPr lang="en-US" kern="100" dirty="0">
                <a:solidFill>
                  <a:schemeClr val="accent1"/>
                </a:solidFill>
                <a:latin typeface="Times New Roman" panose="02020603050405020304" pitchFamily="18" charset="0"/>
                <a:ea typeface="Calibri" panose="020F0502020204030204" pitchFamily="34" charset="0"/>
                <a:cs typeface="Arial" panose="020B0604020202020204" pitchFamily="34" charset="0"/>
              </a:rPr>
              <a:t>85C</a:t>
            </a:r>
            <a:r>
              <a:rPr lang="en-US" kern="100" dirty="0">
                <a:latin typeface="Times New Roman" panose="02020603050405020304" pitchFamily="18" charset="0"/>
                <a:ea typeface="Calibri" panose="020F0502020204030204" pitchFamily="34" charset="0"/>
                <a:cs typeface="Arial" panose="020B0604020202020204" pitchFamily="34" charset="0"/>
              </a:rPr>
              <a:t>  </a:t>
            </a:r>
            <a:r>
              <a:rPr lang="en-US" b="1" kern="100" dirty="0">
                <a:latin typeface="Times New Roman" panose="02020603050405020304" pitchFamily="18" charset="0"/>
                <a:ea typeface="Calibri" panose="020F0502020204030204" pitchFamily="34" charset="0"/>
                <a:cs typeface="Arial" panose="020B0604020202020204" pitchFamily="34" charset="0"/>
              </a:rPr>
              <a:t>(worst case) --</a:t>
            </a:r>
            <a:r>
              <a:rPr lang="en-US" kern="100" dirty="0">
                <a:latin typeface="Times New Roman" panose="02020603050405020304" pitchFamily="18" charset="0"/>
                <a:ea typeface="Calibri" panose="020F0502020204030204" pitchFamily="34" charset="0"/>
                <a:cs typeface="Arial" panose="020B0604020202020204" pitchFamily="34" charset="0"/>
              </a:rPr>
              <a:t> </a:t>
            </a:r>
            <a:r>
              <a:rPr lang="en-US" kern="100" dirty="0">
                <a:solidFill>
                  <a:srgbClr val="0070C0"/>
                </a:solidFill>
                <a:latin typeface="Times New Roman" panose="02020603050405020304" pitchFamily="18" charset="0"/>
                <a:ea typeface="Calibri" panose="020F0502020204030204" pitchFamily="34" charset="0"/>
                <a:cs typeface="Arial" panose="020B0604020202020204" pitchFamily="34" charset="0"/>
              </a:rPr>
              <a:t>Slow</a:t>
            </a:r>
            <a:r>
              <a:rPr lang="en-US" kern="100" dirty="0">
                <a:latin typeface="Times New Roman" panose="02020603050405020304" pitchFamily="18" charset="0"/>
                <a:ea typeface="Calibri" panose="020F0502020204030204" pitchFamily="34" charset="0"/>
                <a:cs typeface="Arial" panose="020B0604020202020204" pitchFamily="34" charset="0"/>
              </a:rPr>
              <a:t> </a:t>
            </a:r>
            <a:r>
              <a:rPr lang="en-US" kern="100" dirty="0">
                <a:solidFill>
                  <a:schemeClr val="accent5"/>
                </a:solidFill>
                <a:latin typeface="Times New Roman" panose="02020603050405020304" pitchFamily="18" charset="0"/>
                <a:ea typeface="Calibri" panose="020F0502020204030204" pitchFamily="34" charset="0"/>
                <a:cs typeface="Arial" panose="020B0604020202020204" pitchFamily="34" charset="0"/>
              </a:rPr>
              <a:t>1100mV</a:t>
            </a:r>
            <a:r>
              <a:rPr lang="en-US" kern="100" dirty="0">
                <a:latin typeface="Times New Roman" panose="02020603050405020304" pitchFamily="18" charset="0"/>
                <a:ea typeface="Calibri" panose="020F0502020204030204" pitchFamily="34" charset="0"/>
                <a:cs typeface="Arial" panose="020B0604020202020204" pitchFamily="34" charset="0"/>
              </a:rPr>
              <a:t> </a:t>
            </a:r>
            <a:r>
              <a:rPr lang="en-US" kern="100" dirty="0">
                <a:solidFill>
                  <a:schemeClr val="accent1"/>
                </a:solidFill>
                <a:latin typeface="Times New Roman" panose="02020603050405020304" pitchFamily="18" charset="0"/>
                <a:ea typeface="Calibri" panose="020F0502020204030204" pitchFamily="34" charset="0"/>
                <a:cs typeface="Arial" panose="020B0604020202020204" pitchFamily="34" charset="0"/>
              </a:rPr>
              <a:t>0C</a:t>
            </a:r>
            <a:r>
              <a:rPr lang="en-US" kern="100" dirty="0">
                <a:latin typeface="Times New Roman" panose="02020603050405020304" pitchFamily="18" charset="0"/>
                <a:ea typeface="Calibri" panose="020F0502020204030204" pitchFamily="34" charset="0"/>
                <a:cs typeface="Arial" panose="020B0604020202020204" pitchFamily="34" charset="0"/>
              </a:rPr>
              <a:t> </a:t>
            </a:r>
            <a:r>
              <a:rPr lang="en-US" b="1" kern="100" dirty="0">
                <a:latin typeface="Times New Roman" panose="02020603050405020304" pitchFamily="18" charset="0"/>
                <a:ea typeface="Calibri" panose="020F0502020204030204" pitchFamily="34" charset="0"/>
                <a:cs typeface="Arial" panose="020B0604020202020204" pitchFamily="34" charset="0"/>
              </a:rPr>
              <a:t>--</a:t>
            </a:r>
            <a:r>
              <a:rPr lang="en-US" kern="100" dirty="0">
                <a:latin typeface="Times New Roman" panose="02020603050405020304" pitchFamily="18" charset="0"/>
                <a:ea typeface="Calibri" panose="020F0502020204030204" pitchFamily="34" charset="0"/>
                <a:cs typeface="Arial" panose="020B0604020202020204" pitchFamily="34" charset="0"/>
              </a:rPr>
              <a:t> </a:t>
            </a:r>
            <a:r>
              <a:rPr lang="en-US" kern="100" dirty="0">
                <a:solidFill>
                  <a:srgbClr val="0070C0"/>
                </a:solidFill>
                <a:latin typeface="Times New Roman" panose="02020603050405020304" pitchFamily="18" charset="0"/>
                <a:ea typeface="Calibri" panose="020F0502020204030204" pitchFamily="34" charset="0"/>
                <a:cs typeface="Arial" panose="020B0604020202020204" pitchFamily="34" charset="0"/>
              </a:rPr>
              <a:t>Fast</a:t>
            </a:r>
            <a:r>
              <a:rPr lang="en-US" kern="100" dirty="0">
                <a:latin typeface="Times New Roman" panose="02020603050405020304" pitchFamily="18" charset="0"/>
                <a:ea typeface="Calibri" panose="020F0502020204030204" pitchFamily="34" charset="0"/>
                <a:cs typeface="Arial" panose="020B0604020202020204" pitchFamily="34" charset="0"/>
              </a:rPr>
              <a:t> </a:t>
            </a:r>
            <a:r>
              <a:rPr lang="en-US" kern="100" dirty="0">
                <a:solidFill>
                  <a:schemeClr val="accent5"/>
                </a:solidFill>
                <a:latin typeface="Times New Roman" panose="02020603050405020304" pitchFamily="18" charset="0"/>
                <a:ea typeface="Calibri" panose="020F0502020204030204" pitchFamily="34" charset="0"/>
                <a:cs typeface="Arial" panose="020B0604020202020204" pitchFamily="34" charset="0"/>
              </a:rPr>
              <a:t>1100mV</a:t>
            </a:r>
            <a:r>
              <a:rPr lang="en-US" kern="100" dirty="0">
                <a:latin typeface="Times New Roman" panose="02020603050405020304" pitchFamily="18" charset="0"/>
                <a:ea typeface="Calibri" panose="020F0502020204030204" pitchFamily="34" charset="0"/>
                <a:cs typeface="Arial" panose="020B0604020202020204" pitchFamily="34" charset="0"/>
              </a:rPr>
              <a:t> </a:t>
            </a:r>
            <a:r>
              <a:rPr lang="en-US" kern="100" dirty="0">
                <a:solidFill>
                  <a:schemeClr val="accent1"/>
                </a:solidFill>
                <a:latin typeface="Times New Roman" panose="02020603050405020304" pitchFamily="18" charset="0"/>
                <a:ea typeface="Calibri" panose="020F0502020204030204" pitchFamily="34" charset="0"/>
                <a:cs typeface="Arial" panose="020B0604020202020204" pitchFamily="34" charset="0"/>
              </a:rPr>
              <a:t>85C</a:t>
            </a:r>
            <a:r>
              <a:rPr lang="en-US" kern="100" dirty="0">
                <a:latin typeface="Times New Roman" panose="02020603050405020304" pitchFamily="18" charset="0"/>
                <a:ea typeface="Calibri" panose="020F0502020204030204" pitchFamily="34" charset="0"/>
                <a:cs typeface="Arial" panose="020B0604020202020204" pitchFamily="34" charset="0"/>
              </a:rPr>
              <a:t> </a:t>
            </a:r>
            <a:r>
              <a:rPr lang="en-US" b="1" kern="100" dirty="0">
                <a:latin typeface="Times New Roman" panose="02020603050405020304" pitchFamily="18" charset="0"/>
                <a:ea typeface="Calibri" panose="020F0502020204030204" pitchFamily="34" charset="0"/>
                <a:cs typeface="Arial" panose="020B0604020202020204" pitchFamily="34" charset="0"/>
              </a:rPr>
              <a:t>--</a:t>
            </a:r>
            <a:r>
              <a:rPr lang="en-US" kern="100" dirty="0">
                <a:latin typeface="Times New Roman" panose="02020603050405020304" pitchFamily="18" charset="0"/>
                <a:ea typeface="Calibri" panose="020F0502020204030204" pitchFamily="34" charset="0"/>
                <a:cs typeface="Arial" panose="020B0604020202020204" pitchFamily="34" charset="0"/>
              </a:rPr>
              <a:t> </a:t>
            </a:r>
            <a:r>
              <a:rPr lang="en-US" kern="100" dirty="0">
                <a:solidFill>
                  <a:srgbClr val="0070C0"/>
                </a:solidFill>
                <a:latin typeface="Times New Roman" panose="02020603050405020304" pitchFamily="18" charset="0"/>
                <a:ea typeface="Calibri" panose="020F0502020204030204" pitchFamily="34" charset="0"/>
                <a:cs typeface="Arial" panose="020B0604020202020204" pitchFamily="34" charset="0"/>
              </a:rPr>
              <a:t>Fast</a:t>
            </a:r>
            <a:r>
              <a:rPr lang="en-US" kern="100" dirty="0">
                <a:latin typeface="Times New Roman" panose="02020603050405020304" pitchFamily="18" charset="0"/>
                <a:ea typeface="Calibri" panose="020F0502020204030204" pitchFamily="34" charset="0"/>
                <a:cs typeface="Arial" panose="020B0604020202020204" pitchFamily="34" charset="0"/>
              </a:rPr>
              <a:t> </a:t>
            </a:r>
            <a:r>
              <a:rPr lang="en-US" kern="100" dirty="0">
                <a:solidFill>
                  <a:schemeClr val="accent5"/>
                </a:solidFill>
                <a:latin typeface="Times New Roman" panose="02020603050405020304" pitchFamily="18" charset="0"/>
                <a:ea typeface="Calibri" panose="020F0502020204030204" pitchFamily="34" charset="0"/>
                <a:cs typeface="Arial" panose="020B0604020202020204" pitchFamily="34" charset="0"/>
              </a:rPr>
              <a:t>1100mV</a:t>
            </a:r>
            <a:r>
              <a:rPr lang="en-US" kern="100" dirty="0">
                <a:latin typeface="Times New Roman" panose="02020603050405020304" pitchFamily="18" charset="0"/>
                <a:ea typeface="Calibri" panose="020F0502020204030204" pitchFamily="34" charset="0"/>
                <a:cs typeface="Arial" panose="020B0604020202020204" pitchFamily="34" charset="0"/>
              </a:rPr>
              <a:t> </a:t>
            </a:r>
            <a:r>
              <a:rPr lang="en-US" kern="100" dirty="0">
                <a:solidFill>
                  <a:schemeClr val="accent1"/>
                </a:solidFill>
                <a:latin typeface="Times New Roman" panose="02020603050405020304" pitchFamily="18" charset="0"/>
                <a:ea typeface="Calibri" panose="020F0502020204030204" pitchFamily="34" charset="0"/>
                <a:cs typeface="Arial" panose="020B0604020202020204" pitchFamily="34" charset="0"/>
              </a:rPr>
              <a:t>0C </a:t>
            </a:r>
            <a:r>
              <a:rPr lang="en-US" b="1" kern="100" dirty="0">
                <a:latin typeface="Times New Roman" panose="02020603050405020304" pitchFamily="18" charset="0"/>
                <a:ea typeface="Calibri" panose="020F0502020204030204" pitchFamily="34" charset="0"/>
                <a:cs typeface="Arial" panose="020B0604020202020204" pitchFamily="34" charset="0"/>
              </a:rPr>
              <a:t>(best case)</a:t>
            </a:r>
          </a:p>
          <a:p>
            <a:pPr marL="0" marR="0" algn="ctr">
              <a:lnSpc>
                <a:spcPct val="150000"/>
              </a:lnSpc>
              <a:spcBef>
                <a:spcPts val="0"/>
              </a:spcBef>
              <a:spcAft>
                <a:spcPts val="800"/>
              </a:spcAft>
            </a:pPr>
            <a:r>
              <a:rPr lang="en-US" kern="100" dirty="0">
                <a:latin typeface="Times New Roman" panose="02020603050405020304" pitchFamily="18" charset="0"/>
                <a:ea typeface="Calibri" panose="020F0502020204030204" pitchFamily="34" charset="0"/>
                <a:cs typeface="Arial" panose="020B0604020202020204" pitchFamily="34" charset="0"/>
              </a:rPr>
              <a:t>“We will work on the worst case (Slow 1100mV 85C)” </a:t>
            </a:r>
            <a:endParaRPr lang="en-US" sz="1800" kern="1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31232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B3EA8B-B62D-C0C1-FD55-194C67961876}"/>
              </a:ext>
            </a:extLst>
          </p:cNvPr>
          <p:cNvSpPr>
            <a:spLocks noGrp="1"/>
          </p:cNvSpPr>
          <p:nvPr>
            <p:ph type="ftr" sz="quarter" idx="11"/>
          </p:nvPr>
        </p:nvSpPr>
        <p:spPr/>
        <p:txBody>
          <a:bodyPr/>
          <a:lstStyle/>
          <a:p>
            <a:r>
              <a:rPr lang="en-US"/>
              <a:t>© CND                                                                                                                            CND111: Intro. to Digital Design</a:t>
            </a:r>
            <a:endParaRPr lang="en-US" dirty="0"/>
          </a:p>
        </p:txBody>
      </p:sp>
      <p:sp>
        <p:nvSpPr>
          <p:cNvPr id="5" name="Slide Number Placeholder 4">
            <a:extLst>
              <a:ext uri="{FF2B5EF4-FFF2-40B4-BE49-F238E27FC236}">
                <a16:creationId xmlns:a16="http://schemas.microsoft.com/office/drawing/2014/main" id="{9CE51F1F-85CC-7F65-BF76-9B8C283EEC99}"/>
              </a:ext>
            </a:extLst>
          </p:cNvPr>
          <p:cNvSpPr>
            <a:spLocks noGrp="1"/>
          </p:cNvSpPr>
          <p:nvPr>
            <p:ph type="sldNum" sz="quarter" idx="12"/>
          </p:nvPr>
        </p:nvSpPr>
        <p:spPr/>
        <p:txBody>
          <a:bodyPr/>
          <a:lstStyle/>
          <a:p>
            <a:fld id="{200B2350-5261-4F5C-9DF5-EF0D264FC8D2}" type="slidenum">
              <a:rPr lang="en-US" smtClean="0"/>
              <a:pPr/>
              <a:t>21</a:t>
            </a:fld>
            <a:endParaRPr lang="en-US" dirty="0"/>
          </a:p>
        </p:txBody>
      </p:sp>
      <p:pic>
        <p:nvPicPr>
          <p:cNvPr id="6" name="Picture 5" descr="A screenshot of a computer&#10;&#10;Description automatically generated">
            <a:extLst>
              <a:ext uri="{FF2B5EF4-FFF2-40B4-BE49-F238E27FC236}">
                <a16:creationId xmlns:a16="http://schemas.microsoft.com/office/drawing/2014/main" id="{3B235014-60AF-B9B7-40DA-3DE1C8A47387}"/>
              </a:ext>
            </a:extLst>
          </p:cNvPr>
          <p:cNvPicPr>
            <a:picLocks noChangeAspect="1"/>
          </p:cNvPicPr>
          <p:nvPr/>
        </p:nvPicPr>
        <p:blipFill>
          <a:blip r:embed="rId2"/>
          <a:stretch>
            <a:fillRect/>
          </a:stretch>
        </p:blipFill>
        <p:spPr>
          <a:xfrm>
            <a:off x="404417" y="1596169"/>
            <a:ext cx="5291036" cy="2667000"/>
          </a:xfrm>
          <a:prstGeom prst="rect">
            <a:avLst/>
          </a:prstGeom>
        </p:spPr>
      </p:pic>
      <p:sp>
        <p:nvSpPr>
          <p:cNvPr id="8" name="TextBox 7">
            <a:extLst>
              <a:ext uri="{FF2B5EF4-FFF2-40B4-BE49-F238E27FC236}">
                <a16:creationId xmlns:a16="http://schemas.microsoft.com/office/drawing/2014/main" id="{97F39D38-BCF8-72F3-5E9C-037CEEC5845B}"/>
              </a:ext>
            </a:extLst>
          </p:cNvPr>
          <p:cNvSpPr txBox="1"/>
          <p:nvPr/>
        </p:nvSpPr>
        <p:spPr>
          <a:xfrm>
            <a:off x="874312" y="4612542"/>
            <a:ext cx="10443376" cy="1646605"/>
          </a:xfrm>
          <a:prstGeom prst="rect">
            <a:avLst/>
          </a:prstGeom>
          <a:noFill/>
        </p:spPr>
        <p:txBody>
          <a:bodyPr wrap="square">
            <a:spAutoFit/>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In the </a:t>
            </a: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Setup </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and</a:t>
            </a: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 Hold Summary</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there are 3 columns which are (Clock - Slack – End Point TNS).</a:t>
            </a:r>
          </a:p>
          <a:p>
            <a:pPr marL="285750" marR="0" indent="-285750" algn="just">
              <a:spcBef>
                <a:spcPts val="0"/>
              </a:spcBef>
              <a:spcAft>
                <a:spcPts val="800"/>
              </a:spcAft>
              <a:buFont typeface="Arial" panose="020B0604020202020204" pitchFamily="34" charset="0"/>
              <a:buChar char="•"/>
            </a:pPr>
            <a:r>
              <a:rPr lang="en-US" sz="1800" u="sng" kern="100" dirty="0">
                <a:effectLst/>
                <a:latin typeface="Times New Roman" panose="02020603050405020304" pitchFamily="18" charset="0"/>
                <a:ea typeface="Calibri" panose="020F0502020204030204" pitchFamily="34" charset="0"/>
                <a:cs typeface="Arial" panose="020B0604020202020204" pitchFamily="34" charset="0"/>
              </a:rPr>
              <a:t>Clock:</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contains the different clocks in the design.</a:t>
            </a:r>
          </a:p>
          <a:p>
            <a:pPr marL="285750" marR="0" indent="-285750" algn="just">
              <a:spcBef>
                <a:spcPts val="0"/>
              </a:spcBef>
              <a:spcAft>
                <a:spcPts val="800"/>
              </a:spcAft>
              <a:buFont typeface="Arial" panose="020B0604020202020204" pitchFamily="34" charset="0"/>
              <a:buChar char="•"/>
            </a:pPr>
            <a:r>
              <a:rPr lang="en-US" sz="1800" u="sng" kern="100" dirty="0">
                <a:effectLst/>
                <a:latin typeface="Times New Roman" panose="02020603050405020304" pitchFamily="18" charset="0"/>
                <a:ea typeface="Calibri" panose="020F0502020204030204" pitchFamily="34" charset="0"/>
                <a:cs typeface="Arial" panose="020B0604020202020204" pitchFamily="34" charset="0"/>
              </a:rPr>
              <a:t>Slack:</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contains the maximum slack happened in each clock in the design (whether it’s positive or negative).</a:t>
            </a:r>
          </a:p>
          <a:p>
            <a:pPr marL="285750" marR="0" indent="-285750" algn="just">
              <a:spcBef>
                <a:spcPts val="0"/>
              </a:spcBef>
              <a:spcAft>
                <a:spcPts val="800"/>
              </a:spcAft>
              <a:buFont typeface="Arial" panose="020B0604020202020204" pitchFamily="34" charset="0"/>
              <a:buChar char="•"/>
            </a:pPr>
            <a:r>
              <a:rPr lang="en-US" sz="1800" u="sng" kern="100" dirty="0">
                <a:effectLst/>
                <a:latin typeface="Times New Roman" panose="02020603050405020304" pitchFamily="18" charset="0"/>
                <a:ea typeface="Calibri" panose="020F0502020204030204" pitchFamily="34" charset="0"/>
                <a:cs typeface="Arial" panose="020B0604020202020204" pitchFamily="34" charset="0"/>
              </a:rPr>
              <a:t>End Point TNS (Total Negative Slack):</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contains the total negative slack in each clock in the design.</a:t>
            </a:r>
          </a:p>
        </p:txBody>
      </p:sp>
      <p:pic>
        <p:nvPicPr>
          <p:cNvPr id="9" name="Picture 8" descr="A screenshot of a computer&#10;&#10;Description automatically generated">
            <a:extLst>
              <a:ext uri="{FF2B5EF4-FFF2-40B4-BE49-F238E27FC236}">
                <a16:creationId xmlns:a16="http://schemas.microsoft.com/office/drawing/2014/main" id="{22CC3565-5133-6EF4-1A17-B9C9CF676B23}"/>
              </a:ext>
            </a:extLst>
          </p:cNvPr>
          <p:cNvPicPr>
            <a:picLocks noChangeAspect="1"/>
          </p:cNvPicPr>
          <p:nvPr/>
        </p:nvPicPr>
        <p:blipFill>
          <a:blip r:embed="rId3"/>
          <a:stretch>
            <a:fillRect/>
          </a:stretch>
        </p:blipFill>
        <p:spPr>
          <a:xfrm>
            <a:off x="5943600" y="1596169"/>
            <a:ext cx="5239910" cy="2669219"/>
          </a:xfrm>
          <a:prstGeom prst="rect">
            <a:avLst/>
          </a:prstGeom>
        </p:spPr>
      </p:pic>
      <p:sp>
        <p:nvSpPr>
          <p:cNvPr id="10" name="TextBox 9">
            <a:extLst>
              <a:ext uri="{FF2B5EF4-FFF2-40B4-BE49-F238E27FC236}">
                <a16:creationId xmlns:a16="http://schemas.microsoft.com/office/drawing/2014/main" id="{07DB5D15-EDE1-43F6-DC40-8903F450E686}"/>
              </a:ext>
            </a:extLst>
          </p:cNvPr>
          <p:cNvSpPr txBox="1"/>
          <p:nvPr/>
        </p:nvSpPr>
        <p:spPr>
          <a:xfrm>
            <a:off x="685800" y="335817"/>
            <a:ext cx="9753600" cy="584775"/>
          </a:xfrm>
          <a:prstGeom prst="rect">
            <a:avLst/>
          </a:prstGeom>
          <a:noFill/>
        </p:spPr>
        <p:txBody>
          <a:bodyPr wrap="square" rtlCol="0">
            <a:spAutoFit/>
          </a:bodyPr>
          <a:lstStyle/>
          <a:p>
            <a:r>
              <a:rPr lang="en-US" sz="3200" b="1" dirty="0">
                <a:solidFill>
                  <a:srgbClr val="007FA3"/>
                </a:solidFill>
              </a:rPr>
              <a:t>Steps to generate the report:</a:t>
            </a:r>
          </a:p>
        </p:txBody>
      </p:sp>
    </p:spTree>
    <p:extLst>
      <p:ext uri="{BB962C8B-B14F-4D97-AF65-F5344CB8AC3E}">
        <p14:creationId xmlns:p14="http://schemas.microsoft.com/office/powerpoint/2010/main" val="628529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8694F60-5F67-A83F-172D-B48A56B0F901}"/>
              </a:ext>
            </a:extLst>
          </p:cNvPr>
          <p:cNvSpPr>
            <a:spLocks noGrp="1"/>
          </p:cNvSpPr>
          <p:nvPr>
            <p:ph type="ftr" sz="quarter" idx="11"/>
          </p:nvPr>
        </p:nvSpPr>
        <p:spPr/>
        <p:txBody>
          <a:bodyPr/>
          <a:lstStyle/>
          <a:p>
            <a:r>
              <a:rPr lang="en-US"/>
              <a:t>© CND                                                                                                                            CND111: Intro. to Digital Design</a:t>
            </a:r>
            <a:endParaRPr lang="en-US" dirty="0"/>
          </a:p>
        </p:txBody>
      </p:sp>
      <p:sp>
        <p:nvSpPr>
          <p:cNvPr id="5" name="Slide Number Placeholder 4">
            <a:extLst>
              <a:ext uri="{FF2B5EF4-FFF2-40B4-BE49-F238E27FC236}">
                <a16:creationId xmlns:a16="http://schemas.microsoft.com/office/drawing/2014/main" id="{4298105E-50A2-C5D9-5B7E-71E9B5B366CC}"/>
              </a:ext>
            </a:extLst>
          </p:cNvPr>
          <p:cNvSpPr>
            <a:spLocks noGrp="1"/>
          </p:cNvSpPr>
          <p:nvPr>
            <p:ph type="sldNum" sz="quarter" idx="12"/>
          </p:nvPr>
        </p:nvSpPr>
        <p:spPr/>
        <p:txBody>
          <a:bodyPr/>
          <a:lstStyle/>
          <a:p>
            <a:fld id="{200B2350-5261-4F5C-9DF5-EF0D264FC8D2}" type="slidenum">
              <a:rPr lang="en-US" smtClean="0"/>
              <a:pPr/>
              <a:t>22</a:t>
            </a:fld>
            <a:endParaRPr lang="en-US" dirty="0"/>
          </a:p>
        </p:txBody>
      </p:sp>
      <p:sp>
        <p:nvSpPr>
          <p:cNvPr id="7" name="TextBox 6">
            <a:extLst>
              <a:ext uri="{FF2B5EF4-FFF2-40B4-BE49-F238E27FC236}">
                <a16:creationId xmlns:a16="http://schemas.microsoft.com/office/drawing/2014/main" id="{8D1A9A93-CB15-1846-2888-DBDEB184EA6C}"/>
              </a:ext>
            </a:extLst>
          </p:cNvPr>
          <p:cNvSpPr txBox="1"/>
          <p:nvPr/>
        </p:nvSpPr>
        <p:spPr>
          <a:xfrm>
            <a:off x="685800" y="1072411"/>
            <a:ext cx="4876800" cy="4760278"/>
          </a:xfrm>
          <a:prstGeom prst="rect">
            <a:avLst/>
          </a:prstGeom>
          <a:noFill/>
        </p:spPr>
        <p:txBody>
          <a:bodyPr wrap="square">
            <a:spAutoFit/>
          </a:bodyPr>
          <a:lstStyle/>
          <a:p>
            <a:pPr marL="285750" marR="0" indent="-285750" algn="just">
              <a:spcBef>
                <a:spcPts val="0"/>
              </a:spcBef>
              <a:spcAft>
                <a:spcPts val="800"/>
              </a:spcAft>
              <a:buFont typeface="Arial" panose="020B0604020202020204" pitchFamily="34" charset="0"/>
              <a:buChar char="•"/>
            </a:pPr>
            <a:r>
              <a:rPr lang="en-US" kern="100" dirty="0">
                <a:latin typeface="Times New Roman" panose="02020603050405020304" pitchFamily="18" charset="0"/>
                <a:ea typeface="Calibri" panose="020F0502020204030204" pitchFamily="34" charset="0"/>
                <a:cs typeface="Arial" panose="020B0604020202020204" pitchFamily="34" charset="0"/>
              </a:rPr>
              <a:t>We find that there are hold and setup violations</a:t>
            </a:r>
          </a:p>
          <a:p>
            <a:pPr marL="285750" marR="0" indent="-285750" algn="just">
              <a:spcBef>
                <a:spcPts val="0"/>
              </a:spcBef>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To fix them, we need to put constraints </a:t>
            </a:r>
            <a:r>
              <a:rPr lang="en-US" sz="1800" kern="100" dirty="0">
                <a:effectLst/>
                <a:latin typeface="Times New Roman" panose="02020603050405020304" pitchFamily="18" charset="0"/>
                <a:ea typeface="Calibri" panose="020F0502020204030204" pitchFamily="34" charset="0"/>
                <a:cs typeface="Arial" panose="020B0604020202020204" pitchFamily="34" charset="0"/>
                <a:sym typeface="Wingdings" panose="05000000000000000000" pitchFamily="2" charset="2"/>
              </a:rPr>
              <a:t> clock constrain as the default clock (1GHZ)</a:t>
            </a:r>
          </a:p>
          <a:p>
            <a:pPr marL="285750" marR="0" indent="-285750" algn="just">
              <a:spcBef>
                <a:spcPts val="0"/>
              </a:spcBef>
              <a:spcAft>
                <a:spcPts val="800"/>
              </a:spcAft>
              <a:buFont typeface="Arial" panose="020B0604020202020204" pitchFamily="34" charset="0"/>
              <a:buChar char="•"/>
            </a:pPr>
            <a:r>
              <a:rPr lang="en-US" kern="100" dirty="0">
                <a:latin typeface="Times New Roman" panose="02020603050405020304" pitchFamily="18" charset="0"/>
                <a:ea typeface="Calibri" panose="020F0502020204030204" pitchFamily="34" charset="0"/>
                <a:cs typeface="Arial" panose="020B0604020202020204" pitchFamily="34" charset="0"/>
                <a:sym typeface="Wingdings" panose="05000000000000000000" pitchFamily="2" charset="2"/>
              </a:rPr>
              <a:t>To know the suitable range of frequencies, go to </a:t>
            </a:r>
            <a:r>
              <a:rPr lang="en-US" b="1" kern="100" dirty="0">
                <a:latin typeface="Times New Roman" panose="02020603050405020304" pitchFamily="18" charset="0"/>
                <a:ea typeface="Calibri" panose="020F0502020204030204" pitchFamily="34" charset="0"/>
                <a:cs typeface="Arial" panose="020B0604020202020204" pitchFamily="34" charset="0"/>
                <a:sym typeface="Wingdings" panose="05000000000000000000" pitchFamily="2" charset="2"/>
              </a:rPr>
              <a:t>Fmax Summary</a:t>
            </a:r>
          </a:p>
          <a:p>
            <a:pPr marL="285750" marR="0" indent="-285750" algn="just">
              <a:spcBef>
                <a:spcPts val="0"/>
              </a:spcBef>
              <a:spcAft>
                <a:spcPts val="800"/>
              </a:spcAft>
              <a:buFont typeface="Arial" panose="020B0604020202020204" pitchFamily="34" charset="0"/>
              <a:buChar char="•"/>
            </a:pPr>
            <a:r>
              <a:rPr lang="en-US" kern="100" dirty="0">
                <a:latin typeface="Times New Roman" panose="02020603050405020304" pitchFamily="18" charset="0"/>
                <a:ea typeface="Calibri" panose="020F0502020204030204" pitchFamily="34" charset="0"/>
                <a:cs typeface="Arial" panose="020B0604020202020204" pitchFamily="34" charset="0"/>
              </a:rPr>
              <a:t>T</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here are 2 important columns which are:</a:t>
            </a:r>
          </a:p>
          <a:p>
            <a:pPr algn="just">
              <a:spcAft>
                <a:spcPts val="800"/>
              </a:spcAft>
            </a:pPr>
            <a:r>
              <a:rPr lang="en-US" kern="100" dirty="0">
                <a:latin typeface="Times New Roman" panose="02020603050405020304" pitchFamily="18" charset="0"/>
                <a:ea typeface="Calibri" panose="020F0502020204030204" pitchFamily="34" charset="0"/>
                <a:cs typeface="Arial" panose="020B0604020202020204" pitchFamily="34" charset="0"/>
              </a:rPr>
              <a:t>- </a:t>
            </a:r>
            <a:r>
              <a:rPr lang="en-US" sz="1800" u="sng" kern="100" dirty="0">
                <a:effectLst/>
                <a:latin typeface="Times New Roman" panose="02020603050405020304" pitchFamily="18" charset="0"/>
                <a:ea typeface="Calibri" panose="020F0502020204030204" pitchFamily="34" charset="0"/>
                <a:cs typeface="Arial" panose="020B0604020202020204" pitchFamily="34" charset="0"/>
              </a:rPr>
              <a:t>Fmax:</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the maximum clock frequency that can be achieved without violating setup and hold time requirements. But it’s not recommended to operate your design by Fmax clock.</a:t>
            </a:r>
          </a:p>
          <a:p>
            <a:pPr algn="just">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dirty="0">
                <a:effectLst/>
                <a:latin typeface="Times New Roman" panose="02020603050405020304" pitchFamily="18" charset="0"/>
                <a:ea typeface="Calibri" panose="020F0502020204030204" pitchFamily="34" charset="0"/>
                <a:cs typeface="Arial" panose="020B0604020202020204" pitchFamily="34" charset="0"/>
              </a:rPr>
              <a:t>Restricted Fmax:</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the maximum frequency that the design can operate with but with additional constraints such as toggle rate. It’s lower than Fmax most of the time, to give margin for the other violations that can happen in the design.</a:t>
            </a:r>
          </a:p>
        </p:txBody>
      </p:sp>
      <p:sp>
        <p:nvSpPr>
          <p:cNvPr id="10" name="TextBox 9">
            <a:extLst>
              <a:ext uri="{FF2B5EF4-FFF2-40B4-BE49-F238E27FC236}">
                <a16:creationId xmlns:a16="http://schemas.microsoft.com/office/drawing/2014/main" id="{5B69EAA5-C777-A6DE-CB98-EB40E7D11B98}"/>
              </a:ext>
            </a:extLst>
          </p:cNvPr>
          <p:cNvSpPr txBox="1"/>
          <p:nvPr/>
        </p:nvSpPr>
        <p:spPr>
          <a:xfrm>
            <a:off x="685800" y="335817"/>
            <a:ext cx="9753600" cy="584775"/>
          </a:xfrm>
          <a:prstGeom prst="rect">
            <a:avLst/>
          </a:prstGeom>
          <a:noFill/>
        </p:spPr>
        <p:txBody>
          <a:bodyPr wrap="square" rtlCol="0">
            <a:spAutoFit/>
          </a:bodyPr>
          <a:lstStyle/>
          <a:p>
            <a:r>
              <a:rPr lang="en-US" sz="3200" b="1" dirty="0">
                <a:solidFill>
                  <a:srgbClr val="007FA3"/>
                </a:solidFill>
              </a:rPr>
              <a:t>Steps to put constraints:</a:t>
            </a:r>
          </a:p>
        </p:txBody>
      </p:sp>
      <p:pic>
        <p:nvPicPr>
          <p:cNvPr id="11" name="Picture 10" descr="A screenshot of a computer&#10;&#10;Description automatically generated">
            <a:extLst>
              <a:ext uri="{FF2B5EF4-FFF2-40B4-BE49-F238E27FC236}">
                <a16:creationId xmlns:a16="http://schemas.microsoft.com/office/drawing/2014/main" id="{60215965-A9FD-A3BE-9E12-F28ECC223B4A}"/>
              </a:ext>
            </a:extLst>
          </p:cNvPr>
          <p:cNvPicPr>
            <a:picLocks noChangeAspect="1"/>
          </p:cNvPicPr>
          <p:nvPr/>
        </p:nvPicPr>
        <p:blipFill>
          <a:blip r:embed="rId2"/>
          <a:stretch>
            <a:fillRect/>
          </a:stretch>
        </p:blipFill>
        <p:spPr>
          <a:xfrm>
            <a:off x="5562600" y="1143000"/>
            <a:ext cx="5943600" cy="3259455"/>
          </a:xfrm>
          <a:prstGeom prst="rect">
            <a:avLst/>
          </a:prstGeom>
        </p:spPr>
      </p:pic>
      <p:sp>
        <p:nvSpPr>
          <p:cNvPr id="15" name="TextBox 14">
            <a:extLst>
              <a:ext uri="{FF2B5EF4-FFF2-40B4-BE49-F238E27FC236}">
                <a16:creationId xmlns:a16="http://schemas.microsoft.com/office/drawing/2014/main" id="{CCD309FA-6651-D7C1-C8E7-3B298AF8184C}"/>
              </a:ext>
            </a:extLst>
          </p:cNvPr>
          <p:cNvSpPr txBox="1"/>
          <p:nvPr/>
        </p:nvSpPr>
        <p:spPr>
          <a:xfrm>
            <a:off x="5708705" y="4435245"/>
            <a:ext cx="5715001" cy="2120068"/>
          </a:xfrm>
          <a:prstGeom prst="rect">
            <a:avLst/>
          </a:prstGeom>
          <a:noFill/>
        </p:spPr>
        <p:txBody>
          <a:bodyPr wrap="square">
            <a:spAutoFit/>
          </a:bodyPr>
          <a:lstStyle/>
          <a:p>
            <a:pPr marL="0" marR="0" algn="just">
              <a:lnSpc>
                <a:spcPct val="150000"/>
              </a:lnSpc>
              <a:spcBef>
                <a:spcPts val="0"/>
              </a:spcBef>
              <a:spcAft>
                <a:spcPts val="800"/>
              </a:spcAft>
            </a:pPr>
            <a:r>
              <a:rPr lang="en-US" sz="1800" b="1" u="dbl" kern="100" dirty="0">
                <a:effectLst/>
                <a:latin typeface="Times New Roman" panose="02020603050405020304" pitchFamily="18" charset="0"/>
                <a:ea typeface="Calibri" panose="020F0502020204030204" pitchFamily="34" charset="0"/>
                <a:cs typeface="Arial" panose="020B0604020202020204" pitchFamily="34" charset="0"/>
              </a:rPr>
              <a:t>Note:</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the design can work at lower frequency than the Restricted Fmax, but we want the design to work as faster as possible without violations then we will change the clock from the default (1GHZ) into about 500MHZ to solve the violations. To do so, do the following steps:</a:t>
            </a:r>
          </a:p>
        </p:txBody>
      </p:sp>
    </p:spTree>
    <p:extLst>
      <p:ext uri="{BB962C8B-B14F-4D97-AF65-F5344CB8AC3E}">
        <p14:creationId xmlns:p14="http://schemas.microsoft.com/office/powerpoint/2010/main" val="3408657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E03509A-905E-B320-55B6-EC5DB716AAF9}"/>
              </a:ext>
            </a:extLst>
          </p:cNvPr>
          <p:cNvSpPr>
            <a:spLocks noGrp="1"/>
          </p:cNvSpPr>
          <p:nvPr>
            <p:ph type="ftr" sz="quarter" idx="11"/>
          </p:nvPr>
        </p:nvSpPr>
        <p:spPr/>
        <p:txBody>
          <a:bodyPr/>
          <a:lstStyle/>
          <a:p>
            <a:r>
              <a:rPr lang="en-US"/>
              <a:t>© CND                                                                                                                            CND111: Intro. to Digital Design</a:t>
            </a:r>
            <a:endParaRPr lang="en-US" dirty="0"/>
          </a:p>
        </p:txBody>
      </p:sp>
      <p:sp>
        <p:nvSpPr>
          <p:cNvPr id="5" name="Slide Number Placeholder 4">
            <a:extLst>
              <a:ext uri="{FF2B5EF4-FFF2-40B4-BE49-F238E27FC236}">
                <a16:creationId xmlns:a16="http://schemas.microsoft.com/office/drawing/2014/main" id="{13FE8111-9E50-60FC-BF16-E95252BF4698}"/>
              </a:ext>
            </a:extLst>
          </p:cNvPr>
          <p:cNvSpPr>
            <a:spLocks noGrp="1"/>
          </p:cNvSpPr>
          <p:nvPr>
            <p:ph type="sldNum" sz="quarter" idx="12"/>
          </p:nvPr>
        </p:nvSpPr>
        <p:spPr/>
        <p:txBody>
          <a:bodyPr/>
          <a:lstStyle/>
          <a:p>
            <a:fld id="{200B2350-5261-4F5C-9DF5-EF0D264FC8D2}" type="slidenum">
              <a:rPr lang="en-US" smtClean="0"/>
              <a:pPr/>
              <a:t>23</a:t>
            </a:fld>
            <a:endParaRPr lang="en-US" dirty="0"/>
          </a:p>
        </p:txBody>
      </p:sp>
      <p:sp>
        <p:nvSpPr>
          <p:cNvPr id="6" name="TextBox 5">
            <a:extLst>
              <a:ext uri="{FF2B5EF4-FFF2-40B4-BE49-F238E27FC236}">
                <a16:creationId xmlns:a16="http://schemas.microsoft.com/office/drawing/2014/main" id="{32D5D3B4-FADA-CAD4-DBB8-15D50AE4D327}"/>
              </a:ext>
            </a:extLst>
          </p:cNvPr>
          <p:cNvSpPr txBox="1"/>
          <p:nvPr/>
        </p:nvSpPr>
        <p:spPr>
          <a:xfrm>
            <a:off x="685800" y="335817"/>
            <a:ext cx="9753600" cy="584775"/>
          </a:xfrm>
          <a:prstGeom prst="rect">
            <a:avLst/>
          </a:prstGeom>
          <a:noFill/>
        </p:spPr>
        <p:txBody>
          <a:bodyPr wrap="square" rtlCol="0">
            <a:spAutoFit/>
          </a:bodyPr>
          <a:lstStyle/>
          <a:p>
            <a:r>
              <a:rPr lang="en-US" sz="3200" b="1" dirty="0">
                <a:solidFill>
                  <a:srgbClr val="007FA3"/>
                </a:solidFill>
              </a:rPr>
              <a:t>Steps to put constraints: main source clock</a:t>
            </a:r>
          </a:p>
        </p:txBody>
      </p:sp>
      <p:sp>
        <p:nvSpPr>
          <p:cNvPr id="8" name="TextBox 7">
            <a:extLst>
              <a:ext uri="{FF2B5EF4-FFF2-40B4-BE49-F238E27FC236}">
                <a16:creationId xmlns:a16="http://schemas.microsoft.com/office/drawing/2014/main" id="{487E4F25-03A8-BDA1-EB3E-581076C1201B}"/>
              </a:ext>
            </a:extLst>
          </p:cNvPr>
          <p:cNvSpPr txBox="1"/>
          <p:nvPr/>
        </p:nvSpPr>
        <p:spPr>
          <a:xfrm>
            <a:off x="689112" y="1072411"/>
            <a:ext cx="10588487" cy="665118"/>
          </a:xfrm>
          <a:prstGeom prst="rect">
            <a:avLst/>
          </a:prstGeom>
          <a:noFill/>
        </p:spPr>
        <p:txBody>
          <a:bodyPr wrap="square">
            <a:spAutoFit/>
          </a:bodyPr>
          <a:lstStyle/>
          <a:p>
            <a:pPr marR="0" lvl="0" algn="l" rtl="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Go to </a:t>
            </a: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Clocks</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then right click on the </a:t>
            </a: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period</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of the clock main source </a:t>
            </a: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a:t>
            </a:r>
            <a:r>
              <a:rPr lang="en-US" sz="1800" b="1" kern="100" dirty="0" err="1">
                <a:effectLst/>
                <a:latin typeface="Times New Roman" panose="02020603050405020304" pitchFamily="18" charset="0"/>
                <a:ea typeface="Calibri" panose="020F0502020204030204" pitchFamily="34" charset="0"/>
                <a:cs typeface="Arial" panose="020B0604020202020204" pitchFamily="34" charset="0"/>
              </a:rPr>
              <a:t>i_out_serialization_clk</a:t>
            </a: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and choose </a:t>
            </a: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Edit Clock Constraint</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Timing Analyzer</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window is opened.</a:t>
            </a:r>
          </a:p>
        </p:txBody>
      </p:sp>
      <p:pic>
        <p:nvPicPr>
          <p:cNvPr id="9" name="Picture 8" descr="A screenshot of a computer&#10;&#10;Description automatically generated">
            <a:extLst>
              <a:ext uri="{FF2B5EF4-FFF2-40B4-BE49-F238E27FC236}">
                <a16:creationId xmlns:a16="http://schemas.microsoft.com/office/drawing/2014/main" id="{9F452136-3E0D-CFC5-3AD6-381EC3A62514}"/>
              </a:ext>
            </a:extLst>
          </p:cNvPr>
          <p:cNvPicPr>
            <a:picLocks noChangeAspect="1"/>
          </p:cNvPicPr>
          <p:nvPr/>
        </p:nvPicPr>
        <p:blipFill>
          <a:blip r:embed="rId2"/>
          <a:stretch>
            <a:fillRect/>
          </a:stretch>
        </p:blipFill>
        <p:spPr>
          <a:xfrm>
            <a:off x="403310" y="1771377"/>
            <a:ext cx="5326930" cy="2800622"/>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A7EC649B-DF40-A298-3034-60429768702D}"/>
              </a:ext>
            </a:extLst>
          </p:cNvPr>
          <p:cNvPicPr>
            <a:picLocks noChangeAspect="1"/>
          </p:cNvPicPr>
          <p:nvPr/>
        </p:nvPicPr>
        <p:blipFill>
          <a:blip r:embed="rId3"/>
          <a:stretch>
            <a:fillRect/>
          </a:stretch>
        </p:blipFill>
        <p:spPr>
          <a:xfrm>
            <a:off x="6019800" y="1771377"/>
            <a:ext cx="5326931" cy="2800623"/>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51B2DEAD-B71A-0CBC-6C52-D0DD53B8287E}"/>
              </a:ext>
            </a:extLst>
          </p:cNvPr>
          <p:cNvPicPr>
            <a:picLocks noChangeAspect="1"/>
          </p:cNvPicPr>
          <p:nvPr/>
        </p:nvPicPr>
        <p:blipFill>
          <a:blip r:embed="rId4"/>
          <a:stretch>
            <a:fillRect/>
          </a:stretch>
        </p:blipFill>
        <p:spPr>
          <a:xfrm>
            <a:off x="6477000" y="4741188"/>
            <a:ext cx="4533248" cy="1760024"/>
          </a:xfrm>
          <a:prstGeom prst="rect">
            <a:avLst/>
          </a:prstGeom>
        </p:spPr>
      </p:pic>
      <p:sp>
        <p:nvSpPr>
          <p:cNvPr id="12" name="Oval 11">
            <a:extLst>
              <a:ext uri="{FF2B5EF4-FFF2-40B4-BE49-F238E27FC236}">
                <a16:creationId xmlns:a16="http://schemas.microsoft.com/office/drawing/2014/main" id="{5F25430B-02D7-1046-E078-FBFF032EE6DD}"/>
              </a:ext>
            </a:extLst>
          </p:cNvPr>
          <p:cNvSpPr/>
          <p:nvPr/>
        </p:nvSpPr>
        <p:spPr>
          <a:xfrm>
            <a:off x="5196840" y="1676400"/>
            <a:ext cx="533400" cy="4572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p>
        </p:txBody>
      </p:sp>
      <p:sp>
        <p:nvSpPr>
          <p:cNvPr id="13" name="Oval 12">
            <a:extLst>
              <a:ext uri="{FF2B5EF4-FFF2-40B4-BE49-F238E27FC236}">
                <a16:creationId xmlns:a16="http://schemas.microsoft.com/office/drawing/2014/main" id="{D6A565DE-F4E0-90B3-0BA7-93BDD1034529}"/>
              </a:ext>
            </a:extLst>
          </p:cNvPr>
          <p:cNvSpPr/>
          <p:nvPr/>
        </p:nvSpPr>
        <p:spPr>
          <a:xfrm>
            <a:off x="10956236" y="1676400"/>
            <a:ext cx="533400" cy="4572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2</a:t>
            </a:r>
          </a:p>
        </p:txBody>
      </p:sp>
      <p:sp>
        <p:nvSpPr>
          <p:cNvPr id="14" name="Oval 13">
            <a:extLst>
              <a:ext uri="{FF2B5EF4-FFF2-40B4-BE49-F238E27FC236}">
                <a16:creationId xmlns:a16="http://schemas.microsoft.com/office/drawing/2014/main" id="{954171EF-3497-8139-3E3D-9166D8162FA7}"/>
              </a:ext>
            </a:extLst>
          </p:cNvPr>
          <p:cNvSpPr/>
          <p:nvPr/>
        </p:nvSpPr>
        <p:spPr>
          <a:xfrm>
            <a:off x="10591800" y="4661340"/>
            <a:ext cx="533400" cy="4572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3</a:t>
            </a:r>
          </a:p>
        </p:txBody>
      </p:sp>
      <p:sp>
        <p:nvSpPr>
          <p:cNvPr id="16" name="TextBox 15">
            <a:extLst>
              <a:ext uri="{FF2B5EF4-FFF2-40B4-BE49-F238E27FC236}">
                <a16:creationId xmlns:a16="http://schemas.microsoft.com/office/drawing/2014/main" id="{A676442B-97C9-8D5C-9774-DAE560A356B2}"/>
              </a:ext>
            </a:extLst>
          </p:cNvPr>
          <p:cNvSpPr txBox="1"/>
          <p:nvPr/>
        </p:nvSpPr>
        <p:spPr>
          <a:xfrm>
            <a:off x="367749" y="4800600"/>
            <a:ext cx="6022460" cy="923330"/>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cs typeface="Arial" panose="020B0604020202020204" pitchFamily="34" charset="0"/>
              </a:rPr>
              <a:t>C</a:t>
            </a:r>
            <a:r>
              <a:rPr lang="en-US" sz="1800" dirty="0">
                <a:effectLst/>
                <a:latin typeface="Times New Roman" panose="02020603050405020304" pitchFamily="18" charset="0"/>
                <a:ea typeface="Calibri" panose="020F0502020204030204" pitchFamily="34" charset="0"/>
                <a:cs typeface="Arial" panose="020B0604020202020204" pitchFamily="34" charset="0"/>
              </a:rPr>
              <a:t>hange the period to 2 ns to make the frequency 500MHZ and change the falling to 1 to make the clock duty cycle 50% then press run.</a:t>
            </a:r>
            <a:endParaRPr lang="en-US" dirty="0"/>
          </a:p>
        </p:txBody>
      </p:sp>
    </p:spTree>
    <p:extLst>
      <p:ext uri="{BB962C8B-B14F-4D97-AF65-F5344CB8AC3E}">
        <p14:creationId xmlns:p14="http://schemas.microsoft.com/office/powerpoint/2010/main" val="130002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B671C89-6F8E-E2E0-E2F8-0D6FB9591DC7}"/>
              </a:ext>
            </a:extLst>
          </p:cNvPr>
          <p:cNvSpPr>
            <a:spLocks noGrp="1"/>
          </p:cNvSpPr>
          <p:nvPr>
            <p:ph type="ftr" sz="quarter" idx="11"/>
          </p:nvPr>
        </p:nvSpPr>
        <p:spPr/>
        <p:txBody>
          <a:bodyPr/>
          <a:lstStyle/>
          <a:p>
            <a:r>
              <a:rPr lang="en-US"/>
              <a:t>© CND                                                                                                                            CND111: Intro. to Digital Design</a:t>
            </a:r>
            <a:endParaRPr lang="en-US" dirty="0"/>
          </a:p>
        </p:txBody>
      </p:sp>
      <p:sp>
        <p:nvSpPr>
          <p:cNvPr id="5" name="Slide Number Placeholder 4">
            <a:extLst>
              <a:ext uri="{FF2B5EF4-FFF2-40B4-BE49-F238E27FC236}">
                <a16:creationId xmlns:a16="http://schemas.microsoft.com/office/drawing/2014/main" id="{DF4A424A-C6E5-6065-FE09-4BFEE0E30579}"/>
              </a:ext>
            </a:extLst>
          </p:cNvPr>
          <p:cNvSpPr>
            <a:spLocks noGrp="1"/>
          </p:cNvSpPr>
          <p:nvPr>
            <p:ph type="sldNum" sz="quarter" idx="12"/>
          </p:nvPr>
        </p:nvSpPr>
        <p:spPr/>
        <p:txBody>
          <a:bodyPr/>
          <a:lstStyle/>
          <a:p>
            <a:fld id="{200B2350-5261-4F5C-9DF5-EF0D264FC8D2}" type="slidenum">
              <a:rPr lang="en-US" smtClean="0"/>
              <a:pPr/>
              <a:t>24</a:t>
            </a:fld>
            <a:endParaRPr lang="en-US" dirty="0"/>
          </a:p>
        </p:txBody>
      </p:sp>
      <p:sp>
        <p:nvSpPr>
          <p:cNvPr id="6" name="TextBox 5">
            <a:extLst>
              <a:ext uri="{FF2B5EF4-FFF2-40B4-BE49-F238E27FC236}">
                <a16:creationId xmlns:a16="http://schemas.microsoft.com/office/drawing/2014/main" id="{923F7B2B-1C15-BD45-1583-3827CA85C1EA}"/>
              </a:ext>
            </a:extLst>
          </p:cNvPr>
          <p:cNvSpPr txBox="1"/>
          <p:nvPr/>
        </p:nvSpPr>
        <p:spPr>
          <a:xfrm>
            <a:off x="685800" y="335817"/>
            <a:ext cx="9753600" cy="584775"/>
          </a:xfrm>
          <a:prstGeom prst="rect">
            <a:avLst/>
          </a:prstGeom>
          <a:noFill/>
        </p:spPr>
        <p:txBody>
          <a:bodyPr wrap="square" rtlCol="0">
            <a:spAutoFit/>
          </a:bodyPr>
          <a:lstStyle/>
          <a:p>
            <a:r>
              <a:rPr lang="en-US" sz="3200" b="1" dirty="0">
                <a:solidFill>
                  <a:srgbClr val="007FA3"/>
                </a:solidFill>
              </a:rPr>
              <a:t>Steps to put constraints: generated clock</a:t>
            </a:r>
          </a:p>
        </p:txBody>
      </p:sp>
      <p:sp>
        <p:nvSpPr>
          <p:cNvPr id="8" name="TextBox 7">
            <a:extLst>
              <a:ext uri="{FF2B5EF4-FFF2-40B4-BE49-F238E27FC236}">
                <a16:creationId xmlns:a16="http://schemas.microsoft.com/office/drawing/2014/main" id="{9B29A1D1-4121-C056-C535-3C59330E46EC}"/>
              </a:ext>
            </a:extLst>
          </p:cNvPr>
          <p:cNvSpPr txBox="1"/>
          <p:nvPr/>
        </p:nvSpPr>
        <p:spPr>
          <a:xfrm>
            <a:off x="228600" y="990600"/>
            <a:ext cx="11049000" cy="458074"/>
          </a:xfrm>
          <a:prstGeom prst="rect">
            <a:avLst/>
          </a:prstGeom>
          <a:noFill/>
        </p:spPr>
        <p:txBody>
          <a:bodyPr wrap="square">
            <a:spAutoFit/>
          </a:bodyPr>
          <a:lstStyle/>
          <a:p>
            <a:pPr marL="457200" marR="0" algn="ctr">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Then go to </a:t>
            </a: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Constraints</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menu in </a:t>
            </a: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Timing Analyzer </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window and choose </a:t>
            </a: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Create Generated Clock</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a:t>
            </a:r>
          </a:p>
        </p:txBody>
      </p:sp>
      <p:pic>
        <p:nvPicPr>
          <p:cNvPr id="9" name="Picture 8" descr="A screenshot of a computer&#10;&#10;Description automatically generated">
            <a:extLst>
              <a:ext uri="{FF2B5EF4-FFF2-40B4-BE49-F238E27FC236}">
                <a16:creationId xmlns:a16="http://schemas.microsoft.com/office/drawing/2014/main" id="{7C8EC774-91DB-F0AF-6D1E-6BABDE18AB19}"/>
              </a:ext>
            </a:extLst>
          </p:cNvPr>
          <p:cNvPicPr>
            <a:picLocks noChangeAspect="1"/>
          </p:cNvPicPr>
          <p:nvPr/>
        </p:nvPicPr>
        <p:blipFill rotWithShape="1">
          <a:blip r:embed="rId2"/>
          <a:srcRect r="43590"/>
          <a:stretch/>
        </p:blipFill>
        <p:spPr>
          <a:xfrm>
            <a:off x="1537460" y="2057400"/>
            <a:ext cx="3352800" cy="3124835"/>
          </a:xfrm>
          <a:prstGeom prst="rect">
            <a:avLst/>
          </a:prstGeom>
        </p:spPr>
      </p:pic>
      <p:grpSp>
        <p:nvGrpSpPr>
          <p:cNvPr id="24" name="Group 23">
            <a:extLst>
              <a:ext uri="{FF2B5EF4-FFF2-40B4-BE49-F238E27FC236}">
                <a16:creationId xmlns:a16="http://schemas.microsoft.com/office/drawing/2014/main" id="{AC321292-091E-9304-1574-5D84FC2D9CFB}"/>
              </a:ext>
            </a:extLst>
          </p:cNvPr>
          <p:cNvGrpSpPr/>
          <p:nvPr/>
        </p:nvGrpSpPr>
        <p:grpSpPr>
          <a:xfrm>
            <a:off x="6375549" y="2051468"/>
            <a:ext cx="4267200" cy="3088216"/>
            <a:chOff x="5257800" y="1466983"/>
            <a:chExt cx="4267200" cy="3088216"/>
          </a:xfrm>
        </p:grpSpPr>
        <p:grpSp>
          <p:nvGrpSpPr>
            <p:cNvPr id="21" name="Group 20">
              <a:extLst>
                <a:ext uri="{FF2B5EF4-FFF2-40B4-BE49-F238E27FC236}">
                  <a16:creationId xmlns:a16="http://schemas.microsoft.com/office/drawing/2014/main" id="{87863E2A-815B-5A8E-EC3A-B0509448D5DE}"/>
                </a:ext>
              </a:extLst>
            </p:cNvPr>
            <p:cNvGrpSpPr/>
            <p:nvPr/>
          </p:nvGrpSpPr>
          <p:grpSpPr>
            <a:xfrm>
              <a:off x="5257800" y="1466983"/>
              <a:ext cx="4267200" cy="3088216"/>
              <a:chOff x="5105400" y="1513454"/>
              <a:chExt cx="4267200" cy="3088216"/>
            </a:xfrm>
          </p:grpSpPr>
          <p:pic>
            <p:nvPicPr>
              <p:cNvPr id="10" name="Picture 9" descr="A screenshot of a computer&#10;&#10;Description automatically generated">
                <a:extLst>
                  <a:ext uri="{FF2B5EF4-FFF2-40B4-BE49-F238E27FC236}">
                    <a16:creationId xmlns:a16="http://schemas.microsoft.com/office/drawing/2014/main" id="{0302F998-EA1E-A143-1C4E-F827AD2DB9D3}"/>
                  </a:ext>
                </a:extLst>
              </p:cNvPr>
              <p:cNvPicPr>
                <a:picLocks noChangeAspect="1"/>
              </p:cNvPicPr>
              <p:nvPr/>
            </p:nvPicPr>
            <p:blipFill>
              <a:blip r:embed="rId3"/>
              <a:stretch>
                <a:fillRect/>
              </a:stretch>
            </p:blipFill>
            <p:spPr>
              <a:xfrm>
                <a:off x="5105400" y="1513454"/>
                <a:ext cx="4040113" cy="3088216"/>
              </a:xfrm>
              <a:prstGeom prst="rect">
                <a:avLst/>
              </a:prstGeom>
            </p:spPr>
          </p:pic>
          <p:sp>
            <p:nvSpPr>
              <p:cNvPr id="11" name="TextBox 10">
                <a:extLst>
                  <a:ext uri="{FF2B5EF4-FFF2-40B4-BE49-F238E27FC236}">
                    <a16:creationId xmlns:a16="http://schemas.microsoft.com/office/drawing/2014/main" id="{D75DD4F3-B712-7EAF-6181-61163E26BB2A}"/>
                  </a:ext>
                </a:extLst>
              </p:cNvPr>
              <p:cNvSpPr txBox="1"/>
              <p:nvPr/>
            </p:nvSpPr>
            <p:spPr>
              <a:xfrm>
                <a:off x="6608621" y="2475053"/>
                <a:ext cx="1033670" cy="336118"/>
              </a:xfrm>
              <a:prstGeom prst="rect">
                <a:avLst/>
              </a:prstGeom>
              <a:noFill/>
            </p:spPr>
            <p:txBody>
              <a:bodyPr wrap="square" rtlCol="0">
                <a:spAutoFit/>
              </a:bodyPr>
              <a:lstStyle/>
              <a:p>
                <a:pPr marL="0" marR="0" algn="just">
                  <a:lnSpc>
                    <a:spcPct val="150000"/>
                  </a:lnSpc>
                  <a:spcBef>
                    <a:spcPts val="0"/>
                  </a:spcBef>
                  <a:spcAft>
                    <a:spcPts val="800"/>
                  </a:spcAft>
                </a:pPr>
                <a:r>
                  <a:rPr lang="en-US" sz="1200" kern="1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Divide by 2</a:t>
                </a:r>
                <a:endParaRPr lang="en-US" sz="1200" b="1" kern="1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7D791754-571C-8459-E13E-1C6FA6A340F2}"/>
                  </a:ext>
                </a:extLst>
              </p:cNvPr>
              <p:cNvSpPr/>
              <p:nvPr/>
            </p:nvSpPr>
            <p:spPr>
              <a:xfrm>
                <a:off x="5715000" y="1752600"/>
                <a:ext cx="1828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6" name="Rectangle 15">
                <a:extLst>
                  <a:ext uri="{FF2B5EF4-FFF2-40B4-BE49-F238E27FC236}">
                    <a16:creationId xmlns:a16="http://schemas.microsoft.com/office/drawing/2014/main" id="{4C33A295-3D43-1C77-F941-597432C04584}"/>
                  </a:ext>
                </a:extLst>
              </p:cNvPr>
              <p:cNvSpPr/>
              <p:nvPr/>
            </p:nvSpPr>
            <p:spPr>
              <a:xfrm>
                <a:off x="5791200" y="2590800"/>
                <a:ext cx="228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cxnSp>
            <p:nvCxnSpPr>
              <p:cNvPr id="18" name="Straight Arrow Connector 17">
                <a:extLst>
                  <a:ext uri="{FF2B5EF4-FFF2-40B4-BE49-F238E27FC236}">
                    <a16:creationId xmlns:a16="http://schemas.microsoft.com/office/drawing/2014/main" id="{8D1F932E-042E-D459-1C79-290D28FF6957}"/>
                  </a:ext>
                </a:extLst>
              </p:cNvPr>
              <p:cNvCxnSpPr/>
              <p:nvPr/>
            </p:nvCxnSpPr>
            <p:spPr>
              <a:xfrm flipH="1">
                <a:off x="6096000" y="2667000"/>
                <a:ext cx="5334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3A162D5-077D-02DA-CE26-DAA4BEEB73F6}"/>
                  </a:ext>
                </a:extLst>
              </p:cNvPr>
              <p:cNvSpPr txBox="1"/>
              <p:nvPr/>
            </p:nvSpPr>
            <p:spPr>
              <a:xfrm>
                <a:off x="5791200" y="2178482"/>
                <a:ext cx="3581400" cy="336118"/>
              </a:xfrm>
              <a:prstGeom prst="rect">
                <a:avLst/>
              </a:prstGeom>
              <a:noFill/>
            </p:spPr>
            <p:txBody>
              <a:bodyPr wrap="square" rtlCol="0">
                <a:spAutoFit/>
              </a:bodyPr>
              <a:lstStyle/>
              <a:p>
                <a:pPr marL="0" marR="0" algn="just">
                  <a:lnSpc>
                    <a:spcPct val="150000"/>
                  </a:lnSpc>
                  <a:spcBef>
                    <a:spcPts val="0"/>
                  </a:spcBef>
                  <a:spcAft>
                    <a:spcPts val="800"/>
                  </a:spcAft>
                </a:pPr>
                <a:r>
                  <a:rPr lang="en-US" sz="1200" kern="1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Write the name as in </a:t>
                </a:r>
                <a:r>
                  <a:rPr lang="en-US" sz="1200" b="1" kern="1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Clocks Summary </a:t>
                </a:r>
                <a:r>
                  <a:rPr lang="en-US" sz="1200" kern="1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between </a:t>
                </a:r>
                <a:r>
                  <a:rPr lang="en-US" sz="1200" b="1" kern="1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a:t>
                </a:r>
              </a:p>
            </p:txBody>
          </p:sp>
        </p:grpSp>
        <p:cxnSp>
          <p:nvCxnSpPr>
            <p:cNvPr id="14" name="Straight Arrow Connector 13">
              <a:extLst>
                <a:ext uri="{FF2B5EF4-FFF2-40B4-BE49-F238E27FC236}">
                  <a16:creationId xmlns:a16="http://schemas.microsoft.com/office/drawing/2014/main" id="{8AEAE531-EBCD-2AE6-BD71-81D90E80BDD4}"/>
                </a:ext>
              </a:extLst>
            </p:cNvPr>
            <p:cNvCxnSpPr>
              <a:cxnSpLocks/>
            </p:cNvCxnSpPr>
            <p:nvPr/>
          </p:nvCxnSpPr>
          <p:spPr>
            <a:xfrm flipH="1" flipV="1">
              <a:off x="6477000" y="1981200"/>
              <a:ext cx="304800" cy="2756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Arrow: Right 24">
            <a:extLst>
              <a:ext uri="{FF2B5EF4-FFF2-40B4-BE49-F238E27FC236}">
                <a16:creationId xmlns:a16="http://schemas.microsoft.com/office/drawing/2014/main" id="{A84DA25D-28B7-132D-D9C2-4E9B7EAB4B9E}"/>
              </a:ext>
            </a:extLst>
          </p:cNvPr>
          <p:cNvSpPr/>
          <p:nvPr/>
        </p:nvSpPr>
        <p:spPr>
          <a:xfrm>
            <a:off x="5011393" y="3124200"/>
            <a:ext cx="1143000" cy="60960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26" name="Rectangle 25">
            <a:extLst>
              <a:ext uri="{FF2B5EF4-FFF2-40B4-BE49-F238E27FC236}">
                <a16:creationId xmlns:a16="http://schemas.microsoft.com/office/drawing/2014/main" id="{AD367B5D-F5FD-08A1-3BB6-DC35C7C87B89}"/>
              </a:ext>
            </a:extLst>
          </p:cNvPr>
          <p:cNvSpPr/>
          <p:nvPr/>
        </p:nvSpPr>
        <p:spPr>
          <a:xfrm>
            <a:off x="10210800" y="2438400"/>
            <a:ext cx="204862" cy="336118"/>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27" name="TextBox 26">
            <a:extLst>
              <a:ext uri="{FF2B5EF4-FFF2-40B4-BE49-F238E27FC236}">
                <a16:creationId xmlns:a16="http://schemas.microsoft.com/office/drawing/2014/main" id="{A6A2D8CF-E22E-2F6E-2C6F-1604522FA255}"/>
              </a:ext>
            </a:extLst>
          </p:cNvPr>
          <p:cNvSpPr txBox="1"/>
          <p:nvPr/>
        </p:nvSpPr>
        <p:spPr>
          <a:xfrm>
            <a:off x="3543300" y="5619266"/>
            <a:ext cx="4419600" cy="458074"/>
          </a:xfrm>
          <a:prstGeom prst="rect">
            <a:avLst/>
          </a:prstGeom>
          <a:noFill/>
        </p:spPr>
        <p:txBody>
          <a:bodyPr wrap="square">
            <a:spAutoFit/>
          </a:bodyPr>
          <a:lstStyle/>
          <a:p>
            <a:pPr marL="457200" marR="0" algn="ctr">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Then click on the 3 dots of </a:t>
            </a: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Source</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field.</a:t>
            </a:r>
          </a:p>
        </p:txBody>
      </p:sp>
      <p:cxnSp>
        <p:nvCxnSpPr>
          <p:cNvPr id="31" name="Connector: Elbow 30">
            <a:extLst>
              <a:ext uri="{FF2B5EF4-FFF2-40B4-BE49-F238E27FC236}">
                <a16:creationId xmlns:a16="http://schemas.microsoft.com/office/drawing/2014/main" id="{06405108-6D32-35D2-4410-B4A67CCA6F6C}"/>
              </a:ext>
            </a:extLst>
          </p:cNvPr>
          <p:cNvCxnSpPr>
            <a:cxnSpLocks/>
            <a:stCxn id="26" idx="3"/>
            <a:endCxn id="27" idx="3"/>
          </p:cNvCxnSpPr>
          <p:nvPr/>
        </p:nvCxnSpPr>
        <p:spPr>
          <a:xfrm flipH="1">
            <a:off x="7962900" y="2606459"/>
            <a:ext cx="2452762" cy="3241844"/>
          </a:xfrm>
          <a:prstGeom prst="bentConnector3">
            <a:avLst>
              <a:gd name="adj1" fmla="val -9320"/>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308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3717DCB-2798-4740-7094-652ADEF2D780}"/>
              </a:ext>
            </a:extLst>
          </p:cNvPr>
          <p:cNvSpPr>
            <a:spLocks noGrp="1"/>
          </p:cNvSpPr>
          <p:nvPr>
            <p:ph type="ftr" sz="quarter" idx="11"/>
          </p:nvPr>
        </p:nvSpPr>
        <p:spPr/>
        <p:txBody>
          <a:bodyPr/>
          <a:lstStyle/>
          <a:p>
            <a:r>
              <a:rPr lang="en-US"/>
              <a:t>© CND                                                                                                                            CND111: Intro. to Digital Design</a:t>
            </a:r>
            <a:endParaRPr lang="en-US" dirty="0"/>
          </a:p>
        </p:txBody>
      </p:sp>
      <p:sp>
        <p:nvSpPr>
          <p:cNvPr id="5" name="Slide Number Placeholder 4">
            <a:extLst>
              <a:ext uri="{FF2B5EF4-FFF2-40B4-BE49-F238E27FC236}">
                <a16:creationId xmlns:a16="http://schemas.microsoft.com/office/drawing/2014/main" id="{437871C5-F5D4-D725-5397-FEE37BD2E72C}"/>
              </a:ext>
            </a:extLst>
          </p:cNvPr>
          <p:cNvSpPr>
            <a:spLocks noGrp="1"/>
          </p:cNvSpPr>
          <p:nvPr>
            <p:ph type="sldNum" sz="quarter" idx="12"/>
          </p:nvPr>
        </p:nvSpPr>
        <p:spPr/>
        <p:txBody>
          <a:bodyPr/>
          <a:lstStyle/>
          <a:p>
            <a:fld id="{200B2350-5261-4F5C-9DF5-EF0D264FC8D2}" type="slidenum">
              <a:rPr lang="en-US" smtClean="0"/>
              <a:pPr/>
              <a:t>25</a:t>
            </a:fld>
            <a:endParaRPr lang="en-US" dirty="0"/>
          </a:p>
        </p:txBody>
      </p:sp>
      <p:sp>
        <p:nvSpPr>
          <p:cNvPr id="6" name="TextBox 5">
            <a:extLst>
              <a:ext uri="{FF2B5EF4-FFF2-40B4-BE49-F238E27FC236}">
                <a16:creationId xmlns:a16="http://schemas.microsoft.com/office/drawing/2014/main" id="{04A844C4-428C-155E-9731-C783D6B6445E}"/>
              </a:ext>
            </a:extLst>
          </p:cNvPr>
          <p:cNvSpPr txBox="1"/>
          <p:nvPr/>
        </p:nvSpPr>
        <p:spPr>
          <a:xfrm>
            <a:off x="685800" y="335817"/>
            <a:ext cx="9753600" cy="584775"/>
          </a:xfrm>
          <a:prstGeom prst="rect">
            <a:avLst/>
          </a:prstGeom>
          <a:noFill/>
        </p:spPr>
        <p:txBody>
          <a:bodyPr wrap="square" rtlCol="0">
            <a:spAutoFit/>
          </a:bodyPr>
          <a:lstStyle/>
          <a:p>
            <a:r>
              <a:rPr lang="en-US" sz="3200" b="1" dirty="0">
                <a:solidFill>
                  <a:srgbClr val="007FA3"/>
                </a:solidFill>
              </a:rPr>
              <a:t>Steps to put constraints: generated clock</a:t>
            </a:r>
          </a:p>
        </p:txBody>
      </p:sp>
      <p:pic>
        <p:nvPicPr>
          <p:cNvPr id="7" name="Picture 6" descr="A screenshot of a computer&#10;&#10;Description automatically generated">
            <a:extLst>
              <a:ext uri="{FF2B5EF4-FFF2-40B4-BE49-F238E27FC236}">
                <a16:creationId xmlns:a16="http://schemas.microsoft.com/office/drawing/2014/main" id="{307DAA78-1680-5210-C5B7-F6C67C7BB162}"/>
              </a:ext>
            </a:extLst>
          </p:cNvPr>
          <p:cNvPicPr>
            <a:picLocks noChangeAspect="1"/>
          </p:cNvPicPr>
          <p:nvPr/>
        </p:nvPicPr>
        <p:blipFill>
          <a:blip r:embed="rId2"/>
          <a:stretch>
            <a:fillRect/>
          </a:stretch>
        </p:blipFill>
        <p:spPr>
          <a:xfrm>
            <a:off x="2667000" y="1441899"/>
            <a:ext cx="5943600" cy="2462530"/>
          </a:xfrm>
          <a:prstGeom prst="rect">
            <a:avLst/>
          </a:prstGeom>
        </p:spPr>
      </p:pic>
      <p:sp>
        <p:nvSpPr>
          <p:cNvPr id="8" name="TextBox 7">
            <a:extLst>
              <a:ext uri="{FF2B5EF4-FFF2-40B4-BE49-F238E27FC236}">
                <a16:creationId xmlns:a16="http://schemas.microsoft.com/office/drawing/2014/main" id="{125A0F1F-F7FB-3F05-53C1-1325C0FEAA4B}"/>
              </a:ext>
            </a:extLst>
          </p:cNvPr>
          <p:cNvSpPr txBox="1"/>
          <p:nvPr/>
        </p:nvSpPr>
        <p:spPr>
          <a:xfrm>
            <a:off x="2362200" y="4191000"/>
            <a:ext cx="73152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Click on </a:t>
            </a:r>
            <a:r>
              <a:rPr lang="en-US" sz="2000" b="1" dirty="0"/>
              <a:t>List</a:t>
            </a:r>
            <a:r>
              <a:rPr lang="en-US" sz="2000" dirty="0"/>
              <a:t> </a:t>
            </a:r>
            <a:r>
              <a:rPr lang="en-US" sz="2000" dirty="0">
                <a:sym typeface="Wingdings" panose="05000000000000000000" pitchFamily="2" charset="2"/>
              </a:rPr>
              <a:t> the list appeared</a:t>
            </a:r>
          </a:p>
          <a:p>
            <a:pPr marL="342900" indent="-342900">
              <a:buFont typeface="Arial" panose="020B0604020202020204" pitchFamily="34" charset="0"/>
              <a:buChar char="•"/>
            </a:pPr>
            <a:r>
              <a:rPr lang="en-US" sz="2000" dirty="0">
                <a:sym typeface="Wingdings" panose="05000000000000000000" pitchFamily="2" charset="2"/>
              </a:rPr>
              <a:t>Choose </a:t>
            </a:r>
            <a:r>
              <a:rPr lang="en-US" sz="2000" b="1" dirty="0" err="1">
                <a:sym typeface="Wingdings" panose="05000000000000000000" pitchFamily="2" charset="2"/>
              </a:rPr>
              <a:t>i_out_serialization_clk</a:t>
            </a:r>
            <a:r>
              <a:rPr lang="en-US" sz="2000" b="1" dirty="0">
                <a:sym typeface="Wingdings" panose="05000000000000000000" pitchFamily="2" charset="2"/>
              </a:rPr>
              <a:t> </a:t>
            </a:r>
            <a:r>
              <a:rPr lang="en-US" sz="2000" dirty="0">
                <a:sym typeface="Wingdings" panose="05000000000000000000" pitchFamily="2" charset="2"/>
              </a:rPr>
              <a:t>(the main source clock) </a:t>
            </a:r>
          </a:p>
          <a:p>
            <a:pPr marL="342900" indent="-342900">
              <a:buFont typeface="Arial" panose="020B0604020202020204" pitchFamily="34" charset="0"/>
              <a:buChar char="•"/>
            </a:pPr>
            <a:r>
              <a:rPr lang="en-US" sz="2000" dirty="0">
                <a:sym typeface="Wingdings" panose="05000000000000000000" pitchFamily="2" charset="2"/>
              </a:rPr>
              <a:t>Click on </a:t>
            </a:r>
            <a:r>
              <a:rPr lang="en-US" sz="2000" b="1" dirty="0">
                <a:sym typeface="Wingdings" panose="05000000000000000000" pitchFamily="2" charset="2"/>
              </a:rPr>
              <a:t>&gt;</a:t>
            </a:r>
            <a:r>
              <a:rPr lang="en-US" sz="2000" dirty="0">
                <a:sym typeface="Wingdings" panose="05000000000000000000" pitchFamily="2" charset="2"/>
              </a:rPr>
              <a:t>   to move it to the right list</a:t>
            </a:r>
          </a:p>
          <a:p>
            <a:pPr marL="342900" indent="-342900">
              <a:buFont typeface="Arial" panose="020B0604020202020204" pitchFamily="34" charset="0"/>
              <a:buChar char="•"/>
            </a:pPr>
            <a:r>
              <a:rPr lang="en-US" sz="2000" dirty="0">
                <a:sym typeface="Wingdings" panose="05000000000000000000" pitchFamily="2" charset="2"/>
              </a:rPr>
              <a:t>Press </a:t>
            </a:r>
            <a:r>
              <a:rPr lang="en-US" sz="2000" b="1" dirty="0">
                <a:sym typeface="Wingdings" panose="05000000000000000000" pitchFamily="2" charset="2"/>
              </a:rPr>
              <a:t>ok</a:t>
            </a:r>
            <a:endParaRPr lang="en-US" sz="2000" b="1" dirty="0"/>
          </a:p>
        </p:txBody>
      </p:sp>
    </p:spTree>
    <p:extLst>
      <p:ext uri="{BB962C8B-B14F-4D97-AF65-F5344CB8AC3E}">
        <p14:creationId xmlns:p14="http://schemas.microsoft.com/office/powerpoint/2010/main" val="409297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D239D59-6C24-905E-6993-0C27BC45691F}"/>
              </a:ext>
            </a:extLst>
          </p:cNvPr>
          <p:cNvSpPr>
            <a:spLocks noGrp="1"/>
          </p:cNvSpPr>
          <p:nvPr>
            <p:ph type="ftr" sz="quarter" idx="11"/>
          </p:nvPr>
        </p:nvSpPr>
        <p:spPr/>
        <p:txBody>
          <a:bodyPr/>
          <a:lstStyle/>
          <a:p>
            <a:r>
              <a:rPr lang="en-US"/>
              <a:t>© CND                                                                                                                            CND111: Intro. to Digital Design</a:t>
            </a:r>
            <a:endParaRPr lang="en-US" dirty="0"/>
          </a:p>
        </p:txBody>
      </p:sp>
      <p:sp>
        <p:nvSpPr>
          <p:cNvPr id="5" name="Slide Number Placeholder 4">
            <a:extLst>
              <a:ext uri="{FF2B5EF4-FFF2-40B4-BE49-F238E27FC236}">
                <a16:creationId xmlns:a16="http://schemas.microsoft.com/office/drawing/2014/main" id="{17051716-468E-BFB4-9F65-14061936F00B}"/>
              </a:ext>
            </a:extLst>
          </p:cNvPr>
          <p:cNvSpPr>
            <a:spLocks noGrp="1"/>
          </p:cNvSpPr>
          <p:nvPr>
            <p:ph type="sldNum" sz="quarter" idx="12"/>
          </p:nvPr>
        </p:nvSpPr>
        <p:spPr/>
        <p:txBody>
          <a:bodyPr/>
          <a:lstStyle/>
          <a:p>
            <a:fld id="{200B2350-5261-4F5C-9DF5-EF0D264FC8D2}" type="slidenum">
              <a:rPr lang="en-US" smtClean="0"/>
              <a:pPr/>
              <a:t>26</a:t>
            </a:fld>
            <a:endParaRPr lang="en-US" dirty="0"/>
          </a:p>
        </p:txBody>
      </p:sp>
      <p:sp>
        <p:nvSpPr>
          <p:cNvPr id="6" name="TextBox 5">
            <a:extLst>
              <a:ext uri="{FF2B5EF4-FFF2-40B4-BE49-F238E27FC236}">
                <a16:creationId xmlns:a16="http://schemas.microsoft.com/office/drawing/2014/main" id="{68BE6671-33A5-4058-3CE2-B43E9CC521A6}"/>
              </a:ext>
            </a:extLst>
          </p:cNvPr>
          <p:cNvSpPr txBox="1"/>
          <p:nvPr/>
        </p:nvSpPr>
        <p:spPr>
          <a:xfrm>
            <a:off x="685800" y="335817"/>
            <a:ext cx="9753600" cy="584775"/>
          </a:xfrm>
          <a:prstGeom prst="rect">
            <a:avLst/>
          </a:prstGeom>
          <a:noFill/>
        </p:spPr>
        <p:txBody>
          <a:bodyPr wrap="square" rtlCol="0">
            <a:spAutoFit/>
          </a:bodyPr>
          <a:lstStyle/>
          <a:p>
            <a:r>
              <a:rPr lang="en-US" sz="3200" b="1" dirty="0">
                <a:solidFill>
                  <a:srgbClr val="007FA3"/>
                </a:solidFill>
              </a:rPr>
              <a:t>Steps to put constraints: </a:t>
            </a:r>
          </a:p>
        </p:txBody>
      </p:sp>
      <p:sp>
        <p:nvSpPr>
          <p:cNvPr id="8" name="TextBox 7">
            <a:extLst>
              <a:ext uri="{FF2B5EF4-FFF2-40B4-BE49-F238E27FC236}">
                <a16:creationId xmlns:a16="http://schemas.microsoft.com/office/drawing/2014/main" id="{5E79E440-761A-5E35-4379-7CBFFA6C9014}"/>
              </a:ext>
            </a:extLst>
          </p:cNvPr>
          <p:cNvSpPr txBox="1"/>
          <p:nvPr/>
        </p:nvSpPr>
        <p:spPr>
          <a:xfrm>
            <a:off x="685800" y="1143000"/>
            <a:ext cx="6140716"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Then close the </a:t>
            </a:r>
            <a:r>
              <a:rPr lang="en-US" sz="1800" b="1" dirty="0">
                <a:effectLst/>
                <a:latin typeface="Times New Roman" panose="02020603050405020304" pitchFamily="18" charset="0"/>
                <a:ea typeface="Calibri" panose="020F0502020204030204" pitchFamily="34" charset="0"/>
                <a:cs typeface="Arial" panose="020B0604020202020204" pitchFamily="34" charset="0"/>
              </a:rPr>
              <a:t>Timing Analyzer</a:t>
            </a:r>
            <a:r>
              <a:rPr lang="en-US" sz="1800" dirty="0">
                <a:effectLst/>
                <a:latin typeface="Times New Roman" panose="02020603050405020304" pitchFamily="18" charset="0"/>
                <a:ea typeface="Calibri" panose="020F0502020204030204" pitchFamily="34" charset="0"/>
                <a:cs typeface="Arial" panose="020B0604020202020204" pitchFamily="34" charset="0"/>
              </a:rPr>
              <a:t> window. </a:t>
            </a:r>
            <a:endParaRPr lang="en-US" dirty="0"/>
          </a:p>
        </p:txBody>
      </p:sp>
      <p:grpSp>
        <p:nvGrpSpPr>
          <p:cNvPr id="16" name="Group 15">
            <a:extLst>
              <a:ext uri="{FF2B5EF4-FFF2-40B4-BE49-F238E27FC236}">
                <a16:creationId xmlns:a16="http://schemas.microsoft.com/office/drawing/2014/main" id="{427476CE-BF1B-1058-0CAD-185DA122D3C2}"/>
              </a:ext>
            </a:extLst>
          </p:cNvPr>
          <p:cNvGrpSpPr/>
          <p:nvPr/>
        </p:nvGrpSpPr>
        <p:grpSpPr>
          <a:xfrm>
            <a:off x="152400" y="1748397"/>
            <a:ext cx="11234142" cy="3280803"/>
            <a:chOff x="152400" y="2190144"/>
            <a:chExt cx="11234142" cy="3280803"/>
          </a:xfrm>
        </p:grpSpPr>
        <p:pic>
          <p:nvPicPr>
            <p:cNvPr id="9" name="Picture 8" descr="A screenshot of a computer&#10;&#10;Description automatically generated">
              <a:extLst>
                <a:ext uri="{FF2B5EF4-FFF2-40B4-BE49-F238E27FC236}">
                  <a16:creationId xmlns:a16="http://schemas.microsoft.com/office/drawing/2014/main" id="{1909D3A2-F6B7-D0EC-B9B5-6EB1AD55BFFB}"/>
                </a:ext>
              </a:extLst>
            </p:cNvPr>
            <p:cNvPicPr>
              <a:picLocks noChangeAspect="1"/>
            </p:cNvPicPr>
            <p:nvPr/>
          </p:nvPicPr>
          <p:blipFill>
            <a:blip r:embed="rId2"/>
            <a:stretch>
              <a:fillRect/>
            </a:stretch>
          </p:blipFill>
          <p:spPr>
            <a:xfrm>
              <a:off x="152400" y="2190144"/>
              <a:ext cx="4833342" cy="2541119"/>
            </a:xfrm>
            <a:prstGeom prst="rect">
              <a:avLst/>
            </a:prstGeom>
          </p:spPr>
        </p:pic>
        <p:pic>
          <p:nvPicPr>
            <p:cNvPr id="10" name="Picture 9">
              <a:extLst>
                <a:ext uri="{FF2B5EF4-FFF2-40B4-BE49-F238E27FC236}">
                  <a16:creationId xmlns:a16="http://schemas.microsoft.com/office/drawing/2014/main" id="{A2AB91D8-B688-6492-1841-B3F465AE9F57}"/>
                </a:ext>
              </a:extLst>
            </p:cNvPr>
            <p:cNvPicPr>
              <a:picLocks noChangeAspect="1"/>
            </p:cNvPicPr>
            <p:nvPr/>
          </p:nvPicPr>
          <p:blipFill>
            <a:blip r:embed="rId3"/>
            <a:stretch>
              <a:fillRect/>
            </a:stretch>
          </p:blipFill>
          <p:spPr>
            <a:xfrm>
              <a:off x="6553200" y="2190144"/>
              <a:ext cx="4833342" cy="2541120"/>
            </a:xfrm>
            <a:prstGeom prst="rect">
              <a:avLst/>
            </a:prstGeom>
          </p:spPr>
        </p:pic>
        <p:sp>
          <p:nvSpPr>
            <p:cNvPr id="11" name="Arrow: Right 10">
              <a:extLst>
                <a:ext uri="{FF2B5EF4-FFF2-40B4-BE49-F238E27FC236}">
                  <a16:creationId xmlns:a16="http://schemas.microsoft.com/office/drawing/2014/main" id="{82CAFD4B-F35A-F67E-90E5-2AA0C16E7194}"/>
                </a:ext>
              </a:extLst>
            </p:cNvPr>
            <p:cNvSpPr/>
            <p:nvPr/>
          </p:nvSpPr>
          <p:spPr>
            <a:xfrm>
              <a:off x="5158740" y="3128949"/>
              <a:ext cx="1143000" cy="60960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2" name="TextBox 11">
              <a:extLst>
                <a:ext uri="{FF2B5EF4-FFF2-40B4-BE49-F238E27FC236}">
                  <a16:creationId xmlns:a16="http://schemas.microsoft.com/office/drawing/2014/main" id="{F8D11D86-DA16-C4F5-EBC3-48470511F1C7}"/>
                </a:ext>
              </a:extLst>
            </p:cNvPr>
            <p:cNvSpPr txBox="1"/>
            <p:nvPr/>
          </p:nvSpPr>
          <p:spPr>
            <a:xfrm>
              <a:off x="473571" y="5070837"/>
              <a:ext cx="4191000" cy="400110"/>
            </a:xfrm>
            <a:prstGeom prst="rect">
              <a:avLst/>
            </a:prstGeom>
            <a:noFill/>
          </p:spPr>
          <p:txBody>
            <a:bodyPr wrap="square" rtlCol="0">
              <a:spAutoFit/>
            </a:bodyPr>
            <a:lstStyle/>
            <a:p>
              <a:pPr algn="ctr"/>
              <a:r>
                <a:rPr lang="en-US" sz="2000" b="1" dirty="0">
                  <a:solidFill>
                    <a:srgbClr val="0070C0"/>
                  </a:solidFill>
                </a:rPr>
                <a:t>Press Yes</a:t>
              </a:r>
            </a:p>
          </p:txBody>
        </p:sp>
        <p:sp>
          <p:nvSpPr>
            <p:cNvPr id="13" name="TextBox 12">
              <a:extLst>
                <a:ext uri="{FF2B5EF4-FFF2-40B4-BE49-F238E27FC236}">
                  <a16:creationId xmlns:a16="http://schemas.microsoft.com/office/drawing/2014/main" id="{8F678130-4A69-FBAA-9F9F-64AF95684DC9}"/>
                </a:ext>
              </a:extLst>
            </p:cNvPr>
            <p:cNvSpPr txBox="1"/>
            <p:nvPr/>
          </p:nvSpPr>
          <p:spPr>
            <a:xfrm>
              <a:off x="6874371" y="5070837"/>
              <a:ext cx="4191000" cy="400110"/>
            </a:xfrm>
            <a:prstGeom prst="rect">
              <a:avLst/>
            </a:prstGeom>
            <a:noFill/>
          </p:spPr>
          <p:txBody>
            <a:bodyPr wrap="square" rtlCol="0">
              <a:spAutoFit/>
            </a:bodyPr>
            <a:lstStyle/>
            <a:p>
              <a:pPr algn="ctr"/>
              <a:r>
                <a:rPr lang="en-US" sz="2000" b="1" dirty="0">
                  <a:solidFill>
                    <a:srgbClr val="0070C0"/>
                  </a:solidFill>
                </a:rPr>
                <a:t>Press Ok</a:t>
              </a:r>
            </a:p>
          </p:txBody>
        </p:sp>
      </p:grpSp>
      <p:sp>
        <p:nvSpPr>
          <p:cNvPr id="17" name="TextBox 16">
            <a:extLst>
              <a:ext uri="{FF2B5EF4-FFF2-40B4-BE49-F238E27FC236}">
                <a16:creationId xmlns:a16="http://schemas.microsoft.com/office/drawing/2014/main" id="{7D5FA2DF-7556-8836-1093-5850DADE7CB0}"/>
              </a:ext>
            </a:extLst>
          </p:cNvPr>
          <p:cNvSpPr txBox="1"/>
          <p:nvPr/>
        </p:nvSpPr>
        <p:spPr>
          <a:xfrm>
            <a:off x="76200" y="5070028"/>
            <a:ext cx="11310342" cy="873572"/>
          </a:xfrm>
          <a:prstGeom prst="rect">
            <a:avLst/>
          </a:prstGeom>
          <a:noFill/>
        </p:spPr>
        <p:txBody>
          <a:bodyPr wrap="square">
            <a:spAutoFit/>
          </a:bodyPr>
          <a:lstStyle/>
          <a:p>
            <a:pPr marL="0" marR="0" algn="ctr">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These dialog boxes generated a file which its extension is .</a:t>
            </a:r>
            <a:r>
              <a:rPr lang="en-US" sz="1800" kern="100" dirty="0" err="1">
                <a:effectLst/>
                <a:latin typeface="Times New Roman" panose="02020603050405020304" pitchFamily="18" charset="0"/>
                <a:ea typeface="Calibri" panose="020F0502020204030204" pitchFamily="34" charset="0"/>
                <a:cs typeface="Arial" panose="020B0604020202020204" pitchFamily="34" charset="0"/>
              </a:rPr>
              <a:t>sdc</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(synopsis design constraints). The .</a:t>
            </a:r>
            <a:r>
              <a:rPr lang="en-US" sz="1800" kern="100" dirty="0" err="1">
                <a:effectLst/>
                <a:latin typeface="Times New Roman" panose="02020603050405020304" pitchFamily="18" charset="0"/>
                <a:ea typeface="Calibri" panose="020F0502020204030204" pitchFamily="34" charset="0"/>
                <a:cs typeface="Arial" panose="020B0604020202020204" pitchFamily="34" charset="0"/>
              </a:rPr>
              <a:t>sdc</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file contains the constraints of the design which includes the clocks that we specified.</a:t>
            </a:r>
          </a:p>
        </p:txBody>
      </p:sp>
    </p:spTree>
    <p:extLst>
      <p:ext uri="{BB962C8B-B14F-4D97-AF65-F5344CB8AC3E}">
        <p14:creationId xmlns:p14="http://schemas.microsoft.com/office/powerpoint/2010/main" val="524062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C7E7605-025B-6B44-3EA6-CEB01390BA00}"/>
              </a:ext>
            </a:extLst>
          </p:cNvPr>
          <p:cNvSpPr>
            <a:spLocks noGrp="1"/>
          </p:cNvSpPr>
          <p:nvPr>
            <p:ph type="ftr" sz="quarter" idx="11"/>
          </p:nvPr>
        </p:nvSpPr>
        <p:spPr/>
        <p:txBody>
          <a:bodyPr/>
          <a:lstStyle/>
          <a:p>
            <a:r>
              <a:rPr lang="en-US"/>
              <a:t>© CND                                                                                                                            CND111: Intro. to Digital Design</a:t>
            </a:r>
            <a:endParaRPr lang="en-US" dirty="0"/>
          </a:p>
        </p:txBody>
      </p:sp>
      <p:sp>
        <p:nvSpPr>
          <p:cNvPr id="5" name="Slide Number Placeholder 4">
            <a:extLst>
              <a:ext uri="{FF2B5EF4-FFF2-40B4-BE49-F238E27FC236}">
                <a16:creationId xmlns:a16="http://schemas.microsoft.com/office/drawing/2014/main" id="{95BADE31-2980-844E-88D7-D347C7407468}"/>
              </a:ext>
            </a:extLst>
          </p:cNvPr>
          <p:cNvSpPr>
            <a:spLocks noGrp="1"/>
          </p:cNvSpPr>
          <p:nvPr>
            <p:ph type="sldNum" sz="quarter" idx="12"/>
          </p:nvPr>
        </p:nvSpPr>
        <p:spPr/>
        <p:txBody>
          <a:bodyPr/>
          <a:lstStyle/>
          <a:p>
            <a:fld id="{200B2350-5261-4F5C-9DF5-EF0D264FC8D2}" type="slidenum">
              <a:rPr lang="en-US" smtClean="0"/>
              <a:pPr/>
              <a:t>27</a:t>
            </a:fld>
            <a:endParaRPr lang="en-US" dirty="0"/>
          </a:p>
        </p:txBody>
      </p:sp>
      <p:sp>
        <p:nvSpPr>
          <p:cNvPr id="6" name="TextBox 5">
            <a:extLst>
              <a:ext uri="{FF2B5EF4-FFF2-40B4-BE49-F238E27FC236}">
                <a16:creationId xmlns:a16="http://schemas.microsoft.com/office/drawing/2014/main" id="{BF22D2BA-5CEC-567A-7FCF-20A50EB99CB3}"/>
              </a:ext>
            </a:extLst>
          </p:cNvPr>
          <p:cNvSpPr txBox="1"/>
          <p:nvPr/>
        </p:nvSpPr>
        <p:spPr>
          <a:xfrm>
            <a:off x="685800" y="335817"/>
            <a:ext cx="9753600" cy="584775"/>
          </a:xfrm>
          <a:prstGeom prst="rect">
            <a:avLst/>
          </a:prstGeom>
          <a:noFill/>
        </p:spPr>
        <p:txBody>
          <a:bodyPr wrap="square" rtlCol="0">
            <a:spAutoFit/>
          </a:bodyPr>
          <a:lstStyle/>
          <a:p>
            <a:r>
              <a:rPr lang="en-US" sz="3200" b="1" dirty="0">
                <a:solidFill>
                  <a:srgbClr val="007FA3"/>
                </a:solidFill>
              </a:rPr>
              <a:t>Steps to put constraints: </a:t>
            </a:r>
          </a:p>
        </p:txBody>
      </p:sp>
      <p:pic>
        <p:nvPicPr>
          <p:cNvPr id="7" name="Picture 6" descr="A screenshot of a computer&#10;&#10;Description automatically generated">
            <a:extLst>
              <a:ext uri="{FF2B5EF4-FFF2-40B4-BE49-F238E27FC236}">
                <a16:creationId xmlns:a16="http://schemas.microsoft.com/office/drawing/2014/main" id="{44041A55-5E2D-51AB-C1BA-DEC6BA1BFB91}"/>
              </a:ext>
            </a:extLst>
          </p:cNvPr>
          <p:cNvPicPr>
            <a:picLocks noChangeAspect="1"/>
          </p:cNvPicPr>
          <p:nvPr/>
        </p:nvPicPr>
        <p:blipFill>
          <a:blip r:embed="rId2"/>
          <a:stretch>
            <a:fillRect/>
          </a:stretch>
        </p:blipFill>
        <p:spPr>
          <a:xfrm>
            <a:off x="5334000" y="1797113"/>
            <a:ext cx="5943600" cy="3888740"/>
          </a:xfrm>
          <a:prstGeom prst="rect">
            <a:avLst/>
          </a:prstGeom>
        </p:spPr>
      </p:pic>
      <p:sp>
        <p:nvSpPr>
          <p:cNvPr id="8" name="TextBox 7">
            <a:extLst>
              <a:ext uri="{FF2B5EF4-FFF2-40B4-BE49-F238E27FC236}">
                <a16:creationId xmlns:a16="http://schemas.microsoft.com/office/drawing/2014/main" id="{76F428AF-13DE-29FF-FE1C-89F81F339452}"/>
              </a:ext>
            </a:extLst>
          </p:cNvPr>
          <p:cNvSpPr txBox="1"/>
          <p:nvPr/>
        </p:nvSpPr>
        <p:spPr>
          <a:xfrm>
            <a:off x="685800" y="1198369"/>
            <a:ext cx="6858000" cy="369332"/>
          </a:xfrm>
          <a:prstGeom prst="rect">
            <a:avLst/>
          </a:prstGeom>
          <a:noFill/>
        </p:spPr>
        <p:txBody>
          <a:bodyPr wrap="square" rtlCol="0">
            <a:spAutoFit/>
          </a:bodyPr>
          <a:lstStyle/>
          <a:p>
            <a:r>
              <a:rPr lang="en-US" dirty="0">
                <a:latin typeface="Times New Roman" panose="02020603050405020304" pitchFamily="18" charset="0"/>
                <a:ea typeface="Calibri" panose="020F0502020204030204" pitchFamily="34" charset="0"/>
                <a:cs typeface="Arial" panose="020B0604020202020204" pitchFamily="34" charset="0"/>
              </a:rPr>
              <a:t>G</a:t>
            </a:r>
            <a:r>
              <a:rPr lang="en-US" sz="1800" dirty="0">
                <a:effectLst/>
                <a:latin typeface="Times New Roman" panose="02020603050405020304" pitchFamily="18" charset="0"/>
                <a:ea typeface="Calibri" panose="020F0502020204030204" pitchFamily="34" charset="0"/>
                <a:cs typeface="Arial" panose="020B0604020202020204" pitchFamily="34" charset="0"/>
              </a:rPr>
              <a:t>o to </a:t>
            </a:r>
            <a:r>
              <a:rPr lang="en-US" sz="1800" b="1" dirty="0">
                <a:effectLst/>
                <a:latin typeface="Times New Roman" panose="02020603050405020304" pitchFamily="18" charset="0"/>
                <a:ea typeface="Calibri" panose="020F0502020204030204" pitchFamily="34" charset="0"/>
                <a:cs typeface="Arial" panose="020B0604020202020204" pitchFamily="34" charset="0"/>
              </a:rPr>
              <a:t>Assignments</a:t>
            </a:r>
            <a:r>
              <a:rPr lang="en-US" sz="1800" dirty="0">
                <a:effectLst/>
                <a:latin typeface="Times New Roman" panose="02020603050405020304" pitchFamily="18" charset="0"/>
                <a:ea typeface="Calibri" panose="020F0502020204030204" pitchFamily="34" charset="0"/>
                <a:cs typeface="Arial" panose="020B0604020202020204" pitchFamily="34" charset="0"/>
              </a:rPr>
              <a:t> then </a:t>
            </a:r>
            <a:r>
              <a:rPr lang="en-US" sz="1800" b="1" dirty="0">
                <a:effectLst/>
                <a:latin typeface="Times New Roman" panose="02020603050405020304" pitchFamily="18" charset="0"/>
                <a:ea typeface="Calibri" panose="020F0502020204030204" pitchFamily="34" charset="0"/>
                <a:cs typeface="Arial" panose="020B0604020202020204" pitchFamily="34" charset="0"/>
              </a:rPr>
              <a:t>settings</a:t>
            </a:r>
            <a:r>
              <a:rPr lang="en-US" sz="1800" dirty="0">
                <a:effectLst/>
                <a:latin typeface="Times New Roman" panose="02020603050405020304" pitchFamily="18" charset="0"/>
                <a:ea typeface="Calibri" panose="020F0502020204030204" pitchFamily="34" charset="0"/>
                <a:cs typeface="Arial" panose="020B0604020202020204" pitchFamily="34" charset="0"/>
              </a:rPr>
              <a:t> then </a:t>
            </a:r>
            <a:r>
              <a:rPr lang="en-US" sz="1800" b="1" dirty="0">
                <a:effectLst/>
                <a:latin typeface="Times New Roman" panose="02020603050405020304" pitchFamily="18" charset="0"/>
                <a:ea typeface="Calibri" panose="020F0502020204030204" pitchFamily="34" charset="0"/>
                <a:cs typeface="Arial" panose="020B0604020202020204" pitchFamily="34" charset="0"/>
              </a:rPr>
              <a:t>Timing Analyzer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2000" dirty="0"/>
          </a:p>
        </p:txBody>
      </p:sp>
      <p:sp>
        <p:nvSpPr>
          <p:cNvPr id="10" name="TextBox 9">
            <a:extLst>
              <a:ext uri="{FF2B5EF4-FFF2-40B4-BE49-F238E27FC236}">
                <a16:creationId xmlns:a16="http://schemas.microsoft.com/office/drawing/2014/main" id="{AFFDA88F-65C0-B1F1-304B-2B84AF276517}"/>
              </a:ext>
            </a:extLst>
          </p:cNvPr>
          <p:cNvSpPr txBox="1"/>
          <p:nvPr/>
        </p:nvSpPr>
        <p:spPr>
          <a:xfrm>
            <a:off x="685800" y="2775604"/>
            <a:ext cx="4495800" cy="923330"/>
          </a:xfrm>
          <a:prstGeom prst="rect">
            <a:avLst/>
          </a:prstGeom>
          <a:noFill/>
        </p:spPr>
        <p:txBody>
          <a:bodyPr wrap="square">
            <a:spAutoFit/>
          </a:bodyPr>
          <a:lstStyle/>
          <a:p>
            <a:pPr algn="ctr"/>
            <a:r>
              <a:rPr lang="en-US" sz="18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Browse for the .</a:t>
            </a:r>
            <a:r>
              <a:rPr lang="en-US" sz="1800" dirty="0" err="1">
                <a:solidFill>
                  <a:srgbClr val="FF0000"/>
                </a:solidFill>
                <a:effectLst/>
                <a:latin typeface="Times New Roman" panose="02020603050405020304" pitchFamily="18" charset="0"/>
                <a:ea typeface="Calibri" panose="020F0502020204030204" pitchFamily="34" charset="0"/>
                <a:cs typeface="Arial" panose="020B0604020202020204" pitchFamily="34" charset="0"/>
              </a:rPr>
              <a:t>sdc</a:t>
            </a:r>
            <a:r>
              <a:rPr lang="en-US" sz="18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 file that is generated in the previous steps (its path is by default the folder that contains the project).</a:t>
            </a:r>
            <a:endParaRPr lang="en-US" dirty="0">
              <a:solidFill>
                <a:srgbClr val="FF0000"/>
              </a:solidFill>
            </a:endParaRPr>
          </a:p>
        </p:txBody>
      </p:sp>
      <p:sp>
        <p:nvSpPr>
          <p:cNvPr id="11" name="Rectangle 10">
            <a:extLst>
              <a:ext uri="{FF2B5EF4-FFF2-40B4-BE49-F238E27FC236}">
                <a16:creationId xmlns:a16="http://schemas.microsoft.com/office/drawing/2014/main" id="{95D6D0B7-2BDB-423A-5013-A98423F2FD6F}"/>
              </a:ext>
            </a:extLst>
          </p:cNvPr>
          <p:cNvSpPr/>
          <p:nvPr/>
        </p:nvSpPr>
        <p:spPr>
          <a:xfrm>
            <a:off x="7086600" y="3161069"/>
            <a:ext cx="2133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cxnSp>
        <p:nvCxnSpPr>
          <p:cNvPr id="13" name="Straight Arrow Connector 12">
            <a:extLst>
              <a:ext uri="{FF2B5EF4-FFF2-40B4-BE49-F238E27FC236}">
                <a16:creationId xmlns:a16="http://schemas.microsoft.com/office/drawing/2014/main" id="{158D8DEF-72C7-9885-C0BE-68332020CEE2}"/>
              </a:ext>
            </a:extLst>
          </p:cNvPr>
          <p:cNvCxnSpPr/>
          <p:nvPr/>
        </p:nvCxnSpPr>
        <p:spPr>
          <a:xfrm>
            <a:off x="5257800" y="3237269"/>
            <a:ext cx="17526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322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24DF215-DCDD-19EF-0927-A635270E6B3B}"/>
              </a:ext>
            </a:extLst>
          </p:cNvPr>
          <p:cNvSpPr>
            <a:spLocks noGrp="1"/>
          </p:cNvSpPr>
          <p:nvPr>
            <p:ph type="ftr" sz="quarter" idx="11"/>
          </p:nvPr>
        </p:nvSpPr>
        <p:spPr/>
        <p:txBody>
          <a:bodyPr/>
          <a:lstStyle/>
          <a:p>
            <a:r>
              <a:rPr lang="en-US"/>
              <a:t>© CND                                                                                                                            CND111: Intro. to Digital Design</a:t>
            </a:r>
            <a:endParaRPr lang="en-US" dirty="0"/>
          </a:p>
        </p:txBody>
      </p:sp>
      <p:sp>
        <p:nvSpPr>
          <p:cNvPr id="5" name="Slide Number Placeholder 4">
            <a:extLst>
              <a:ext uri="{FF2B5EF4-FFF2-40B4-BE49-F238E27FC236}">
                <a16:creationId xmlns:a16="http://schemas.microsoft.com/office/drawing/2014/main" id="{F1E473A9-F65F-C602-ADF9-A7C07B3ACA1A}"/>
              </a:ext>
            </a:extLst>
          </p:cNvPr>
          <p:cNvSpPr>
            <a:spLocks noGrp="1"/>
          </p:cNvSpPr>
          <p:nvPr>
            <p:ph type="sldNum" sz="quarter" idx="12"/>
          </p:nvPr>
        </p:nvSpPr>
        <p:spPr/>
        <p:txBody>
          <a:bodyPr/>
          <a:lstStyle/>
          <a:p>
            <a:fld id="{200B2350-5261-4F5C-9DF5-EF0D264FC8D2}" type="slidenum">
              <a:rPr lang="en-US" smtClean="0"/>
              <a:pPr/>
              <a:t>28</a:t>
            </a:fld>
            <a:endParaRPr lang="en-US" dirty="0"/>
          </a:p>
        </p:txBody>
      </p:sp>
      <p:sp>
        <p:nvSpPr>
          <p:cNvPr id="6" name="TextBox 5">
            <a:extLst>
              <a:ext uri="{FF2B5EF4-FFF2-40B4-BE49-F238E27FC236}">
                <a16:creationId xmlns:a16="http://schemas.microsoft.com/office/drawing/2014/main" id="{10768AF9-6F82-D396-52FE-7E149A223135}"/>
              </a:ext>
            </a:extLst>
          </p:cNvPr>
          <p:cNvSpPr txBox="1"/>
          <p:nvPr/>
        </p:nvSpPr>
        <p:spPr>
          <a:xfrm>
            <a:off x="685800" y="335817"/>
            <a:ext cx="9753600" cy="584775"/>
          </a:xfrm>
          <a:prstGeom prst="rect">
            <a:avLst/>
          </a:prstGeom>
          <a:noFill/>
        </p:spPr>
        <p:txBody>
          <a:bodyPr wrap="square" rtlCol="0">
            <a:spAutoFit/>
          </a:bodyPr>
          <a:lstStyle/>
          <a:p>
            <a:r>
              <a:rPr lang="en-US" sz="3200" b="1" dirty="0">
                <a:solidFill>
                  <a:srgbClr val="007FA3"/>
                </a:solidFill>
              </a:rPr>
              <a:t>Violations Solved: </a:t>
            </a:r>
          </a:p>
        </p:txBody>
      </p:sp>
      <p:pic>
        <p:nvPicPr>
          <p:cNvPr id="7" name="Picture 6" descr="A screenshot of a computer&#10;&#10;Description automatically generated">
            <a:extLst>
              <a:ext uri="{FF2B5EF4-FFF2-40B4-BE49-F238E27FC236}">
                <a16:creationId xmlns:a16="http://schemas.microsoft.com/office/drawing/2014/main" id="{F001A0FC-177E-5E31-4711-E5E62DA18CB2}"/>
              </a:ext>
            </a:extLst>
          </p:cNvPr>
          <p:cNvPicPr>
            <a:picLocks noChangeAspect="1"/>
          </p:cNvPicPr>
          <p:nvPr/>
        </p:nvPicPr>
        <p:blipFill rotWithShape="1">
          <a:blip r:embed="rId2"/>
          <a:srcRect l="19230" t="11374" r="23078" b="27662"/>
          <a:stretch/>
        </p:blipFill>
        <p:spPr>
          <a:xfrm>
            <a:off x="685800" y="1447800"/>
            <a:ext cx="5760717" cy="3200400"/>
          </a:xfrm>
          <a:prstGeom prst="rect">
            <a:avLst/>
          </a:prstGeom>
          <a:ln w="28575">
            <a:solidFill>
              <a:schemeClr val="bg2"/>
            </a:solidFill>
          </a:ln>
        </p:spPr>
      </p:pic>
      <p:pic>
        <p:nvPicPr>
          <p:cNvPr id="8" name="Picture 7" descr="A screenshot of a computer&#10;&#10;Description automatically generated">
            <a:extLst>
              <a:ext uri="{FF2B5EF4-FFF2-40B4-BE49-F238E27FC236}">
                <a16:creationId xmlns:a16="http://schemas.microsoft.com/office/drawing/2014/main" id="{612894D6-FEB7-BDC1-4E46-451C60311794}"/>
              </a:ext>
            </a:extLst>
          </p:cNvPr>
          <p:cNvPicPr>
            <a:picLocks noChangeAspect="1"/>
          </p:cNvPicPr>
          <p:nvPr/>
        </p:nvPicPr>
        <p:blipFill>
          <a:blip r:embed="rId3"/>
          <a:stretch>
            <a:fillRect/>
          </a:stretch>
        </p:blipFill>
        <p:spPr>
          <a:xfrm>
            <a:off x="3352800" y="2514600"/>
            <a:ext cx="5943600" cy="3263265"/>
          </a:xfrm>
          <a:prstGeom prst="rect">
            <a:avLst/>
          </a:prstGeom>
          <a:ln w="28575">
            <a:solidFill>
              <a:schemeClr val="bg2"/>
            </a:solidFill>
          </a:ln>
        </p:spPr>
      </p:pic>
      <p:pic>
        <p:nvPicPr>
          <p:cNvPr id="9" name="Picture 8" descr="A screenshot of a computer&#10;&#10;Description automatically generated">
            <a:extLst>
              <a:ext uri="{FF2B5EF4-FFF2-40B4-BE49-F238E27FC236}">
                <a16:creationId xmlns:a16="http://schemas.microsoft.com/office/drawing/2014/main" id="{DDB21EA1-A8D1-7782-B373-336EC5B96839}"/>
              </a:ext>
            </a:extLst>
          </p:cNvPr>
          <p:cNvPicPr>
            <a:picLocks noChangeAspect="1"/>
          </p:cNvPicPr>
          <p:nvPr/>
        </p:nvPicPr>
        <p:blipFill>
          <a:blip r:embed="rId4"/>
          <a:stretch>
            <a:fillRect/>
          </a:stretch>
        </p:blipFill>
        <p:spPr>
          <a:xfrm>
            <a:off x="5410200" y="3429000"/>
            <a:ext cx="5943600" cy="3209925"/>
          </a:xfrm>
          <a:prstGeom prst="rect">
            <a:avLst/>
          </a:prstGeom>
          <a:ln w="28575">
            <a:solidFill>
              <a:schemeClr val="bg2"/>
            </a:solidFill>
          </a:ln>
        </p:spPr>
      </p:pic>
      <p:sp>
        <p:nvSpPr>
          <p:cNvPr id="10" name="TextBox 9">
            <a:extLst>
              <a:ext uri="{FF2B5EF4-FFF2-40B4-BE49-F238E27FC236}">
                <a16:creationId xmlns:a16="http://schemas.microsoft.com/office/drawing/2014/main" id="{A9B1D191-D4AF-7B09-FE33-C93DE479FF47}"/>
              </a:ext>
            </a:extLst>
          </p:cNvPr>
          <p:cNvSpPr txBox="1"/>
          <p:nvPr/>
        </p:nvSpPr>
        <p:spPr>
          <a:xfrm>
            <a:off x="7543800" y="1337968"/>
            <a:ext cx="3124200" cy="830997"/>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ea typeface="Calibri" panose="020F0502020204030204" pitchFamily="34" charset="0"/>
                <a:cs typeface="Arial" panose="020B0604020202020204" pitchFamily="34" charset="0"/>
              </a:rPr>
              <a:t>Run Timing Analysis again.</a:t>
            </a:r>
            <a:endParaRPr lang="en-US" sz="2800" b="1" dirty="0">
              <a:solidFill>
                <a:srgbClr val="FF0000"/>
              </a:solidFill>
            </a:endParaRPr>
          </a:p>
        </p:txBody>
      </p:sp>
      <p:sp>
        <p:nvSpPr>
          <p:cNvPr id="11" name="TextBox 10">
            <a:extLst>
              <a:ext uri="{FF2B5EF4-FFF2-40B4-BE49-F238E27FC236}">
                <a16:creationId xmlns:a16="http://schemas.microsoft.com/office/drawing/2014/main" id="{47772969-B64B-2306-7445-67C43B6F672C}"/>
              </a:ext>
            </a:extLst>
          </p:cNvPr>
          <p:cNvSpPr txBox="1"/>
          <p:nvPr/>
        </p:nvSpPr>
        <p:spPr>
          <a:xfrm>
            <a:off x="160683" y="5105400"/>
            <a:ext cx="3124200" cy="1200329"/>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ea typeface="Calibri" panose="020F0502020204030204" pitchFamily="34" charset="0"/>
                <a:cs typeface="Arial" panose="020B0604020202020204" pitchFamily="34" charset="0"/>
              </a:rPr>
              <a:t>Clocks changed and</a:t>
            </a:r>
          </a:p>
          <a:p>
            <a:pPr algn="ctr"/>
            <a:r>
              <a:rPr lang="en-US" sz="2400" b="1" dirty="0">
                <a:solidFill>
                  <a:srgbClr val="FF0000"/>
                </a:solidFill>
                <a:latin typeface="Times New Roman" panose="02020603050405020304" pitchFamily="18" charset="0"/>
                <a:ea typeface="Calibri" panose="020F0502020204030204" pitchFamily="34" charset="0"/>
                <a:cs typeface="Arial" panose="020B0604020202020204" pitchFamily="34" charset="0"/>
              </a:rPr>
              <a:t>Setup and Hold violations are solved</a:t>
            </a:r>
            <a:endParaRPr lang="en-US" sz="2800" b="1" dirty="0">
              <a:solidFill>
                <a:srgbClr val="FF0000"/>
              </a:solidFill>
            </a:endParaRPr>
          </a:p>
        </p:txBody>
      </p:sp>
    </p:spTree>
    <p:extLst>
      <p:ext uri="{BB962C8B-B14F-4D97-AF65-F5344CB8AC3E}">
        <p14:creationId xmlns:p14="http://schemas.microsoft.com/office/powerpoint/2010/main" val="4024341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1F28664-E988-1920-D9BE-5AB73A486A08}"/>
              </a:ext>
            </a:extLst>
          </p:cNvPr>
          <p:cNvSpPr>
            <a:spLocks noGrp="1"/>
          </p:cNvSpPr>
          <p:nvPr>
            <p:ph type="ftr" sz="quarter" idx="11"/>
          </p:nvPr>
        </p:nvSpPr>
        <p:spPr/>
        <p:txBody>
          <a:bodyPr/>
          <a:lstStyle/>
          <a:p>
            <a:r>
              <a:rPr lang="en-US"/>
              <a:t>© CND                                                                                                                            CND111: Intro. to Digital Design</a:t>
            </a:r>
            <a:endParaRPr lang="en-US" dirty="0"/>
          </a:p>
        </p:txBody>
      </p:sp>
      <p:sp>
        <p:nvSpPr>
          <p:cNvPr id="5" name="Slide Number Placeholder 4">
            <a:extLst>
              <a:ext uri="{FF2B5EF4-FFF2-40B4-BE49-F238E27FC236}">
                <a16:creationId xmlns:a16="http://schemas.microsoft.com/office/drawing/2014/main" id="{B6AE05AC-3237-0014-EEEC-2A2D316BD24A}"/>
              </a:ext>
            </a:extLst>
          </p:cNvPr>
          <p:cNvSpPr>
            <a:spLocks noGrp="1"/>
          </p:cNvSpPr>
          <p:nvPr>
            <p:ph type="sldNum" sz="quarter" idx="12"/>
          </p:nvPr>
        </p:nvSpPr>
        <p:spPr/>
        <p:txBody>
          <a:bodyPr/>
          <a:lstStyle/>
          <a:p>
            <a:fld id="{200B2350-5261-4F5C-9DF5-EF0D264FC8D2}" type="slidenum">
              <a:rPr lang="en-US" smtClean="0"/>
              <a:pPr/>
              <a:t>29</a:t>
            </a:fld>
            <a:endParaRPr lang="en-US" dirty="0"/>
          </a:p>
        </p:txBody>
      </p:sp>
      <p:sp>
        <p:nvSpPr>
          <p:cNvPr id="6" name="TextBox 5">
            <a:extLst>
              <a:ext uri="{FF2B5EF4-FFF2-40B4-BE49-F238E27FC236}">
                <a16:creationId xmlns:a16="http://schemas.microsoft.com/office/drawing/2014/main" id="{85F37E19-CCFF-72B2-6A9A-8BA0A418810F}"/>
              </a:ext>
            </a:extLst>
          </p:cNvPr>
          <p:cNvSpPr txBox="1"/>
          <p:nvPr/>
        </p:nvSpPr>
        <p:spPr>
          <a:xfrm>
            <a:off x="685800" y="335817"/>
            <a:ext cx="9753600" cy="584775"/>
          </a:xfrm>
          <a:prstGeom prst="rect">
            <a:avLst/>
          </a:prstGeom>
          <a:noFill/>
        </p:spPr>
        <p:txBody>
          <a:bodyPr wrap="square" rtlCol="0">
            <a:spAutoFit/>
          </a:bodyPr>
          <a:lstStyle/>
          <a:p>
            <a:r>
              <a:rPr lang="en-US" sz="3200" b="1" dirty="0">
                <a:solidFill>
                  <a:srgbClr val="007FA3"/>
                </a:solidFill>
              </a:rPr>
              <a:t>Note:</a:t>
            </a:r>
          </a:p>
        </p:txBody>
      </p:sp>
      <p:sp>
        <p:nvSpPr>
          <p:cNvPr id="8" name="TextBox 7">
            <a:extLst>
              <a:ext uri="{FF2B5EF4-FFF2-40B4-BE49-F238E27FC236}">
                <a16:creationId xmlns:a16="http://schemas.microsoft.com/office/drawing/2014/main" id="{BE56A63A-FF3B-0A1D-B42A-93B3CBE80AE2}"/>
              </a:ext>
            </a:extLst>
          </p:cNvPr>
          <p:cNvSpPr txBox="1"/>
          <p:nvPr/>
        </p:nvSpPr>
        <p:spPr>
          <a:xfrm>
            <a:off x="762000" y="2644170"/>
            <a:ext cx="10668000" cy="1938992"/>
          </a:xfrm>
          <a:prstGeom prst="rect">
            <a:avLst/>
          </a:prstGeom>
          <a:noFill/>
        </p:spPr>
        <p:txBody>
          <a:bodyPr wrap="square">
            <a:spAutoFit/>
          </a:bodyPr>
          <a:lstStyle/>
          <a:p>
            <a:r>
              <a:rPr lang="en-US" sz="2400" b="1" dirty="0">
                <a:latin typeface="Times New Roman" panose="02020603050405020304" pitchFamily="18" charset="0"/>
                <a:ea typeface="Calibri" panose="020F0502020204030204" pitchFamily="34" charset="0"/>
                <a:cs typeface="Arial" panose="020B0604020202020204" pitchFamily="34" charset="0"/>
              </a:rPr>
              <a:t>C</a:t>
            </a:r>
            <a:r>
              <a:rPr lang="en-US" sz="2400" b="1" dirty="0">
                <a:effectLst/>
                <a:latin typeface="Times New Roman" panose="02020603050405020304" pitchFamily="18" charset="0"/>
                <a:ea typeface="Calibri" panose="020F0502020204030204" pitchFamily="34" charset="0"/>
                <a:cs typeface="Arial" panose="020B0604020202020204" pitchFamily="34" charset="0"/>
              </a:rPr>
              <a:t>reate generated clock </a:t>
            </a:r>
            <a:r>
              <a:rPr lang="en-US" sz="2400" dirty="0">
                <a:effectLst/>
                <a:latin typeface="Times New Roman" panose="02020603050405020304" pitchFamily="18" charset="0"/>
                <a:ea typeface="Calibri" panose="020F0502020204030204" pitchFamily="34" charset="0"/>
                <a:cs typeface="Arial" panose="020B0604020202020204" pitchFamily="34" charset="0"/>
              </a:rPr>
              <a:t>is used with the divided clock instead of </a:t>
            </a:r>
            <a:r>
              <a:rPr lang="en-US" sz="2400" b="1" dirty="0">
                <a:latin typeface="Times New Roman" panose="02020603050405020304" pitchFamily="18" charset="0"/>
                <a:ea typeface="Calibri" panose="020F0502020204030204" pitchFamily="34" charset="0"/>
                <a:cs typeface="Arial" panose="020B0604020202020204" pitchFamily="34" charset="0"/>
              </a:rPr>
              <a:t>C</a:t>
            </a:r>
            <a:r>
              <a:rPr lang="en-US" sz="2400" b="1" dirty="0">
                <a:effectLst/>
                <a:latin typeface="Times New Roman" panose="02020603050405020304" pitchFamily="18" charset="0"/>
                <a:ea typeface="Calibri" panose="020F0502020204030204" pitchFamily="34" charset="0"/>
                <a:cs typeface="Arial" panose="020B0604020202020204" pitchFamily="34" charset="0"/>
              </a:rPr>
              <a:t>reate clock </a:t>
            </a:r>
            <a:r>
              <a:rPr lang="en-US" sz="2400" dirty="0">
                <a:effectLst/>
                <a:latin typeface="Times New Roman" panose="02020603050405020304" pitchFamily="18" charset="0"/>
                <a:ea typeface="Calibri" panose="020F0502020204030204" pitchFamily="34" charset="0"/>
                <a:cs typeface="Arial" panose="020B0604020202020204" pitchFamily="34" charset="0"/>
              </a:rPr>
              <a:t>which is used with the source clock, to make it inherit the properties (jitter and insertion delay) of the source clock. Because the divided clock is generated from the source clock </a:t>
            </a:r>
            <a:r>
              <a:rPr lang="en-US" sz="2400" dirty="0" smtClean="0">
                <a:effectLst/>
                <a:latin typeface="Times New Roman" panose="02020603050405020304" pitchFamily="18" charset="0"/>
                <a:ea typeface="Calibri" panose="020F0502020204030204" pitchFamily="34" charset="0"/>
                <a:cs typeface="Arial" panose="020B0604020202020204" pitchFamily="34" charset="0"/>
              </a:rPr>
              <a:t>so it </a:t>
            </a:r>
            <a:r>
              <a:rPr lang="en-US" sz="2400" dirty="0">
                <a:effectLst/>
                <a:latin typeface="Times New Roman" panose="02020603050405020304" pitchFamily="18" charset="0"/>
                <a:ea typeface="Calibri" panose="020F0502020204030204" pitchFamily="34" charset="0"/>
                <a:cs typeface="Arial" panose="020B0604020202020204" pitchFamily="34" charset="0"/>
              </a:rPr>
              <a:t>must inherit its properties as it’s not a different source clock</a:t>
            </a:r>
            <a:r>
              <a:rPr lang="en-US" sz="2400" dirty="0" smtClean="0">
                <a:effectLst/>
                <a:latin typeface="Times New Roman" panose="02020603050405020304" pitchFamily="18" charset="0"/>
                <a:ea typeface="Calibri" panose="020F0502020204030204" pitchFamily="34" charset="0"/>
                <a:cs typeface="Arial" panose="020B0604020202020204" pitchFamily="34" charset="0"/>
              </a:rPr>
              <a:t>.</a:t>
            </a:r>
          </a:p>
          <a:p>
            <a:endParaRPr lang="en-US" sz="2400" dirty="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7166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Array Block (LAB) Definition</a:t>
            </a:r>
            <a:br>
              <a:rPr lang="en-US" dirty="0"/>
            </a:br>
            <a:endParaRPr lang="en-US" dirty="0"/>
          </a:p>
        </p:txBody>
      </p:sp>
      <p:sp>
        <p:nvSpPr>
          <p:cNvPr id="4" name="Content Placeholder 3"/>
          <p:cNvSpPr>
            <a:spLocks noGrp="1"/>
          </p:cNvSpPr>
          <p:nvPr>
            <p:ph sz="quarter" idx="14"/>
          </p:nvPr>
        </p:nvSpPr>
        <p:spPr>
          <a:xfrm>
            <a:off x="228600" y="1066800"/>
            <a:ext cx="11049000" cy="4906964"/>
          </a:xfrm>
        </p:spPr>
        <p:txBody>
          <a:bodyPr/>
          <a:lstStyle/>
          <a:p>
            <a:pPr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 The </a:t>
            </a:r>
            <a:r>
              <a:rPr lang="en-US" sz="2300" dirty="0">
                <a:latin typeface="Times New Roman" panose="02020603050405020304" pitchFamily="18" charset="0"/>
                <a:cs typeface="Times New Roman" panose="02020603050405020304" pitchFamily="18" charset="0"/>
              </a:rPr>
              <a:t>logic array block (LAB) </a:t>
            </a:r>
            <a:r>
              <a:rPr lang="en-US" sz="2300" dirty="0" smtClean="0">
                <a:latin typeface="Times New Roman" panose="02020603050405020304" pitchFamily="18" charset="0"/>
                <a:cs typeface="Times New Roman" panose="02020603050405020304" pitchFamily="18" charset="0"/>
              </a:rPr>
              <a:t>is composed of </a:t>
            </a:r>
            <a:r>
              <a:rPr lang="en-US" sz="2300" dirty="0">
                <a:latin typeface="Times New Roman" panose="02020603050405020304" pitchFamily="18" charset="0"/>
                <a:cs typeface="Times New Roman" panose="02020603050405020304" pitchFamily="18" charset="0"/>
              </a:rPr>
              <a:t>basic building blocks known as adaptive logic modules (ALMs). You can configure the LABs to implement logic functions, arithmetic functions, and register functions</a:t>
            </a:r>
            <a:r>
              <a:rPr lang="en-US" sz="23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sz="2300" dirty="0" smtClean="0">
                <a:latin typeface="Times New Roman" panose="02020603050405020304" pitchFamily="18" charset="0"/>
                <a:cs typeface="Times New Roman" panose="02020603050405020304" pitchFamily="18" charset="0"/>
              </a:rPr>
              <a:t> Each </a:t>
            </a:r>
            <a:r>
              <a:rPr lang="en-US" sz="2300" dirty="0">
                <a:latin typeface="Times New Roman" panose="02020603050405020304" pitchFamily="18" charset="0"/>
                <a:cs typeface="Times New Roman" panose="02020603050405020304" pitchFamily="18" charset="0"/>
              </a:rPr>
              <a:t>LAB consists of the following:</a:t>
            </a:r>
          </a:p>
          <a:p>
            <a:pPr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  16 </a:t>
            </a:r>
            <a:r>
              <a:rPr lang="en-US" sz="2300" dirty="0">
                <a:latin typeface="Times New Roman" panose="02020603050405020304" pitchFamily="18" charset="0"/>
                <a:cs typeface="Times New Roman" panose="02020603050405020304" pitchFamily="18" charset="0"/>
              </a:rPr>
              <a:t>logic elements (LEs)—smallest logic unit in Intel® Cyclone® 10 LP devices</a:t>
            </a:r>
          </a:p>
          <a:p>
            <a:pPr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  LE </a:t>
            </a:r>
            <a:r>
              <a:rPr lang="en-US" sz="2300" dirty="0">
                <a:latin typeface="Times New Roman" panose="02020603050405020304" pitchFamily="18" charset="0"/>
                <a:cs typeface="Times New Roman" panose="02020603050405020304" pitchFamily="18" charset="0"/>
              </a:rPr>
              <a:t>carry chains—carry chains propagated serially through each LE within an LAB</a:t>
            </a:r>
          </a:p>
          <a:p>
            <a:pPr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  LAB </a:t>
            </a:r>
            <a:r>
              <a:rPr lang="en-US" sz="2300" dirty="0">
                <a:latin typeface="Times New Roman" panose="02020603050405020304" pitchFamily="18" charset="0"/>
                <a:cs typeface="Times New Roman" panose="02020603050405020304" pitchFamily="18" charset="0"/>
              </a:rPr>
              <a:t>control signals—dedicated logic for driving control signals to LEs within an LAB</a:t>
            </a:r>
          </a:p>
          <a:p>
            <a:pPr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  Local </a:t>
            </a:r>
            <a:r>
              <a:rPr lang="en-US" sz="2300" dirty="0">
                <a:latin typeface="Times New Roman" panose="02020603050405020304" pitchFamily="18" charset="0"/>
                <a:cs typeface="Times New Roman" panose="02020603050405020304" pitchFamily="18" charset="0"/>
              </a:rPr>
              <a:t>interconnect—transfers signals between LEs in the same LAB</a:t>
            </a:r>
          </a:p>
          <a:p>
            <a:pPr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  Register </a:t>
            </a:r>
            <a:r>
              <a:rPr lang="en-US" sz="2300" dirty="0">
                <a:latin typeface="Times New Roman" panose="02020603050405020304" pitchFamily="18" charset="0"/>
                <a:cs typeface="Times New Roman" panose="02020603050405020304" pitchFamily="18" charset="0"/>
              </a:rPr>
              <a:t>chains—transfers the output of one LE register to the adjacent LE register in an </a:t>
            </a:r>
            <a:r>
              <a:rPr lang="en-US" sz="2300" dirty="0" smtClean="0">
                <a:latin typeface="Times New Roman" panose="02020603050405020304" pitchFamily="18" charset="0"/>
                <a:cs typeface="Times New Roman" panose="02020603050405020304" pitchFamily="18" charset="0"/>
              </a:rPr>
              <a:t>LAB</a:t>
            </a:r>
            <a:endParaRPr lang="en-US" sz="2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p:txBody>
      </p:sp>
      <p:sp>
        <p:nvSpPr>
          <p:cNvPr id="5" name="Footer Placeholder 4"/>
          <p:cNvSpPr>
            <a:spLocks noGrp="1"/>
          </p:cNvSpPr>
          <p:nvPr>
            <p:ph type="ftr" sz="quarter" idx="10"/>
          </p:nvPr>
        </p:nvSpPr>
        <p:spPr/>
        <p:txBody>
          <a:bodyPr/>
          <a:lstStyle/>
          <a:p>
            <a:r>
              <a:rPr lang="en-US" dirty="0"/>
              <a:t>© CND                                                                                                                            CND111: Intro. to Digital Design</a:t>
            </a:r>
          </a:p>
        </p:txBody>
      </p:sp>
    </p:spTree>
    <p:extLst>
      <p:ext uri="{BB962C8B-B14F-4D97-AF65-F5344CB8AC3E}">
        <p14:creationId xmlns:p14="http://schemas.microsoft.com/office/powerpoint/2010/main" val="121724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 CND                                                                                                                            CND111: Intro. to Digital Design</a:t>
            </a:r>
            <a:endParaRPr lang="en-US" dirty="0"/>
          </a:p>
        </p:txBody>
      </p:sp>
      <p:pic>
        <p:nvPicPr>
          <p:cNvPr id="6" name="Picture 5"/>
          <p:cNvPicPr>
            <a:picLocks noChangeAspect="1"/>
          </p:cNvPicPr>
          <p:nvPr/>
        </p:nvPicPr>
        <p:blipFill>
          <a:blip r:embed="rId2"/>
          <a:stretch>
            <a:fillRect/>
          </a:stretch>
        </p:blipFill>
        <p:spPr>
          <a:xfrm>
            <a:off x="2819400" y="1219200"/>
            <a:ext cx="6391275" cy="4648200"/>
          </a:xfrm>
          <a:prstGeom prst="rect">
            <a:avLst/>
          </a:prstGeom>
        </p:spPr>
      </p:pic>
      <p:sp>
        <p:nvSpPr>
          <p:cNvPr id="7" name="TextBox 6"/>
          <p:cNvSpPr txBox="1"/>
          <p:nvPr/>
        </p:nvSpPr>
        <p:spPr>
          <a:xfrm>
            <a:off x="3429000" y="5867400"/>
            <a:ext cx="483818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LAB Structure of Intel® Cyclone® </a:t>
            </a:r>
            <a:r>
              <a:rPr lang="en-US" sz="2000" dirty="0" smtClean="0">
                <a:latin typeface="Times New Roman" panose="02020603050405020304" pitchFamily="18" charset="0"/>
                <a:cs typeface="Times New Roman" panose="02020603050405020304" pitchFamily="18" charset="0"/>
              </a:rPr>
              <a:t>Devices</a:t>
            </a:r>
            <a:endParaRPr lang="en-US" sz="2000" dirty="0" smtClean="0">
              <a:latin typeface="Times New Roman" panose="02020603050405020304" pitchFamily="18" charset="0"/>
              <a:cs typeface="Times New Roman" panose="02020603050405020304" pitchFamily="18" charset="0"/>
            </a:endParaRPr>
          </a:p>
        </p:txBody>
      </p:sp>
      <p:sp>
        <p:nvSpPr>
          <p:cNvPr id="9" name="Rectangle 8"/>
          <p:cNvSpPr/>
          <p:nvPr/>
        </p:nvSpPr>
        <p:spPr>
          <a:xfrm>
            <a:off x="685800" y="152400"/>
            <a:ext cx="7848600" cy="892552"/>
          </a:xfrm>
          <a:prstGeom prst="rect">
            <a:avLst/>
          </a:prstGeom>
        </p:spPr>
        <p:txBody>
          <a:bodyPr wrap="square">
            <a:spAutoFit/>
          </a:bodyPr>
          <a:lstStyle/>
          <a:p>
            <a:r>
              <a:rPr lang="en-US" sz="3400" b="1" dirty="0">
                <a:solidFill>
                  <a:srgbClr val="007FA3"/>
                </a:solidFill>
                <a:latin typeface="Times New Roman" panose="02020603050405020304" pitchFamily="18" charset="0"/>
                <a:ea typeface="+mj-ea"/>
                <a:cs typeface="Times New Roman" panose="02020603050405020304" pitchFamily="18" charset="0"/>
              </a:rPr>
              <a:t>Logic Array Block (LAB</a:t>
            </a:r>
            <a:r>
              <a:rPr lang="en-US" sz="3400" b="1" dirty="0" smtClean="0">
                <a:solidFill>
                  <a:srgbClr val="007FA3"/>
                </a:solidFill>
                <a:latin typeface="Times New Roman" panose="02020603050405020304" pitchFamily="18" charset="0"/>
                <a:ea typeface="+mj-ea"/>
                <a:cs typeface="Times New Roman" panose="02020603050405020304" pitchFamily="18" charset="0"/>
              </a:rPr>
              <a:t>)</a:t>
            </a:r>
            <a:r>
              <a:rPr lang="en-US" sz="3400" b="1" dirty="0">
                <a:solidFill>
                  <a:srgbClr val="007FA3"/>
                </a:solidFill>
                <a:latin typeface="Times New Roman" panose="02020603050405020304" pitchFamily="18" charset="0"/>
                <a:ea typeface="+mj-ea"/>
                <a:cs typeface="Times New Roman" panose="02020603050405020304" pitchFamily="18" charset="0"/>
              </a:rPr>
              <a:t/>
            </a:r>
            <a:br>
              <a:rPr lang="en-US" sz="3400" b="1" dirty="0">
                <a:solidFill>
                  <a:srgbClr val="007FA3"/>
                </a:solidFill>
                <a:latin typeface="Times New Roman" panose="02020603050405020304" pitchFamily="18" charset="0"/>
                <a:ea typeface="+mj-ea"/>
                <a:cs typeface="Times New Roman" panose="02020603050405020304" pitchFamily="18" charset="0"/>
              </a:rPr>
            </a:br>
            <a:endParaRPr lang="en-US" dirty="0"/>
          </a:p>
        </p:txBody>
      </p:sp>
    </p:spTree>
    <p:extLst>
      <p:ext uri="{BB962C8B-B14F-4D97-AF65-F5344CB8AC3E}">
        <p14:creationId xmlns:p14="http://schemas.microsoft.com/office/powerpoint/2010/main" val="6712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Lookup Table (LUT)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LUT is used whenever you need a particular input combination to generate a specific set of outputs.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LUT lets you easily specify the input-to-output relationship without generating specific gate-level combinatorial logic</a:t>
            </a:r>
            <a:r>
              <a:rPr lang="en-US" sz="2400" dirty="0" smtClean="0">
                <a:latin typeface="Times New Roman" panose="02020603050405020304" pitchFamily="18" charset="0"/>
                <a:cs typeface="Times New Roman" panose="02020603050405020304" pitchFamily="18" charset="0"/>
              </a:rPr>
              <a:t>.</a:t>
            </a:r>
          </a:p>
          <a:p>
            <a:pPr marL="0" indent="0">
              <a:buNone/>
            </a:pPr>
            <a:r>
              <a:rPr lang="en-US" dirty="0"/>
              <a:t/>
            </a:r>
            <a:br>
              <a:rPr lang="en-US" dirty="0"/>
            </a:br>
            <a:endParaRPr lang="en-US" sz="24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 CND                                                                                                                            CND111: Intro. to Digital Design</a:t>
            </a:r>
            <a:endParaRPr lang="en-US" dirty="0"/>
          </a:p>
        </p:txBody>
      </p:sp>
    </p:spTree>
    <p:extLst>
      <p:ext uri="{BB962C8B-B14F-4D97-AF65-F5344CB8AC3E}">
        <p14:creationId xmlns:p14="http://schemas.microsoft.com/office/powerpoint/2010/main" val="153286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10972800" cy="699028"/>
          </a:xfrm>
        </p:spPr>
        <p:txBody>
          <a:bodyPr/>
          <a:lstStyle/>
          <a:p>
            <a:r>
              <a:rPr lang="en-US" dirty="0"/>
              <a:t>Fitter Resource Usage Summary Report</a:t>
            </a:r>
            <a:br>
              <a:rPr lang="en-US" dirty="0"/>
            </a:br>
            <a:r>
              <a:rPr lang="en-US" dirty="0"/>
              <a:t> </a:t>
            </a:r>
          </a:p>
        </p:txBody>
      </p:sp>
      <p:sp>
        <p:nvSpPr>
          <p:cNvPr id="3" name="Content Placeholder 2"/>
          <p:cNvSpPr>
            <a:spLocks noGrp="1"/>
          </p:cNvSpPr>
          <p:nvPr>
            <p:ph idx="1"/>
          </p:nvPr>
        </p:nvSpPr>
        <p:spPr>
          <a:xfrm>
            <a:off x="296434" y="1219200"/>
            <a:ext cx="10972800" cy="4906960"/>
          </a:xfrm>
        </p:spPr>
        <p:txBody>
          <a:bodyPr>
            <a:noAutofit/>
          </a:bodyPr>
          <a:lstStyle/>
          <a:p>
            <a:pPr marL="457200" lvl="1" indent="0">
              <a:buNone/>
            </a:pPr>
            <a:r>
              <a:rPr lang="en-US" sz="2800" dirty="0"/>
              <a:t/>
            </a:r>
            <a:br>
              <a:rPr lang="en-US" sz="2800" dirty="0"/>
            </a:br>
            <a:endParaRPr lang="en-US" sz="2800" dirty="0"/>
          </a:p>
          <a:p>
            <a:pPr marL="457200" lvl="1" indent="0">
              <a:buNone/>
            </a:pPr>
            <a:endParaRPr lang="en-US" dirty="0"/>
          </a:p>
          <a:p>
            <a:pPr marL="0" indent="0">
              <a:buNone/>
            </a:pPr>
            <a:r>
              <a:rPr lang="en-US" b="1" dirty="0"/>
              <a:t/>
            </a:r>
            <a:br>
              <a:rPr lang="en-US" b="1" dirty="0"/>
            </a:br>
            <a:endParaRPr lang="en-US" b="1" dirty="0"/>
          </a:p>
        </p:txBody>
      </p:sp>
      <p:sp>
        <p:nvSpPr>
          <p:cNvPr id="4" name="Rectangle 3"/>
          <p:cNvSpPr/>
          <p:nvPr/>
        </p:nvSpPr>
        <p:spPr>
          <a:xfrm>
            <a:off x="381000" y="1308629"/>
            <a:ext cx="10888234" cy="4406371"/>
          </a:xfrm>
          <a:prstGeom prst="rect">
            <a:avLst/>
          </a:prstGeom>
        </p:spPr>
        <p:txBody>
          <a:bodyPr wrap="square">
            <a:spAutoFit/>
          </a:bodyPr>
          <a:lstStyle/>
          <a:p>
            <a:pPr marL="457200" indent="-457200" algn="just">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The Fitter Resource Usage Summary report displays a detailed analysis of logic utilization based on calculations of ALM usage.</a:t>
            </a:r>
          </a:p>
          <a:p>
            <a:pPr marL="457200" indent="-457200" algn="just">
              <a:buFont typeface="Wingdings" panose="05000000000000000000" pitchFamily="2" charset="2"/>
              <a:buChar char="Ø"/>
            </a:pPr>
            <a:endParaRPr lang="en-US" sz="2800" dirty="0">
              <a:solidFill>
                <a:srgbClr val="00000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 Logic utilization is the metric for the number of ALMs necessary to implement your design, displayed as a fraction of the total ALMs available on the target device (</a:t>
            </a:r>
            <a:r>
              <a:rPr lang="en-US" sz="2800" b="1" dirty="0">
                <a:solidFill>
                  <a:srgbClr val="000000"/>
                </a:solidFill>
                <a:latin typeface="Times New Roman" panose="02020603050405020304" pitchFamily="18" charset="0"/>
                <a:cs typeface="Times New Roman" panose="02020603050405020304" pitchFamily="18" charset="0"/>
              </a:rPr>
              <a:t>ALMs needed / total ALMs on the device</a:t>
            </a:r>
            <a:r>
              <a:rPr lang="en-US" sz="2800" dirty="0">
                <a:solidFill>
                  <a:srgbClr val="000000"/>
                </a:solidFill>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Ø"/>
            </a:pPr>
            <a:endParaRPr lang="en-US" sz="2800" dirty="0">
              <a:solidFill>
                <a:srgbClr val="00000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The report displays logic utilization as the result of operations on the number of ALMs fulfilling different functions.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742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Flow Summary</a:t>
            </a:r>
          </a:p>
        </p:txBody>
      </p:sp>
      <p:pic>
        <p:nvPicPr>
          <p:cNvPr id="6" name="Picture 5"/>
          <p:cNvPicPr>
            <a:picLocks noChangeAspect="1"/>
          </p:cNvPicPr>
          <p:nvPr/>
        </p:nvPicPr>
        <p:blipFill>
          <a:blip r:embed="rId3"/>
          <a:stretch>
            <a:fillRect/>
          </a:stretch>
        </p:blipFill>
        <p:spPr>
          <a:xfrm>
            <a:off x="1838325" y="1110300"/>
            <a:ext cx="7991475" cy="5664342"/>
          </a:xfrm>
          <a:prstGeom prst="rect">
            <a:avLst/>
          </a:prstGeom>
        </p:spPr>
      </p:pic>
    </p:spTree>
    <p:extLst>
      <p:ext uri="{BB962C8B-B14F-4D97-AF65-F5344CB8AC3E}">
        <p14:creationId xmlns:p14="http://schemas.microsoft.com/office/powerpoint/2010/main" val="121985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DSP (Digital Signal Processing) Blocks</a:t>
            </a:r>
            <a:br>
              <a:rPr lang="en-US" dirty="0"/>
            </a:br>
            <a:endParaRPr lang="en-US" dirty="0"/>
          </a:p>
        </p:txBody>
      </p:sp>
      <p:sp>
        <p:nvSpPr>
          <p:cNvPr id="9" name="Text Placeholder 8"/>
          <p:cNvSpPr>
            <a:spLocks noGrp="1"/>
          </p:cNvSpPr>
          <p:nvPr>
            <p:ph type="body" sz="quarter" idx="13"/>
          </p:nvPr>
        </p:nvSpPr>
        <p:spPr/>
        <p:txBody>
          <a:bodyPr/>
          <a:lstStyle/>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Each device has two to four columns of DSP blocks that efficiently implement multiplication, multiply-accumulate (MAC) and multiply-add functions. </a:t>
            </a:r>
          </a:p>
          <a:p>
            <a:pPr marL="342900" indent="-342900" algn="just">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figure below shows the arrangement of one of the DSP block columns with the surrounding LABs. </a:t>
            </a:r>
          </a:p>
          <a:p>
            <a:pPr marL="342900" indent="-342900" algn="just">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Each DSP block can be configured to support:</a:t>
            </a:r>
          </a:p>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 Eight 9 × 9-bit multipliers </a:t>
            </a:r>
          </a:p>
          <a:p>
            <a:r>
              <a:rPr lang="en-US" sz="2400" dirty="0">
                <a:solidFill>
                  <a:schemeClr val="tx1"/>
                </a:solidFill>
                <a:latin typeface="Times New Roman" panose="02020603050405020304" pitchFamily="18" charset="0"/>
                <a:cs typeface="Times New Roman" panose="02020603050405020304" pitchFamily="18" charset="0"/>
              </a:rPr>
              <a:t>■ Four 18 × 18-bit multipliers </a:t>
            </a:r>
          </a:p>
          <a:p>
            <a:r>
              <a:rPr lang="en-US" sz="2400" dirty="0">
                <a:solidFill>
                  <a:schemeClr val="tx1"/>
                </a:solidFill>
                <a:latin typeface="Times New Roman" panose="02020603050405020304" pitchFamily="18" charset="0"/>
                <a:cs typeface="Times New Roman" panose="02020603050405020304" pitchFamily="18" charset="0"/>
              </a:rPr>
              <a:t>■ One 36 × 36-bit multiplier</a:t>
            </a:r>
          </a:p>
        </p:txBody>
      </p:sp>
      <p:pic>
        <p:nvPicPr>
          <p:cNvPr id="10" name="Picture 9"/>
          <p:cNvPicPr>
            <a:picLocks noChangeAspect="1"/>
          </p:cNvPicPr>
          <p:nvPr/>
        </p:nvPicPr>
        <p:blipFill>
          <a:blip r:embed="rId3"/>
          <a:stretch>
            <a:fillRect/>
          </a:stretch>
        </p:blipFill>
        <p:spPr>
          <a:xfrm>
            <a:off x="7848600" y="2562150"/>
            <a:ext cx="3143250" cy="4123993"/>
          </a:xfrm>
          <a:prstGeom prst="rect">
            <a:avLst/>
          </a:prstGeom>
        </p:spPr>
      </p:pic>
    </p:spTree>
    <p:extLst>
      <p:ext uri="{BB962C8B-B14F-4D97-AF65-F5344CB8AC3E}">
        <p14:creationId xmlns:p14="http://schemas.microsoft.com/office/powerpoint/2010/main" val="410836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10972800" cy="699028"/>
          </a:xfrm>
        </p:spPr>
        <p:txBody>
          <a:bodyPr/>
          <a:lstStyle/>
          <a:p>
            <a:r>
              <a:rPr lang="en-US" dirty="0"/>
              <a:t>Maximum Fan-Out</a:t>
            </a:r>
          </a:p>
        </p:txBody>
      </p:sp>
      <p:sp>
        <p:nvSpPr>
          <p:cNvPr id="3" name="Content Placeholder 2"/>
          <p:cNvSpPr>
            <a:spLocks noGrp="1"/>
          </p:cNvSpPr>
          <p:nvPr>
            <p:ph idx="1"/>
          </p:nvPr>
        </p:nvSpPr>
        <p:spPr>
          <a:xfrm>
            <a:off x="304800" y="1219205"/>
            <a:ext cx="10972800" cy="4906960"/>
          </a:xfrm>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This </a:t>
            </a:r>
            <a:r>
              <a:rPr lang="en-US" b="1" dirty="0">
                <a:latin typeface="Times New Roman" panose="02020603050405020304" pitchFamily="18" charset="0"/>
                <a:cs typeface="Times New Roman" panose="02020603050405020304" pitchFamily="18" charset="0"/>
              </a:rPr>
              <a:t>Maximum Fan-Out</a:t>
            </a:r>
            <a:r>
              <a:rPr lang="en-US" dirty="0">
                <a:latin typeface="Times New Roman" panose="02020603050405020304" pitchFamily="18" charset="0"/>
                <a:cs typeface="Times New Roman" panose="02020603050405020304" pitchFamily="18" charset="0"/>
              </a:rPr>
              <a:t> is a measure of the maximum number of digital inputs that the output of a single </a:t>
            </a:r>
            <a:r>
              <a:rPr lang="en-US" u="sng" dirty="0">
                <a:latin typeface="Times New Roman" panose="02020603050405020304" pitchFamily="18" charset="0"/>
                <a:cs typeface="Times New Roman" panose="02020603050405020304" pitchFamily="18" charset="0"/>
                <a:hlinkClick r:id="rId2"/>
              </a:rPr>
              <a:t>logic gate</a:t>
            </a:r>
            <a:r>
              <a:rPr lang="en-US" dirty="0">
                <a:latin typeface="Times New Roman" panose="02020603050405020304" pitchFamily="18" charset="0"/>
                <a:cs typeface="Times New Roman" panose="02020603050405020304" pitchFamily="18" charset="0"/>
              </a:rPr>
              <a:t> can feed without disrupting the circuitry's operations. </a:t>
            </a:r>
          </a:p>
        </p:txBody>
      </p:sp>
      <p:sp>
        <p:nvSpPr>
          <p:cNvPr id="4" name="Footer Placeholder 3"/>
          <p:cNvSpPr>
            <a:spLocks noGrp="1"/>
          </p:cNvSpPr>
          <p:nvPr>
            <p:ph type="ftr" sz="quarter" idx="11"/>
          </p:nvPr>
        </p:nvSpPr>
        <p:spPr/>
        <p:txBody>
          <a:bodyPr/>
          <a:lstStyle/>
          <a:p>
            <a:r>
              <a:rPr lang="en-US"/>
              <a:t>© CND                                                                                                                            CND111: Intro. to Digital Design</a:t>
            </a:r>
            <a:endParaRPr lang="en-US" dirty="0"/>
          </a:p>
        </p:txBody>
      </p:sp>
    </p:spTree>
    <p:extLst>
      <p:ext uri="{BB962C8B-B14F-4D97-AF65-F5344CB8AC3E}">
        <p14:creationId xmlns:p14="http://schemas.microsoft.com/office/powerpoint/2010/main" val="21391364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a8dd79d94d0b89fe9b6b2bf095f36224106ea8"/>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16607</TotalTime>
  <Words>1669</Words>
  <Application>Microsoft Office PowerPoint</Application>
  <PresentationFormat>Widescreen</PresentationFormat>
  <Paragraphs>169</Paragraphs>
  <Slides>29</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9" baseType="lpstr">
      <vt:lpstr>Arial</vt:lpstr>
      <vt:lpstr>Calibri</vt:lpstr>
      <vt:lpstr>intel-clear</vt:lpstr>
      <vt:lpstr>Roboto</vt:lpstr>
      <vt:lpstr>Sakkal Majalla</vt:lpstr>
      <vt:lpstr>Tahoma</vt:lpstr>
      <vt:lpstr>Times New Roman</vt:lpstr>
      <vt:lpstr>Wingdings</vt:lpstr>
      <vt:lpstr>508 Lecture</vt:lpstr>
      <vt:lpstr>think-cell Slide</vt:lpstr>
      <vt:lpstr>CND111: Sequential Circuits  &amp; Reports</vt:lpstr>
      <vt:lpstr>Adaptive Logic Module (ALM) Definition </vt:lpstr>
      <vt:lpstr>Logic Array Block (LAB) Definition </vt:lpstr>
      <vt:lpstr>PowerPoint Presentation</vt:lpstr>
      <vt:lpstr>Lookup Table (LUT)</vt:lpstr>
      <vt:lpstr>Fitter Resource Usage Summary Report  </vt:lpstr>
      <vt:lpstr>Flow Summary</vt:lpstr>
      <vt:lpstr>DSP (Digital Signal Processing) Blocks </vt:lpstr>
      <vt:lpstr>Maximum Fan-Out</vt:lpstr>
      <vt:lpstr>Analysis &amp; Synthesis Resources Summary </vt:lpstr>
      <vt:lpstr>Analysis &amp; Synthesis Resources Utilization by Entity</vt:lpstr>
      <vt:lpstr>2-Power  Consumption Report</vt:lpstr>
      <vt:lpstr>Power Report</vt:lpstr>
      <vt:lpstr>Power Analyzer Summary</vt:lpstr>
      <vt:lpstr>Toggle Rate</vt:lpstr>
      <vt:lpstr>Toggle Rate</vt:lpstr>
      <vt:lpstr>Lab 7: Timing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Design: Principles and Practices, 5e with Verilog</dc:title>
  <dc:subject>Engineering, Computer Science</dc:subject>
  <dc:creator>Wakerly</dc:creator>
  <cp:keywords>Digital Design</cp:keywords>
  <cp:lastModifiedBy>Amira</cp:lastModifiedBy>
  <cp:revision>3780</cp:revision>
  <dcterms:created xsi:type="dcterms:W3CDTF">2014-07-14T20:04:21Z</dcterms:created>
  <dcterms:modified xsi:type="dcterms:W3CDTF">2023-11-09T18:44:06Z</dcterms:modified>
</cp:coreProperties>
</file>