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595" r:id="rId2"/>
    <p:sldId id="626" r:id="rId3"/>
    <p:sldId id="608" r:id="rId4"/>
    <p:sldId id="609" r:id="rId5"/>
    <p:sldId id="610" r:id="rId6"/>
    <p:sldId id="611" r:id="rId7"/>
    <p:sldId id="612" r:id="rId8"/>
    <p:sldId id="613" r:id="rId9"/>
    <p:sldId id="614" r:id="rId10"/>
    <p:sldId id="615" r:id="rId11"/>
    <p:sldId id="616" r:id="rId12"/>
    <p:sldId id="617" r:id="rId13"/>
    <p:sldId id="618" r:id="rId14"/>
    <p:sldId id="619" r:id="rId15"/>
    <p:sldId id="620" r:id="rId16"/>
    <p:sldId id="621" r:id="rId17"/>
    <p:sldId id="622" r:id="rId18"/>
    <p:sldId id="623" r:id="rId19"/>
    <p:sldId id="624" r:id="rId20"/>
    <p:sldId id="625" r:id="rId21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08" userDrawn="1">
          <p15:clr>
            <a:srgbClr val="A4A3A4"/>
          </p15:clr>
        </p15:guide>
        <p15:guide id="4" orient="horz" pos="3600" userDrawn="1">
          <p15:clr>
            <a:srgbClr val="A4A3A4"/>
          </p15:clr>
        </p15:guide>
        <p15:guide id="5" orient="horz" pos="3984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pos="7296" userDrawn="1">
          <p15:clr>
            <a:srgbClr val="A4A3A4"/>
          </p15:clr>
        </p15:guide>
        <p15:guide id="8" pos="384" userDrawn="1">
          <p15:clr>
            <a:srgbClr val="A4A3A4"/>
          </p15:clr>
        </p15:guide>
        <p15:guide id="9" orient="horz" pos="19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, Mohanapriya" initials="D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8E0825"/>
    <a:srgbClr val="001581"/>
    <a:srgbClr val="FFFFFF"/>
    <a:srgbClr val="D20064"/>
    <a:srgbClr val="FF0066"/>
    <a:srgbClr val="99008C"/>
    <a:srgbClr val="82007C"/>
    <a:srgbClr val="96008F"/>
    <a:srgbClr val="595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88" autoAdjust="0"/>
    <p:restoredTop sz="95165" autoAdjust="0"/>
  </p:normalViewPr>
  <p:slideViewPr>
    <p:cSldViewPr>
      <p:cViewPr varScale="1">
        <p:scale>
          <a:sx n="86" d="100"/>
          <a:sy n="86" d="100"/>
        </p:scale>
        <p:origin x="446" y="48"/>
      </p:cViewPr>
      <p:guideLst>
        <p:guide orient="horz" pos="2112"/>
        <p:guide pos="3840"/>
        <p:guide orient="horz" pos="1008"/>
        <p:guide orient="horz" pos="3600"/>
        <p:guide orient="horz" pos="3984"/>
        <p:guide orient="horz" pos="2160"/>
        <p:guide pos="7296"/>
        <p:guide pos="384"/>
        <p:guide orient="horz" pos="1920"/>
      </p:guideLst>
    </p:cSldViewPr>
  </p:slideViewPr>
  <p:outlineViewPr>
    <p:cViewPr>
      <p:scale>
        <a:sx n="50" d="100"/>
        <a:sy n="50" d="100"/>
      </p:scale>
      <p:origin x="0" y="-427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3810000"/>
            <a:ext cx="12192000" cy="304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/>
              </a:gs>
              <a:gs pos="83000">
                <a:schemeClr val="bg2">
                  <a:lumMod val="75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1"/>
            <a:ext cx="103632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83" y="3962400"/>
            <a:ext cx="10392835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CND111: Intro. to Digital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72A3D-B033-D330-3C21-B6F75ECE23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552" y="143892"/>
            <a:ext cx="3718882" cy="89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AF99C-05FC-B681-F56F-2F3C8C3C7E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>
            <a:off x="8546587" y="143892"/>
            <a:ext cx="3475861" cy="9019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47801"/>
            <a:ext cx="10363200" cy="2152651"/>
          </a:xfrm>
        </p:spPr>
        <p:txBody>
          <a:bodyPr anchor="b">
            <a:noAutofit/>
          </a:bodyPr>
          <a:lstStyle>
            <a:lvl1pPr algn="l">
              <a:defRPr sz="3400" b="1" i="0" cap="none" baseline="0">
                <a:solidFill>
                  <a:srgbClr val="007FA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83" y="3962400"/>
            <a:ext cx="10392836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10740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621500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106" y="6622537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30EC07-2335-A00E-EA90-3C8600EA2645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F331D-61F2-595D-0F3B-C2FD97CCEF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761F97-E9CB-2842-716A-CDC13A63EBE1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5BCB36-BAF3-658D-6EEA-4E264D317C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0959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2438402"/>
            <a:ext cx="10972800" cy="931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03876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CND111: Intro. to Digital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9600" y="3657601"/>
            <a:ext cx="10972800" cy="7792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4648200"/>
            <a:ext cx="10972800" cy="507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" y="5334000"/>
            <a:ext cx="10972800" cy="533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28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16430"/>
            <a:ext cx="109728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705600" y="1600202"/>
            <a:ext cx="48768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705600" y="3200401"/>
            <a:ext cx="48768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212" y="6622537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92494" y="1124956"/>
            <a:ext cx="109728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01409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 b="0"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" y="6622537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1" i="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95400"/>
          </a:xfrm>
        </p:spPr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CND111: Intro. to Digital Design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3124200"/>
            <a:ext cx="10972800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1066800"/>
          </a:xfrm>
        </p:spPr>
        <p:txBody>
          <a:bodyPr anchor="t"/>
          <a:lstStyle>
            <a:lvl1pPr>
              <a:defRPr sz="3400" b="1" i="0" baseline="0">
                <a:solidFill>
                  <a:srgbClr val="007FA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368160"/>
            <a:ext cx="109728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4E148D-A0A4-317A-F8C2-A182BF063633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561D8-0188-7C13-6FAC-BB31FC696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6D6040-0697-6311-60E2-1B6D6FD6EB49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06703BA-0E68-73C9-AFE4-48C8D9E48A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8932"/>
            <a:ext cx="10972800" cy="83422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2743201"/>
            <a:ext cx="10972800" cy="9858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8069" y="4114801"/>
            <a:ext cx="10972800" cy="10927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1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CND111: Intro. to Digital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10972800" cy="685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609600" y="2514600"/>
            <a:ext cx="10972800" cy="60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/>
          </p:nvPr>
        </p:nvSpPr>
        <p:spPr>
          <a:xfrm>
            <a:off x="609600" y="3352800"/>
            <a:ext cx="10972800" cy="7708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/>
          </p:nvPr>
        </p:nvSpPr>
        <p:spPr>
          <a:xfrm>
            <a:off x="609600" y="4419600"/>
            <a:ext cx="10972800" cy="76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7"/>
          </p:nvPr>
        </p:nvSpPr>
        <p:spPr>
          <a:xfrm>
            <a:off x="609601" y="5343526"/>
            <a:ext cx="11018292" cy="7524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301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0959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564150"/>
            <a:ext cx="10972800" cy="931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61" y="6620070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9600" y="2497350"/>
            <a:ext cx="10972800" cy="7792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5105400"/>
            <a:ext cx="109728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140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CFE6B61-320F-E0FF-6D87-A517953A8D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625363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44" imgH="443" progId="TCLayout.ActiveDocument.1">
                  <p:embed/>
                </p:oleObj>
              </mc:Choice>
              <mc:Fallback>
                <p:oleObj name="think-cell Slide" r:id="rId16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9902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5"/>
            <a:ext cx="10972800" cy="4906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58921"/>
            <a:ext cx="9372600" cy="36741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CND                                                                                                                            CND111: Intro. to Digital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6133D-D5BC-C5E4-BCB5-A0BE6F256B1C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27212F-ECC5-F8A1-A5D6-BD290599FB5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31D2D3-9114-DE88-64B6-66B72405A3E4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3957862-7C7E-4D88-A65E-00B629C72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58921"/>
            <a:ext cx="735711" cy="27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61" r:id="rId8"/>
    <p:sldLayoutId id="2147483662" r:id="rId9"/>
    <p:sldLayoutId id="2147483651" r:id="rId10"/>
    <p:sldLayoutId id="2147483654" r:id="rId11"/>
    <p:sldLayoutId id="2147483655" r:id="rId12"/>
    <p:sldLayoutId id="2147483664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D7C9-5B04-8474-B951-DAD11EC2D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CND111: FPGA Flow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2649A-59CC-F29E-BCDA-DA24E4E2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59AAC24-DEA2-5D21-F6EC-5B39705F2FDC}"/>
              </a:ext>
            </a:extLst>
          </p:cNvPr>
          <p:cNvSpPr txBox="1">
            <a:spLocks/>
          </p:cNvSpPr>
          <p:nvPr/>
        </p:nvSpPr>
        <p:spPr>
          <a:xfrm>
            <a:off x="22683" y="4355150"/>
            <a:ext cx="12192000" cy="828831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ar-EG" sz="4400" b="1" dirty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1164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9D78-7A16-38EB-925B-BC8B3A77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use iCEcube2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2E44E-729E-5021-EFB8-32F4568C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DC2FE2B-9BDB-9F40-978C-D882B937B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129787"/>
            <a:ext cx="4711700" cy="5492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673869-E86A-465C-265E-3706747881B8}"/>
              </a:ext>
            </a:extLst>
          </p:cNvPr>
          <p:cNvSpPr txBox="1"/>
          <p:nvPr/>
        </p:nvSpPr>
        <p:spPr>
          <a:xfrm>
            <a:off x="685800" y="1131814"/>
            <a:ext cx="57785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1- Click on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Tool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menu then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Tool Options</a:t>
            </a:r>
          </a:p>
          <a:p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2- Choose 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Bitmap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tap and check the box behind 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Set all unused IO no pullup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then click 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Ok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75BA06-7446-EA45-C7F6-F5497F5D8229}"/>
              </a:ext>
            </a:extLst>
          </p:cNvPr>
          <p:cNvSpPr/>
          <p:nvPr/>
        </p:nvSpPr>
        <p:spPr>
          <a:xfrm>
            <a:off x="6858000" y="5562600"/>
            <a:ext cx="1600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6A9F94-591D-4A6E-D953-BEB3EAC7A51B}"/>
              </a:ext>
            </a:extLst>
          </p:cNvPr>
          <p:cNvSpPr/>
          <p:nvPr/>
        </p:nvSpPr>
        <p:spPr>
          <a:xfrm>
            <a:off x="8610600" y="1524000"/>
            <a:ext cx="533400" cy="235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00937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0A0B-251D-ED5A-29D3-12558177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use iCEcube2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4BF6E-8C0A-DDAC-AD92-FECBAE97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02049BC-9F87-59D0-068F-6EB818CFF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26714"/>
            <a:ext cx="7620000" cy="40045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F4DDC4-D5EC-C9DA-8A55-0BF67E06DE9E}"/>
              </a:ext>
            </a:extLst>
          </p:cNvPr>
          <p:cNvSpPr/>
          <p:nvPr/>
        </p:nvSpPr>
        <p:spPr>
          <a:xfrm>
            <a:off x="2362200" y="3657600"/>
            <a:ext cx="895350" cy="95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7D6DA-0579-5849-E0F8-02754E53BCFE}"/>
              </a:ext>
            </a:extLst>
          </p:cNvPr>
          <p:cNvSpPr txBox="1"/>
          <p:nvPr/>
        </p:nvSpPr>
        <p:spPr>
          <a:xfrm>
            <a:off x="3037840" y="5574267"/>
            <a:ext cx="61163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ouble click on 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Run P&amp;R 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75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47DF-F58C-5FAB-9EDE-ECB71BF1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use Diamond Programmer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0DE46-42F6-394B-4DB9-75971739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5BBBCD3-C709-4BD7-89D5-25EC4A34E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362" y="1616316"/>
            <a:ext cx="5375275" cy="36253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4525FE-B38C-AAAB-E710-6E6E8A6203DF}"/>
              </a:ext>
            </a:extLst>
          </p:cNvPr>
          <p:cNvSpPr txBox="1"/>
          <p:nvPr/>
        </p:nvSpPr>
        <p:spPr>
          <a:xfrm>
            <a:off x="3037839" y="5393352"/>
            <a:ext cx="61163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lick 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Ok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690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A060-942B-73AB-6F1A-09636DA9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use Diamond Programmer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D56A0-EEB9-2734-9EA6-EECA7648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ACA6C-A71D-BD7B-0B59-2355207C5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174" y="1428908"/>
            <a:ext cx="7611651" cy="40001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34B048-BE1A-3B8C-F0B7-9009F8EF658D}"/>
              </a:ext>
            </a:extLst>
          </p:cNvPr>
          <p:cNvSpPr/>
          <p:nvPr/>
        </p:nvSpPr>
        <p:spPr>
          <a:xfrm>
            <a:off x="3352800" y="1752600"/>
            <a:ext cx="128905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A1F423-7EA8-7EF7-DFCA-1109F6B4337F}"/>
              </a:ext>
            </a:extLst>
          </p:cNvPr>
          <p:cNvSpPr/>
          <p:nvPr/>
        </p:nvSpPr>
        <p:spPr>
          <a:xfrm>
            <a:off x="4730750" y="1752600"/>
            <a:ext cx="128905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04B9F-19A1-C4BA-291C-E7E821349129}"/>
              </a:ext>
            </a:extLst>
          </p:cNvPr>
          <p:cNvSpPr txBox="1"/>
          <p:nvPr/>
        </p:nvSpPr>
        <p:spPr>
          <a:xfrm>
            <a:off x="2057400" y="56388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click on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family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choose from the menu the selected choices 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iCE40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iCE40HX1K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206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E886-1054-337F-4BB6-CA0D59ED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use Diamond Programmer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989B3-9379-86E1-E349-49C42B22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005E2FF-24ED-87A4-2A24-F36371831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81200"/>
            <a:ext cx="3505200" cy="2628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A39B71-D9EF-5E5D-611B-DAEC4B9C4994}"/>
              </a:ext>
            </a:extLst>
          </p:cNvPr>
          <p:cNvSpPr txBox="1"/>
          <p:nvPr/>
        </p:nvSpPr>
        <p:spPr>
          <a:xfrm>
            <a:off x="609600" y="1166832"/>
            <a:ext cx="4267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Double click on Operation, the following window is opened: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1D9C2-BB6B-9715-5711-897971B2682D}"/>
              </a:ext>
            </a:extLst>
          </p:cNvPr>
          <p:cNvSpPr txBox="1"/>
          <p:nvPr/>
        </p:nvSpPr>
        <p:spPr>
          <a:xfrm>
            <a:off x="5181600" y="1166832"/>
            <a:ext cx="6324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rtl="1"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2. Choose 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Access mode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to be 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SPI Flash Programming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and the window is stretched as the following: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8C76C43-1161-8C2F-0059-C66933829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981200"/>
            <a:ext cx="3210558" cy="46875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C79DFA-9C2D-7D90-0F90-E844B7431FF8}"/>
              </a:ext>
            </a:extLst>
          </p:cNvPr>
          <p:cNvSpPr txBox="1"/>
          <p:nvPr/>
        </p:nvSpPr>
        <p:spPr>
          <a:xfrm>
            <a:off x="8458200" y="2586552"/>
            <a:ext cx="3124200" cy="343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algn="l"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Make sure that the settings are as seen in the figure.</a:t>
            </a:r>
          </a:p>
          <a:p>
            <a:pPr marL="228600" marR="0" algn="l"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Programming file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field, browse for the .bin file. The .bin file is found in the following path: </a:t>
            </a:r>
            <a:r>
              <a:rPr lang="en-US" sz="1800" kern="1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C:/Users/sondo/Desktop/leds/</a:t>
            </a:r>
            <a:r>
              <a:rPr lang="en-US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leds/leds_Implmnt/sbt/outputs/bitmap/leds_bitmap.bin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Then click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5838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E705-AE2B-D33D-A21C-8DB512C8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use Diamond Programmer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4B05F-5E5B-D0B7-8B3C-C2A77CE1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DF3B59D-3CEA-1173-040E-0629B0A13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26714"/>
            <a:ext cx="7620000" cy="40045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5CA957-11AF-BD5D-B0D7-0FA7136F086A}"/>
              </a:ext>
            </a:extLst>
          </p:cNvPr>
          <p:cNvSpPr/>
          <p:nvPr/>
        </p:nvSpPr>
        <p:spPr>
          <a:xfrm>
            <a:off x="3200400" y="1600200"/>
            <a:ext cx="228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585A9-4CCD-B39F-C798-D6352A1660B0}"/>
              </a:ext>
            </a:extLst>
          </p:cNvPr>
          <p:cNvSpPr txBox="1"/>
          <p:nvPr/>
        </p:nvSpPr>
        <p:spPr>
          <a:xfrm>
            <a:off x="1066800" y="5506813"/>
            <a:ext cx="10058400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Click on </a:t>
            </a:r>
            <a:r>
              <a:rPr lang="en-US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Program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icon to start programming and uploading the file into the memory. After finishing, you will find the LEDs on the board are blinking in a certain pattern according to the code.</a:t>
            </a:r>
          </a:p>
        </p:txBody>
      </p:sp>
    </p:spTree>
    <p:extLst>
      <p:ext uri="{BB962C8B-B14F-4D97-AF65-F5344CB8AC3E}">
        <p14:creationId xmlns:p14="http://schemas.microsoft.com/office/powerpoint/2010/main" val="367073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348FA-3015-F7DA-CA3C-7003DEA3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627C2-91AF-17EF-79F7-4E4245D7431E}"/>
              </a:ext>
            </a:extLst>
          </p:cNvPr>
          <p:cNvSpPr txBox="1"/>
          <p:nvPr/>
        </p:nvSpPr>
        <p:spPr>
          <a:xfrm>
            <a:off x="1447800" y="3013501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7FA3"/>
                </a:solidFill>
              </a:rPr>
              <a:t>Reports</a:t>
            </a:r>
            <a:endParaRPr lang="en-US" sz="2000" dirty="0">
              <a:solidFill>
                <a:srgbClr val="007F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361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AAA4-AF67-A906-4623-34586BB7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Resource Utilization Report: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5FBBB-D687-63C8-B2D1-73461C6C4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Tool &gt;&gt; View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4D3B6-CEA4-C0B4-843B-E197AF92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19F5D-5171-F043-2F3F-57EC1260F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249685"/>
            <a:ext cx="5755426" cy="53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04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85AA-C923-0FCB-E050-F2975536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Tool &gt;&gt; Power Estimator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C281-452B-7B1E-1B9B-D93FBE2E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3E9AB3-0355-1877-E893-9950BC086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5900"/>
            <a:ext cx="10972800" cy="698500"/>
          </a:xfrm>
        </p:spPr>
        <p:txBody>
          <a:bodyPr/>
          <a:lstStyle/>
          <a:p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Power Report: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2AFD23-6A0B-77C3-8A46-89651F724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4835"/>
            <a:ext cx="5816600" cy="3695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29B186-B79B-627B-7BB4-FDD7AADCA4B9}"/>
              </a:ext>
            </a:extLst>
          </p:cNvPr>
          <p:cNvSpPr txBox="1"/>
          <p:nvPr/>
        </p:nvSpPr>
        <p:spPr>
          <a:xfrm>
            <a:off x="609600" y="1820870"/>
            <a:ext cx="4876800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u="sng" strike="noStri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Core Power:</a:t>
            </a:r>
            <a:r>
              <a:rPr lang="en-US" sz="1800" b="1" u="none" strike="noStri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is the power dissipated during charging and discharging the capacitors in internal nodes.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u="sng" strike="noStri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IO Power:</a:t>
            </a:r>
            <a:r>
              <a:rPr lang="en-US" sz="1800" b="1" u="none" strike="noStri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is the power dissipated during charging and discharging the external load capacitors connected to device pins.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u="none" strike="noStri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Process and Temperature affects Static Power only while IO Voltage affects both Static (small change) and Dynamic (large change)</a:t>
            </a:r>
          </a:p>
        </p:txBody>
      </p:sp>
    </p:spTree>
    <p:extLst>
      <p:ext uri="{BB962C8B-B14F-4D97-AF65-F5344CB8AC3E}">
        <p14:creationId xmlns:p14="http://schemas.microsoft.com/office/powerpoint/2010/main" val="1215749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5994-F0EA-1D86-7918-5B41CC33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Timing Report: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A5AF7-7EDB-938D-9E4A-BECF797E9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Tool &gt;&gt; Timing Analysis &gt;&gt; Clock Summary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Tool &gt;&gt; Timing Constraints Editor  -------- &gt; to add constraints on the clock </a:t>
            </a:r>
            <a:r>
              <a:rPr lang="en-US" sz="32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(increase the actual frequency)</a:t>
            </a:r>
          </a:p>
          <a:p>
            <a:endParaRPr lang="en-US" sz="3200" kern="1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.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marL="0" indent="0">
              <a:buNone/>
            </a:pPr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FF9CC-3ACA-D395-AE6A-FF26C88F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E507D-2395-3FA1-E689-A4C602FA7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69" y="1676400"/>
            <a:ext cx="10270782" cy="820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0646C5-84F5-9E8B-8C27-223E2F4CE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254" y="3505200"/>
            <a:ext cx="6935492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6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4809-D82F-F8B1-2C11-54F72785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IceCube</a:t>
            </a:r>
            <a:r>
              <a:rPr lang="en-US" dirty="0"/>
              <a:t> Design Flow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948FD-2881-9D45-4BC4-90FBF0D7DF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163B4B-6E79-BA90-3A17-E1A8956C9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0"/>
            <a:ext cx="5791200" cy="64007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AE434C-1341-1DAF-2354-01D5B67D1CDF}"/>
              </a:ext>
            </a:extLst>
          </p:cNvPr>
          <p:cNvSpPr txBox="1"/>
          <p:nvPr/>
        </p:nvSpPr>
        <p:spPr>
          <a:xfrm>
            <a:off x="457200" y="914400"/>
            <a:ext cx="5257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b="1" i="0" dirty="0">
                <a:solidFill>
                  <a:srgbClr val="282829"/>
                </a:solidFill>
                <a:effectLst/>
                <a:latin typeface="-apple-system"/>
              </a:rPr>
              <a:t>SDF stands for Standard delay format.</a:t>
            </a:r>
          </a:p>
          <a:p>
            <a:pPr algn="l" rtl="0"/>
            <a:r>
              <a:rPr lang="en-US" sz="2400" b="0" i="0" dirty="0">
                <a:solidFill>
                  <a:srgbClr val="282829"/>
                </a:solidFill>
                <a:effectLst/>
                <a:latin typeface="-apple-system"/>
              </a:rPr>
              <a:t>It gives information on the timing data extensively used in backend VLSI design flows.</a:t>
            </a:r>
          </a:p>
          <a:p>
            <a:pPr algn="l" rtl="0"/>
            <a:r>
              <a:rPr lang="en-US" sz="2400" b="0" i="0" dirty="0">
                <a:solidFill>
                  <a:srgbClr val="282829"/>
                </a:solidFill>
                <a:effectLst/>
                <a:latin typeface="-apple-system"/>
              </a:rPr>
              <a:t>SDF gives information about</a:t>
            </a:r>
          </a:p>
          <a:p>
            <a:pPr algn="l" rtl="0">
              <a:buFont typeface="+mj-lt"/>
              <a:buAutoNum type="arabicPeriod"/>
            </a:pPr>
            <a:r>
              <a:rPr lang="en-US" sz="2400" b="0" i="0" dirty="0">
                <a:solidFill>
                  <a:srgbClr val="282829"/>
                </a:solidFill>
                <a:effectLst/>
                <a:latin typeface="-apple-system"/>
              </a:rPr>
              <a:t>Path delays</a:t>
            </a:r>
          </a:p>
          <a:p>
            <a:pPr algn="l" rtl="0">
              <a:buFont typeface="+mj-lt"/>
              <a:buAutoNum type="arabicPeriod"/>
            </a:pPr>
            <a:r>
              <a:rPr lang="en-US" sz="2400" b="0" i="0" dirty="0">
                <a:solidFill>
                  <a:srgbClr val="282829"/>
                </a:solidFill>
                <a:effectLst/>
                <a:latin typeface="-apple-system"/>
              </a:rPr>
              <a:t>Interconnect delays</a:t>
            </a:r>
          </a:p>
          <a:p>
            <a:pPr algn="l" rtl="0">
              <a:buFont typeface="+mj-lt"/>
              <a:buAutoNum type="arabicPeriod"/>
            </a:pPr>
            <a:r>
              <a:rPr lang="en-US" sz="2400" b="0" i="0" dirty="0">
                <a:solidFill>
                  <a:srgbClr val="282829"/>
                </a:solidFill>
                <a:effectLst/>
                <a:latin typeface="-apple-system"/>
              </a:rPr>
              <a:t>Timing constraints</a:t>
            </a:r>
          </a:p>
          <a:p>
            <a:pPr algn="l" rtl="0">
              <a:buFont typeface="+mj-lt"/>
              <a:buAutoNum type="arabicPeriod"/>
            </a:pPr>
            <a:r>
              <a:rPr lang="en-US" sz="2400" b="0" i="0" dirty="0">
                <a:solidFill>
                  <a:srgbClr val="282829"/>
                </a:solidFill>
                <a:effectLst/>
                <a:latin typeface="-apple-system"/>
              </a:rPr>
              <a:t>Tech parameters affecting delays</a:t>
            </a:r>
          </a:p>
          <a:p>
            <a:pPr algn="l" rtl="0">
              <a:buFont typeface="+mj-lt"/>
              <a:buAutoNum type="arabicPeriod"/>
            </a:pPr>
            <a:r>
              <a:rPr lang="en-US" sz="2400" b="0" i="0" dirty="0">
                <a:solidFill>
                  <a:srgbClr val="282829"/>
                </a:solidFill>
                <a:effectLst/>
                <a:latin typeface="-apple-system"/>
              </a:rPr>
              <a:t>Cell delays</a:t>
            </a:r>
          </a:p>
          <a:p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3355622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2A8D-40BF-B0AB-1855-30A10FF40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Tool &gt;&gt; Run All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Tool &gt;&gt; Timing Analysis &gt;&gt; Clock Summary </a:t>
            </a:r>
          </a:p>
          <a:p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8D581-AFED-DB4D-8F53-E93D50FA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639582-95DA-DBC1-BDAF-28DBA056E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99028"/>
          </a:xfrm>
        </p:spPr>
        <p:txBody>
          <a:bodyPr/>
          <a:lstStyle/>
          <a:p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Timing Report: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9D781-D531-5C68-E399-907994F05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307661"/>
            <a:ext cx="10400689" cy="730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B26BD0-3DC2-DCEC-A4A0-425E19AFCEDD}"/>
              </a:ext>
            </a:extLst>
          </p:cNvPr>
          <p:cNvSpPr txBox="1"/>
          <p:nvPr/>
        </p:nvSpPr>
        <p:spPr>
          <a:xfrm>
            <a:off x="609599" y="4437401"/>
            <a:ext cx="10400689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Try to make the Target Frequency which is the actual frequency to be equal to or less than FMAX frequency to solve the setup violation (make the worst slack positive).</a:t>
            </a:r>
          </a:p>
        </p:txBody>
      </p:sp>
    </p:spTree>
    <p:extLst>
      <p:ext uri="{BB962C8B-B14F-4D97-AF65-F5344CB8AC3E}">
        <p14:creationId xmlns:p14="http://schemas.microsoft.com/office/powerpoint/2010/main" val="226551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A300F-2DED-6CD2-535E-7FE40518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2000" y="672572"/>
            <a:ext cx="10972800" cy="699028"/>
          </a:xfrm>
        </p:spPr>
        <p:txBody>
          <a:bodyPr/>
          <a:lstStyle/>
          <a:p>
            <a:r>
              <a:rPr lang="en-US" dirty="0"/>
              <a:t>Number of CLK Cycles to represent delay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3AE086-5983-7849-FBF4-DA17CA28962E}"/>
              </a:ext>
            </a:extLst>
          </p:cNvPr>
          <p:cNvSpPr txBox="1"/>
          <p:nvPr/>
        </p:nvSpPr>
        <p:spPr>
          <a:xfrm>
            <a:off x="762000" y="1295400"/>
            <a:ext cx="1051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 CLK frequency is 12MHZ which means that its period is 8.333e-8 sec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toggle the LED at each edge, then it appears on all the time as the clock is very fast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the LED toggle each 1 sec, then we need to determine the appropriate number of clock cycles to toggle after them, so, we need a counter to count the number of edges that makes a delay of 1 sec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time = CLK period * CLK cycles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sec = 8.333e-8 * CLK cycles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CLK cycles = 12,000,000 (12M)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take an action every 12M clock cycle to represent a delay 1 sec between any 2 consecutive actions to can see the actions clearly with our eyes.</a:t>
            </a:r>
          </a:p>
        </p:txBody>
      </p:sp>
    </p:spTree>
    <p:extLst>
      <p:ext uri="{BB962C8B-B14F-4D97-AF65-F5344CB8AC3E}">
        <p14:creationId xmlns:p14="http://schemas.microsoft.com/office/powerpoint/2010/main" val="338309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0AC41-CD73-844C-94B2-B320172B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use iCEcube2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DD158-4833-4407-5F3C-E92044CD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pic>
        <p:nvPicPr>
          <p:cNvPr id="5" name="Picture 4" descr="A grey screen with black and yellow text&#10;&#10;Description automatically generated">
            <a:extLst>
              <a:ext uri="{FF2B5EF4-FFF2-40B4-BE49-F238E27FC236}">
                <a16:creationId xmlns:a16="http://schemas.microsoft.com/office/drawing/2014/main" id="{ABBDA795-81B1-28BB-EB04-988719CBF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086326"/>
            <a:ext cx="8915400" cy="46853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A4B202-E507-36E6-406D-55BCF7546EBC}"/>
              </a:ext>
            </a:extLst>
          </p:cNvPr>
          <p:cNvSpPr/>
          <p:nvPr/>
        </p:nvSpPr>
        <p:spPr>
          <a:xfrm>
            <a:off x="1797050" y="1873250"/>
            <a:ext cx="641350" cy="107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F635ED-AFC7-90B1-1BFF-90F694F45028}"/>
              </a:ext>
            </a:extLst>
          </p:cNvPr>
          <p:cNvSpPr txBox="1"/>
          <p:nvPr/>
        </p:nvSpPr>
        <p:spPr>
          <a:xfrm>
            <a:off x="4191000" y="5796995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click on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Project</a:t>
            </a:r>
          </a:p>
        </p:txBody>
      </p:sp>
    </p:spTree>
    <p:extLst>
      <p:ext uri="{BB962C8B-B14F-4D97-AF65-F5344CB8AC3E}">
        <p14:creationId xmlns:p14="http://schemas.microsoft.com/office/powerpoint/2010/main" val="421758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BE2C-65FB-E03B-CF2A-C11DDD28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use iCEcube2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13197-B7AC-F455-9B62-9A1BE8C0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22081D-387A-BB1D-0599-98040520E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044911"/>
            <a:ext cx="3114737" cy="5518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4D03AB-2339-84BF-4030-09B1AEC515A4}"/>
              </a:ext>
            </a:extLst>
          </p:cNvPr>
          <p:cNvSpPr txBox="1"/>
          <p:nvPr/>
        </p:nvSpPr>
        <p:spPr>
          <a:xfrm>
            <a:off x="609600" y="1044911"/>
            <a:ext cx="6116320" cy="3990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Fill the fields inside the red rectangles. Make sure that fields 3,4,5 and 6 are as shown in the figure.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don’t forget to create a folder to contain your project then put the path of the folder in the 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Project Directory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field.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3. Then click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937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A57E-D541-2FCF-65CC-14B5D953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use iCEcube2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D0619-0F5B-6684-3981-265A9ED0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61CFAE4-A5D3-6A7C-37E9-049D4B984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003" y="1524000"/>
            <a:ext cx="8337994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9F11EB-DF2C-796C-D913-26BB03A05B75}"/>
              </a:ext>
            </a:extLst>
          </p:cNvPr>
          <p:cNvSpPr txBox="1"/>
          <p:nvPr/>
        </p:nvSpPr>
        <p:spPr>
          <a:xfrm>
            <a:off x="1676400" y="541020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Browse to the Verilog file that contains the design, then select it and click on &gt;&gt; arrow to add it to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Files to add</a:t>
            </a:r>
            <a:r>
              <a:rPr lang="en-US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list. Then click </a:t>
            </a:r>
            <a:r>
              <a:rPr 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Ok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704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8E46-5FF1-8304-06C3-E6E77841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use iCEcube2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BB74E-0F1F-F9BA-ADFB-A6003CFF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5B01D-CB68-0A56-BFAA-28B221A77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020" y="1274846"/>
            <a:ext cx="8197960" cy="43083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EF674E-14F6-6297-9E95-AB0D16C06C81}"/>
              </a:ext>
            </a:extLst>
          </p:cNvPr>
          <p:cNvSpPr/>
          <p:nvPr/>
        </p:nvSpPr>
        <p:spPr>
          <a:xfrm>
            <a:off x="2133600" y="2819400"/>
            <a:ext cx="12192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7DC3D-D1BF-840C-82FD-62E3143D0EE5}"/>
              </a:ext>
            </a:extLst>
          </p:cNvPr>
          <p:cNvSpPr txBox="1"/>
          <p:nvPr/>
        </p:nvSpPr>
        <p:spPr>
          <a:xfrm>
            <a:off x="3037840" y="5638800"/>
            <a:ext cx="61163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Double click on 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Run </a:t>
            </a:r>
            <a:r>
              <a:rPr lang="en-US" sz="20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Synplify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Pro Synthesis 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27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739D-9DCF-6F6D-B23E-EBA70F1B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use iCEcube2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83159-4C62-C3EC-26E3-5CD88909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83DB182-264F-6976-F76F-CD7281102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885" y="1325752"/>
            <a:ext cx="8004230" cy="42064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F2BD85-DBD2-B3B4-8EC2-F687CC1FB6D5}"/>
              </a:ext>
            </a:extLst>
          </p:cNvPr>
          <p:cNvSpPr/>
          <p:nvPr/>
        </p:nvSpPr>
        <p:spPr>
          <a:xfrm>
            <a:off x="2209800" y="3733800"/>
            <a:ext cx="10668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4A463-A4E8-D840-D6C7-5EFED7286E0D}"/>
              </a:ext>
            </a:extLst>
          </p:cNvPr>
          <p:cNvSpPr txBox="1"/>
          <p:nvPr/>
        </p:nvSpPr>
        <p:spPr>
          <a:xfrm>
            <a:off x="3037840" y="5708060"/>
            <a:ext cx="61163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Double click on 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Import P&amp;R Input Files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62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00C5-CD4B-A9EE-109D-1B1CE33E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use iCEcube2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A4FD3-8BF6-EE27-BD38-24B1E7F2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ADA695E-4499-8B22-3250-D7985040B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174" y="1428908"/>
            <a:ext cx="7611651" cy="40001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56899E-EA01-9861-1A93-27D288F0954B}"/>
              </a:ext>
            </a:extLst>
          </p:cNvPr>
          <p:cNvSpPr/>
          <p:nvPr/>
        </p:nvSpPr>
        <p:spPr>
          <a:xfrm>
            <a:off x="2895600" y="1676400"/>
            <a:ext cx="228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949F5-A0F9-B84A-64E8-BC21C291D0E6}"/>
              </a:ext>
            </a:extLst>
          </p:cNvPr>
          <p:cNvSpPr/>
          <p:nvPr/>
        </p:nvSpPr>
        <p:spPr>
          <a:xfrm>
            <a:off x="6400800" y="1828800"/>
            <a:ext cx="838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9ADAD0-4E2B-07F2-F2C8-5DEF7EDFA336}"/>
              </a:ext>
            </a:extLst>
          </p:cNvPr>
          <p:cNvSpPr/>
          <p:nvPr/>
        </p:nvSpPr>
        <p:spPr>
          <a:xfrm>
            <a:off x="5257800" y="2133600"/>
            <a:ext cx="6096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6355F6-1BE1-0259-0EE2-87CEAD7A863E}"/>
              </a:ext>
            </a:extLst>
          </p:cNvPr>
          <p:cNvSpPr/>
          <p:nvPr/>
        </p:nvSpPr>
        <p:spPr>
          <a:xfrm>
            <a:off x="6096000" y="2133600"/>
            <a:ext cx="533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90F17-811D-820E-AD05-23D76CE4287A}"/>
              </a:ext>
            </a:extLst>
          </p:cNvPr>
          <p:cNvSpPr/>
          <p:nvPr/>
        </p:nvSpPr>
        <p:spPr>
          <a:xfrm>
            <a:off x="6629400" y="2133600"/>
            <a:ext cx="3810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37BBE9-1BCD-8986-5F54-E4E4BB09562E}"/>
              </a:ext>
            </a:extLst>
          </p:cNvPr>
          <p:cNvSpPr txBox="1"/>
          <p:nvPr/>
        </p:nvSpPr>
        <p:spPr>
          <a:xfrm>
            <a:off x="380999" y="1428908"/>
            <a:ext cx="1985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Click on 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Pin Constraints Editor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icon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568094-9AC4-1989-3316-00D2525DF2FF}"/>
              </a:ext>
            </a:extLst>
          </p:cNvPr>
          <p:cNvCxnSpPr>
            <a:cxnSpLocks/>
          </p:cNvCxnSpPr>
          <p:nvPr/>
        </p:nvCxnSpPr>
        <p:spPr>
          <a:xfrm flipV="1">
            <a:off x="1981200" y="1828800"/>
            <a:ext cx="9144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B4F779D-8F35-91FB-ABFA-C5C52ED12680}"/>
              </a:ext>
            </a:extLst>
          </p:cNvPr>
          <p:cNvSpPr txBox="1"/>
          <p:nvPr/>
        </p:nvSpPr>
        <p:spPr>
          <a:xfrm>
            <a:off x="7890144" y="1435268"/>
            <a:ext cx="2320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Pin Constraints Editor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tap is opened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8CF2A2-1A2C-88E1-7E23-655588CC21FE}"/>
              </a:ext>
            </a:extLst>
          </p:cNvPr>
          <p:cNvCxnSpPr/>
          <p:nvPr/>
        </p:nvCxnSpPr>
        <p:spPr>
          <a:xfrm flipH="1">
            <a:off x="7239000" y="1981200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8FB82A8-444F-BC98-359C-2A1255FC2171}"/>
              </a:ext>
            </a:extLst>
          </p:cNvPr>
          <p:cNvSpPr txBox="1"/>
          <p:nvPr/>
        </p:nvSpPr>
        <p:spPr>
          <a:xfrm>
            <a:off x="4068036" y="3144396"/>
            <a:ext cx="4665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Fill the 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Pin Location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IO Standard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Pull Up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columns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47008-AEB8-55AD-8AE1-2444117C490E}"/>
              </a:ext>
            </a:extLst>
          </p:cNvPr>
          <p:cNvSpPr txBox="1"/>
          <p:nvPr/>
        </p:nvSpPr>
        <p:spPr>
          <a:xfrm>
            <a:off x="2290174" y="5390643"/>
            <a:ext cx="76116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Note:</a:t>
            </a:r>
            <a:r>
              <a:rPr lang="en-US" sz="1800" b="1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Bank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column is filled automatically while you are filling 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Pin Location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column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Note: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Pin Location numbers of LEDs and clock are got from datasheet of the FPGA board.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3502186-BC47-0787-17E4-9B8CDD6A4BCE}"/>
              </a:ext>
            </a:extLst>
          </p:cNvPr>
          <p:cNvCxnSpPr>
            <a:stCxn id="18" idx="0"/>
            <a:endCxn id="8" idx="2"/>
          </p:cNvCxnSpPr>
          <p:nvPr/>
        </p:nvCxnSpPr>
        <p:spPr>
          <a:xfrm rot="16200000" flipV="1">
            <a:off x="5857302" y="2600898"/>
            <a:ext cx="248796" cy="83820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5A56666-3AEF-D602-0066-8512940A5E69}"/>
              </a:ext>
            </a:extLst>
          </p:cNvPr>
          <p:cNvCxnSpPr>
            <a:stCxn id="18" idx="0"/>
            <a:endCxn id="9" idx="2"/>
          </p:cNvCxnSpPr>
          <p:nvPr/>
        </p:nvCxnSpPr>
        <p:spPr>
          <a:xfrm rot="16200000" flipV="1">
            <a:off x="6257352" y="3000948"/>
            <a:ext cx="248796" cy="3810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FC96980-74FD-C52F-C50B-78C2DED10329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rot="5400000" flipH="1" flipV="1">
            <a:off x="6485952" y="2810448"/>
            <a:ext cx="248796" cy="41910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2603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a8dd79d94d0b89fe9b6b2bf095f36224106ea8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16313</TotalTime>
  <Words>924</Words>
  <Application>Microsoft Office PowerPoint</Application>
  <PresentationFormat>Widescreen</PresentationFormat>
  <Paragraphs>93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Sakkal Majalla</vt:lpstr>
      <vt:lpstr>Times New Roman</vt:lpstr>
      <vt:lpstr>Wingdings</vt:lpstr>
      <vt:lpstr>508 Lecture</vt:lpstr>
      <vt:lpstr>think-cell Slide</vt:lpstr>
      <vt:lpstr>CND111: FPGA Flow</vt:lpstr>
      <vt:lpstr>IceCube Design Flow </vt:lpstr>
      <vt:lpstr>Number of CLK Cycles to represent delay </vt:lpstr>
      <vt:lpstr>Steps to use iCEcube2</vt:lpstr>
      <vt:lpstr>Steps to use iCEcube2</vt:lpstr>
      <vt:lpstr>Steps to use iCEcube2</vt:lpstr>
      <vt:lpstr>Steps to use iCEcube2</vt:lpstr>
      <vt:lpstr>Steps to use iCEcube2</vt:lpstr>
      <vt:lpstr>Steps to use iCEcube2</vt:lpstr>
      <vt:lpstr>Steps to use iCEcube2</vt:lpstr>
      <vt:lpstr>Steps to use iCEcube2</vt:lpstr>
      <vt:lpstr>Steps to use Diamond Programmer</vt:lpstr>
      <vt:lpstr>Steps to use Diamond Programmer</vt:lpstr>
      <vt:lpstr>Steps to use Diamond Programmer</vt:lpstr>
      <vt:lpstr>Steps to use Diamond Programmer</vt:lpstr>
      <vt:lpstr>PowerPoint Presentation</vt:lpstr>
      <vt:lpstr>Resource Utilization Report:</vt:lpstr>
      <vt:lpstr>Power Report:</vt:lpstr>
      <vt:lpstr>Timing Report:</vt:lpstr>
      <vt:lpstr>Timing Report: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Design: Principles and Practices, 5e with Verilog</dc:title>
  <dc:subject>Engineering, Computer Science</dc:subject>
  <dc:creator>Wakerly</dc:creator>
  <cp:keywords>Digital Design</cp:keywords>
  <cp:lastModifiedBy>Zeina Mohamed</cp:lastModifiedBy>
  <cp:revision>3868</cp:revision>
  <dcterms:created xsi:type="dcterms:W3CDTF">2014-07-14T20:04:21Z</dcterms:created>
  <dcterms:modified xsi:type="dcterms:W3CDTF">2023-11-21T11:27:21Z</dcterms:modified>
</cp:coreProperties>
</file>