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07CD-4DA0-5369-2747-994DE5940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74A8BA-D20B-5011-92A5-DB619F412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89EBEA-3CE9-4C28-964C-4C8872D1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4D2E5-A6E1-24EC-7577-66B19FED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9DCE3-4D6B-CD84-6EAC-48925012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9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49439-9D52-0B15-3B27-394B2351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CD2916-3A68-6E34-B80F-F839E78B2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DC0BD-CB72-1B60-3332-DF7BB5E0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B2213B-5704-7B38-C278-CD9059A5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6E5A3-93E3-29BF-4EFE-AC9E0C6E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74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4E7449-43AA-38D1-09DB-BEC64C48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15644A-B11D-ADAA-F133-FF1DA49F7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FCB660-F31B-70AA-DE4D-21AA8912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324EFA-19DF-A1E2-DF6C-C01DA5E9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D1CDE-3D2F-E88A-59BA-2F80D6A8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9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4ADAA-7154-83A5-7D7D-B92CF9B4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C8940-5C6A-5410-244B-4DAA5FF4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94FA7-4C1C-2C79-A600-B051B58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1D0BD-94DE-8982-F786-918607D3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E74CDC-67FD-BC86-3AA7-7F675509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E1D9D-2671-09D0-01FA-D3EB7235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1F2DBF-CEEA-C13C-B39D-1F43692B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EC91EA-598F-EF3E-A396-2D3E8481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6B0DE-3AF3-4ECB-A544-0402605D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4313CF-D25F-F79A-C7F9-E8455EB1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6B281-C40B-267F-7877-F3361077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B85D8-AB58-E42E-CAC2-D78F34515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E6A021-304C-8057-420C-A4947D15C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05C9E4-DAEC-5167-258A-16F02C37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43A509-484E-D417-07A6-8EFBAC14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D6074C-4BAE-21E4-A6F9-F46790ED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5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FACB9-40EB-7E10-0CFF-FB246B07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2F040C-798D-EC65-48F1-53BB10FC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7F44F8-200C-BFFF-EC70-3561AF095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E4F212-10F4-B86F-7D61-D94FBC49D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FBB580-3C2E-C0AC-261C-4977BD87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D6E564-9197-7FE1-D349-FA0D4247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4076B2-018A-86E4-823B-A04404EA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9FF5C0-D1F2-E2D2-8019-9E244718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0904B-9F43-6B85-AFFB-58E17996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0C63BA-7B68-E0FF-D2B0-12B4BFE1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959D1A-E40A-FD0B-CD23-9D524436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D15A4B-7B82-7CBB-9612-FE9314FC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18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C9F330-22C7-13CF-930F-D1AA6692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E54F0-7B1E-1680-B61B-F3DA1AF1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76EF5F-6233-9499-BEDD-B6389B8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7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A8DAF-E4F7-0B7A-FCD6-FEAB11FB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2B593-78E6-B320-FDBB-7126B88F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DE3EB7-A994-B8E7-5454-97F011A19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41BE5B-0F50-67F1-3F99-771C8E7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6F0DE-54D1-7307-1D42-97513F26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7F065E-CC50-9D9B-063C-7535CC2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4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2CAD-BC2E-E2F2-BE5A-E84BC085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326D4F-49C6-38E0-B07B-9DA69614B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F59CA8-4558-7906-7E6E-CFF59EE3C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16EE55-F4B7-5292-A729-3AAC08DE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E75406-1F3D-042D-7524-7055E753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2E73D5-AD8A-C6C7-BDCD-191A0634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F3F9B-4B41-D440-AF7D-CB6D8510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F15B3E-6E29-0944-EA6A-A6F64D27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6333A-B47C-545C-9CA4-42B6DA1F4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CBAF-E3EC-4D46-852D-E62CD54CF314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B6E8A-CBAF-B664-F428-9DCB41071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DA870-DBD8-64B9-1BA1-F5485C408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79B4-0CC7-471A-A43C-B78167B1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9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5027C-E242-0EE2-C3D4-32B82F952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105" y="26812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Машинное обучение с помощью </a:t>
            </a:r>
            <a:br>
              <a:rPr lang="ru-RU" dirty="0"/>
            </a:br>
            <a:r>
              <a:rPr lang="ru-RU" dirty="0"/>
              <a:t>градиентного </a:t>
            </a:r>
            <a:r>
              <a:rPr lang="ru-RU" dirty="0" err="1"/>
              <a:t>бустинга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A9462A-7616-FE5C-DFCE-C6846105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11905" y="4360027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Каримов Д.О.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4E33D7-94DE-E6DD-62D0-53D9349E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20" y="2743689"/>
            <a:ext cx="8910028" cy="41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0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B8A2C0-6484-04A7-EDA0-8C1D653D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8" t="33684" r="16711" b="34210"/>
          <a:stretch/>
        </p:blipFill>
        <p:spPr>
          <a:xfrm>
            <a:off x="902369" y="2671010"/>
            <a:ext cx="10229797" cy="3043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91E84-AF30-767B-4CE2-D6F8BF1014AE}"/>
              </a:ext>
            </a:extLst>
          </p:cNvPr>
          <p:cNvSpPr txBox="1"/>
          <p:nvPr/>
        </p:nvSpPr>
        <p:spPr>
          <a:xfrm>
            <a:off x="962526" y="602994"/>
            <a:ext cx="100704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Хороших реализаций GBDT есть, как минимум, три: </a:t>
            </a:r>
            <a:r>
              <a:rPr lang="ru-RU" sz="2800" dirty="0" err="1"/>
              <a:t>LightGBM</a:t>
            </a:r>
            <a:r>
              <a:rPr lang="ru-RU" sz="2800" dirty="0"/>
              <a:t>, </a:t>
            </a:r>
            <a:r>
              <a:rPr lang="ru-RU" sz="2800" dirty="0" err="1"/>
              <a:t>XGBoost</a:t>
            </a:r>
            <a:r>
              <a:rPr lang="ru-RU" sz="2800" dirty="0"/>
              <a:t> и </a:t>
            </a:r>
            <a:r>
              <a:rPr lang="ru-RU" sz="2800" dirty="0" err="1"/>
              <a:t>CatBoost</a:t>
            </a:r>
            <a:r>
              <a:rPr lang="ru-RU" sz="2800" dirty="0"/>
              <a:t>. Исторически они отличались довольно сильно, но за последние годы успели скопировать друг у друга все хорошие идеи.</a:t>
            </a:r>
          </a:p>
        </p:txBody>
      </p:sp>
    </p:spTree>
    <p:extLst>
      <p:ext uri="{BB962C8B-B14F-4D97-AF65-F5344CB8AC3E}">
        <p14:creationId xmlns:p14="http://schemas.microsoft.com/office/powerpoint/2010/main" val="96445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E117A-C492-62CD-338C-256900B16821}"/>
              </a:ext>
            </a:extLst>
          </p:cNvPr>
          <p:cNvSpPr txBox="1"/>
          <p:nvPr/>
        </p:nvSpPr>
        <p:spPr>
          <a:xfrm>
            <a:off x="303797" y="296597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 err="1">
                <a:solidFill>
                  <a:srgbClr val="354541"/>
                </a:solidFill>
                <a:effectLst/>
                <a:latin typeface="YS Text"/>
              </a:rPr>
              <a:t>XGBoost</a:t>
            </a:r>
            <a:r>
              <a:rPr lang="en-US" sz="4800" b="0" i="0" dirty="0">
                <a:solidFill>
                  <a:srgbClr val="354541"/>
                </a:solidFill>
                <a:effectLst/>
                <a:latin typeface="YS Text"/>
              </a:rPr>
              <a:t> </a:t>
            </a:r>
            <a:endParaRPr lang="ru-RU" sz="4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509EE9-966C-8416-E2C3-1499096D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89" y="1479884"/>
            <a:ext cx="9387532" cy="47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6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E117A-C492-62CD-338C-256900B16821}"/>
              </a:ext>
            </a:extLst>
          </p:cNvPr>
          <p:cNvSpPr txBox="1"/>
          <p:nvPr/>
        </p:nvSpPr>
        <p:spPr>
          <a:xfrm>
            <a:off x="303797" y="296597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/>
              <a:t>LightGBM</a:t>
            </a:r>
            <a:endParaRPr lang="ru-RU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94039E-52B6-BEED-12EE-959B8AFB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31" y="1540043"/>
            <a:ext cx="8453782" cy="49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E117A-C492-62CD-338C-256900B16821}"/>
              </a:ext>
            </a:extLst>
          </p:cNvPr>
          <p:cNvSpPr txBox="1"/>
          <p:nvPr/>
        </p:nvSpPr>
        <p:spPr>
          <a:xfrm>
            <a:off x="303797" y="296597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 err="1">
                <a:solidFill>
                  <a:srgbClr val="354541"/>
                </a:solidFill>
                <a:effectLst/>
                <a:latin typeface="YS Text"/>
              </a:rPr>
              <a:t>CatBoost</a:t>
            </a:r>
            <a:r>
              <a:rPr lang="en-US" sz="4800" b="0" i="0" dirty="0">
                <a:solidFill>
                  <a:srgbClr val="354541"/>
                </a:solidFill>
                <a:effectLst/>
                <a:latin typeface="YS Text"/>
              </a:rPr>
              <a:t> </a:t>
            </a:r>
            <a:endParaRPr lang="ru-RU" sz="4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DD8F4-86DF-F981-2290-0C7F3866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" y="1231810"/>
            <a:ext cx="10507579" cy="52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9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38B47F-2523-D646-B17D-F3C81B5373B8}"/>
              </a:ext>
            </a:extLst>
          </p:cNvPr>
          <p:cNvSpPr txBox="1"/>
          <p:nvPr/>
        </p:nvSpPr>
        <p:spPr>
          <a:xfrm>
            <a:off x="300789" y="420612"/>
            <a:ext cx="54382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solidFill>
                  <a:srgbClr val="354541"/>
                </a:solidFill>
                <a:effectLst/>
                <a:latin typeface="YS Text"/>
              </a:rPr>
              <a:t>Где используется</a:t>
            </a:r>
          </a:p>
          <a:p>
            <a:pPr algn="l"/>
            <a:r>
              <a:rPr lang="ru-RU" sz="2800" b="0" i="0" dirty="0">
                <a:solidFill>
                  <a:srgbClr val="354541"/>
                </a:solidFill>
                <a:effectLst/>
                <a:latin typeface="YS Text"/>
              </a:rPr>
              <a:t>На сегодня градиентный </a:t>
            </a:r>
            <a:r>
              <a:rPr lang="ru-RU" sz="2800" b="0" i="0" dirty="0" err="1">
                <a:solidFill>
                  <a:srgbClr val="354541"/>
                </a:solidFill>
                <a:effectLst/>
                <a:latin typeface="YS Text"/>
              </a:rPr>
              <a:t>бустинг</a:t>
            </a:r>
            <a:r>
              <a:rPr lang="ru-RU" sz="2800" b="0" i="0" dirty="0">
                <a:solidFill>
                  <a:srgbClr val="354541"/>
                </a:solidFill>
                <a:effectLst/>
                <a:latin typeface="YS Text"/>
              </a:rPr>
              <a:t> – это, фактически, один из двух подходов, которые используются на практике (второй – это нейронные сети, конечно).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D5D473-6A72-7197-E462-2B306ACA0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67" t="25614" r="24704" b="37193"/>
          <a:stretch/>
        </p:blipFill>
        <p:spPr>
          <a:xfrm>
            <a:off x="5823283" y="445168"/>
            <a:ext cx="6136107" cy="2550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D4EDB-316A-EFBB-7763-62084F4C5BD6}"/>
              </a:ext>
            </a:extLst>
          </p:cNvPr>
          <p:cNvSpPr txBox="1"/>
          <p:nvPr/>
        </p:nvSpPr>
        <p:spPr>
          <a:xfrm>
            <a:off x="228600" y="3318570"/>
            <a:ext cx="1146308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Он формально слабее и менее гибок, чем сети, но выигрывает в простоте настройки темпа обучения и применения, размере и интерпретируемости модели.</a:t>
            </a:r>
          </a:p>
          <a:p>
            <a:r>
              <a:rPr lang="ru-RU" sz="2800" dirty="0"/>
              <a:t>Во многих компаниях, так или иначе связанных с ML, он используется для всех задач, которые не связаны с однородными данными (картинками, текстами, </a:t>
            </a:r>
            <a:r>
              <a:rPr lang="ru-RU" sz="2800" dirty="0" err="1"/>
              <a:t>etc</a:t>
            </a:r>
            <a:r>
              <a:rPr lang="ru-RU" sz="2800" dirty="0"/>
              <a:t>). Типичный поисковый запрос в Яндексе, выбор отеля на Booking.com или сериала на вечер в </a:t>
            </a:r>
            <a:r>
              <a:rPr lang="ru-RU" sz="2800" dirty="0" err="1"/>
              <a:t>Netflix</a:t>
            </a:r>
            <a:r>
              <a:rPr lang="ru-RU" sz="2800" dirty="0"/>
              <a:t> задействует несколько десятков моделей GBDT.</a:t>
            </a:r>
          </a:p>
        </p:txBody>
      </p:sp>
    </p:spTree>
    <p:extLst>
      <p:ext uri="{BB962C8B-B14F-4D97-AF65-F5344CB8AC3E}">
        <p14:creationId xmlns:p14="http://schemas.microsoft.com/office/powerpoint/2010/main" val="344376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64C7C-57A3-E251-3F74-4653AB8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47C2A-96B1-1A28-318D-1448EE5B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2326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Градиентный </a:t>
            </a:r>
            <a:r>
              <a:rPr lang="ru-RU" sz="3600" dirty="0" err="1"/>
              <a:t>бустинг</a:t>
            </a:r>
            <a:r>
              <a:rPr lang="ru-RU" sz="3600" dirty="0"/>
              <a:t> — это техника машинного обучения для задач классификации и регрессии, которая строит модель предсказания в форме ансамбля слабых предсказывающих моделей, обычно деревьев решений.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3231CC-FCE2-1025-B701-0BB8D696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98" y="336884"/>
            <a:ext cx="4074695" cy="6112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2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624034-6497-1080-17CC-D8B0E64D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" y="2209452"/>
            <a:ext cx="9865895" cy="4545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827B81-DDC7-5F8D-D69E-73067AA17087}"/>
              </a:ext>
            </a:extLst>
          </p:cNvPr>
          <p:cNvSpPr txBox="1"/>
          <p:nvPr/>
        </p:nvSpPr>
        <p:spPr>
          <a:xfrm>
            <a:off x="375986" y="224408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Решающие деревья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A4333A-7329-B94F-BC5A-27CBED34B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4" y="1014119"/>
            <a:ext cx="7315201" cy="37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2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1F9222-843B-9BCB-B579-378A925B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2" y="818147"/>
            <a:ext cx="11685074" cy="5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7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B96F0-17CD-0C8B-DFCA-BA13AC15EB7F}"/>
              </a:ext>
            </a:extLst>
          </p:cNvPr>
          <p:cNvSpPr txBox="1"/>
          <p:nvPr/>
        </p:nvSpPr>
        <p:spPr>
          <a:xfrm>
            <a:off x="303796" y="188313"/>
            <a:ext cx="7516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Ансамбли в машинном обучении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5ACE2-DBE5-73A2-FD72-9ED0E50C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82" y="1155031"/>
            <a:ext cx="9751975" cy="51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9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E3A17-1841-8CBD-76BF-083F702D1528}"/>
              </a:ext>
            </a:extLst>
          </p:cNvPr>
          <p:cNvSpPr txBox="1"/>
          <p:nvPr/>
        </p:nvSpPr>
        <p:spPr>
          <a:xfrm>
            <a:off x="460207" y="200345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 err="1"/>
              <a:t>Бэггинг</a:t>
            </a:r>
            <a:endParaRPr lang="ru-RU" sz="4000" dirty="0"/>
          </a:p>
        </p:txBody>
      </p:sp>
      <p:pic>
        <p:nvPicPr>
          <p:cNvPr id="2050" name="Picture 2" descr="Random Forest Classifier Tutorial: How to Use Tree-Based Algorithms for  Machine Learning">
            <a:extLst>
              <a:ext uri="{FF2B5EF4-FFF2-40B4-BE49-F238E27FC236}">
                <a16:creationId xmlns:a16="http://schemas.microsoft.com/office/drawing/2014/main" id="{4697CB22-C6B9-D95C-14E7-352AF407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40" y="1450306"/>
            <a:ext cx="9110360" cy="492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74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C59567-D829-344F-A55C-3AD91CF1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1724680"/>
            <a:ext cx="10591800" cy="4355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FC36DB-9A9A-07FE-2892-B29A5DDC990B}"/>
              </a:ext>
            </a:extLst>
          </p:cNvPr>
          <p:cNvSpPr txBox="1"/>
          <p:nvPr/>
        </p:nvSpPr>
        <p:spPr>
          <a:xfrm>
            <a:off x="1013659" y="260502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 err="1"/>
              <a:t>Бустинг</a:t>
            </a:r>
            <a:r>
              <a:rPr lang="ru-RU" sz="3600" dirty="0"/>
              <a:t> (</a:t>
            </a:r>
            <a:r>
              <a:rPr lang="en-US" sz="3600" dirty="0"/>
              <a:t>boosting)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6153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FF34D2-B9D6-A2FA-E9A9-8025C9AC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2" y="1179094"/>
            <a:ext cx="11082791" cy="5588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41CBE-588F-6DFF-115E-1B5E8274103A}"/>
              </a:ext>
            </a:extLst>
          </p:cNvPr>
          <p:cNvSpPr txBox="1"/>
          <p:nvPr/>
        </p:nvSpPr>
        <p:spPr>
          <a:xfrm>
            <a:off x="989597" y="236439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Градиентный </a:t>
            </a:r>
            <a:r>
              <a:rPr lang="ru-RU" sz="3600" dirty="0" err="1"/>
              <a:t>бустинг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4283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7A405-9067-643B-7820-BD2AFB2861E5}"/>
              </a:ext>
            </a:extLst>
          </p:cNvPr>
          <p:cNvSpPr txBox="1"/>
          <p:nvPr/>
        </p:nvSpPr>
        <p:spPr>
          <a:xfrm>
            <a:off x="180474" y="0"/>
            <a:ext cx="654517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Темп обучения (</a:t>
            </a:r>
            <a:r>
              <a:rPr lang="ru-RU" sz="2400" dirty="0" err="1"/>
              <a:t>learning</a:t>
            </a:r>
            <a:r>
              <a:rPr lang="ru-RU" sz="2400" dirty="0"/>
              <a:t> </a:t>
            </a:r>
            <a:r>
              <a:rPr lang="ru-RU" sz="2400" dirty="0" err="1"/>
              <a:t>rate</a:t>
            </a:r>
            <a:r>
              <a:rPr lang="ru-RU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Обучение композиции с помощью градиентного </a:t>
            </a:r>
            <a:r>
              <a:rPr lang="ru-RU" sz="2400" dirty="0" err="1"/>
              <a:t>бустинга</a:t>
            </a:r>
            <a:r>
              <a:rPr lang="ru-RU" sz="2400" dirty="0"/>
              <a:t> может привести к переобучению, если базовые алгоритмы слишком сложные.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Например, если сделать решающие деревья слишком глубокими (более 10 уровней) предсказание будет почти идеальным на тренировочной выборке, но на тестовой выборке всё будет плохо.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Существует два решения этой проблемы. Во-первых, необходимо упростить базовую модель, уменьшив глубину дерева (либо примерив какие-либо ещё техники регуляризации).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Во-вторых, мы можем ввести параметр, называемый темпом обучения (</a:t>
            </a:r>
            <a:r>
              <a:rPr lang="ru-RU" sz="2400" dirty="0" err="1"/>
              <a:t>learning</a:t>
            </a:r>
            <a:r>
              <a:rPr lang="ru-RU" sz="2400" dirty="0"/>
              <a:t> </a:t>
            </a:r>
            <a:r>
              <a:rPr lang="ru-RU" sz="2400" dirty="0" err="1"/>
              <a:t>rate</a:t>
            </a:r>
            <a:r>
              <a:rPr lang="ru-RU" sz="2400" dirty="0"/>
              <a:t>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4D41C1-5A73-2869-4560-83F803BA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56" y="962526"/>
            <a:ext cx="5417244" cy="45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36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291</Words>
  <Application>Microsoft Office PowerPoint</Application>
  <PresentationFormat>Широкоэкранный</PresentationFormat>
  <Paragraphs>23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YS Text</vt:lpstr>
      <vt:lpstr>Тема Office</vt:lpstr>
      <vt:lpstr>Машинное обучение с помощью  градиентного бустинга</vt:lpstr>
      <vt:lpstr>Градиентный бустинг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с помощью  градиентного бустинга</dc:title>
  <dc:creator>Денис О. Каримов</dc:creator>
  <cp:lastModifiedBy>Денис О. Каримов</cp:lastModifiedBy>
  <cp:revision>1</cp:revision>
  <dcterms:created xsi:type="dcterms:W3CDTF">2023-03-29T11:28:27Z</dcterms:created>
  <dcterms:modified xsi:type="dcterms:W3CDTF">2023-03-29T11:38:40Z</dcterms:modified>
</cp:coreProperties>
</file>