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uce" panose="020B0604020202020204" charset="0"/>
      <p:regular r:id="rId10"/>
    </p:embeddedFont>
    <p:embeddedFont>
      <p:font typeface="Open Sauce Bold" panose="020B0604020202020204" charset="0"/>
      <p:regular r:id="rId11"/>
    </p:embeddedFont>
    <p:embeddedFont>
      <p:font typeface="Raleway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6" d="100"/>
          <a:sy n="36" d="100"/>
        </p:scale>
        <p:origin x="52" y="1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24323" y="6162215"/>
            <a:ext cx="5468005" cy="3407875"/>
            <a:chOff x="0" y="0"/>
            <a:chExt cx="907676" cy="5656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7676" cy="565699"/>
            </a:xfrm>
            <a:custGeom>
              <a:avLst/>
              <a:gdLst/>
              <a:ahLst/>
              <a:cxnLst/>
              <a:rect l="l" t="t" r="r" b="b"/>
              <a:pathLst>
                <a:path w="907676" h="565699">
                  <a:moveTo>
                    <a:pt x="35396" y="0"/>
                  </a:moveTo>
                  <a:lnTo>
                    <a:pt x="872279" y="0"/>
                  </a:lnTo>
                  <a:cubicBezTo>
                    <a:pt x="881667" y="0"/>
                    <a:pt x="890670" y="3729"/>
                    <a:pt x="897308" y="10367"/>
                  </a:cubicBezTo>
                  <a:cubicBezTo>
                    <a:pt x="903946" y="17006"/>
                    <a:pt x="907676" y="26009"/>
                    <a:pt x="907676" y="35396"/>
                  </a:cubicBezTo>
                  <a:lnTo>
                    <a:pt x="907676" y="530303"/>
                  </a:lnTo>
                  <a:cubicBezTo>
                    <a:pt x="907676" y="549852"/>
                    <a:pt x="891828" y="565699"/>
                    <a:pt x="872279" y="565699"/>
                  </a:cubicBezTo>
                  <a:lnTo>
                    <a:pt x="35396" y="565699"/>
                  </a:lnTo>
                  <a:cubicBezTo>
                    <a:pt x="26009" y="565699"/>
                    <a:pt x="17006" y="561970"/>
                    <a:pt x="10367" y="555332"/>
                  </a:cubicBezTo>
                  <a:cubicBezTo>
                    <a:pt x="3729" y="548694"/>
                    <a:pt x="0" y="539690"/>
                    <a:pt x="0" y="530303"/>
                  </a:cubicBezTo>
                  <a:lnTo>
                    <a:pt x="0" y="35396"/>
                  </a:lnTo>
                  <a:cubicBezTo>
                    <a:pt x="0" y="26009"/>
                    <a:pt x="3729" y="17006"/>
                    <a:pt x="10367" y="10367"/>
                  </a:cubicBezTo>
                  <a:cubicBezTo>
                    <a:pt x="17006" y="3729"/>
                    <a:pt x="26009" y="0"/>
                    <a:pt x="35396" y="0"/>
                  </a:cubicBezTo>
                  <a:close/>
                </a:path>
              </a:pathLst>
            </a:custGeom>
            <a:solidFill>
              <a:srgbClr val="FFE7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07676" cy="603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238599" y="1931288"/>
            <a:ext cx="3664328" cy="5720896"/>
            <a:chOff x="0" y="0"/>
            <a:chExt cx="4885771" cy="7627862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4885771" cy="7627862"/>
              <a:chOff x="0" y="0"/>
              <a:chExt cx="608270" cy="949655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08270" cy="949655"/>
              </a:xfrm>
              <a:custGeom>
                <a:avLst/>
                <a:gdLst/>
                <a:ahLst/>
                <a:cxnLst/>
                <a:rect l="l" t="t" r="r" b="b"/>
                <a:pathLst>
                  <a:path w="608270" h="949655">
                    <a:moveTo>
                      <a:pt x="52820" y="0"/>
                    </a:moveTo>
                    <a:lnTo>
                      <a:pt x="555450" y="0"/>
                    </a:lnTo>
                    <a:cubicBezTo>
                      <a:pt x="584622" y="0"/>
                      <a:pt x="608270" y="23648"/>
                      <a:pt x="608270" y="52820"/>
                    </a:cubicBezTo>
                    <a:lnTo>
                      <a:pt x="608270" y="896836"/>
                    </a:lnTo>
                    <a:cubicBezTo>
                      <a:pt x="608270" y="926007"/>
                      <a:pt x="584622" y="949655"/>
                      <a:pt x="555450" y="949655"/>
                    </a:cubicBezTo>
                    <a:lnTo>
                      <a:pt x="52820" y="949655"/>
                    </a:lnTo>
                    <a:cubicBezTo>
                      <a:pt x="23648" y="949655"/>
                      <a:pt x="0" y="926007"/>
                      <a:pt x="0" y="896836"/>
                    </a:cubicBezTo>
                    <a:lnTo>
                      <a:pt x="0" y="52820"/>
                    </a:lnTo>
                    <a:cubicBezTo>
                      <a:pt x="0" y="23648"/>
                      <a:pt x="23648" y="0"/>
                      <a:pt x="52820" y="0"/>
                    </a:cubicBezTo>
                    <a:close/>
                  </a:path>
                </a:pathLst>
              </a:custGeom>
              <a:solidFill>
                <a:srgbClr val="FFE7B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608270" cy="9877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78414" y="263141"/>
              <a:ext cx="284401" cy="284401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grpSp>
        <p:nvGrpSpPr>
          <p:cNvPr id="12" name="Group 12"/>
          <p:cNvGrpSpPr/>
          <p:nvPr/>
        </p:nvGrpSpPr>
        <p:grpSpPr>
          <a:xfrm>
            <a:off x="1010570" y="1271378"/>
            <a:ext cx="5856549" cy="4780269"/>
            <a:chOff x="0" y="0"/>
            <a:chExt cx="972173" cy="7935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72173" cy="793513"/>
            </a:xfrm>
            <a:custGeom>
              <a:avLst/>
              <a:gdLst/>
              <a:ahLst/>
              <a:cxnLst/>
              <a:rect l="l" t="t" r="r" b="b"/>
              <a:pathLst>
                <a:path w="972173" h="793513">
                  <a:moveTo>
                    <a:pt x="33048" y="0"/>
                  </a:moveTo>
                  <a:lnTo>
                    <a:pt x="939125" y="0"/>
                  </a:lnTo>
                  <a:cubicBezTo>
                    <a:pt x="947890" y="0"/>
                    <a:pt x="956296" y="3482"/>
                    <a:pt x="962494" y="9680"/>
                  </a:cubicBezTo>
                  <a:cubicBezTo>
                    <a:pt x="968691" y="15877"/>
                    <a:pt x="972173" y="24283"/>
                    <a:pt x="972173" y="33048"/>
                  </a:cubicBezTo>
                  <a:lnTo>
                    <a:pt x="972173" y="760465"/>
                  </a:lnTo>
                  <a:cubicBezTo>
                    <a:pt x="972173" y="778717"/>
                    <a:pt x="957377" y="793513"/>
                    <a:pt x="939125" y="793513"/>
                  </a:cubicBezTo>
                  <a:lnTo>
                    <a:pt x="33048" y="793513"/>
                  </a:lnTo>
                  <a:cubicBezTo>
                    <a:pt x="14796" y="793513"/>
                    <a:pt x="0" y="778717"/>
                    <a:pt x="0" y="760465"/>
                  </a:cubicBezTo>
                  <a:lnTo>
                    <a:pt x="0" y="33048"/>
                  </a:lnTo>
                  <a:cubicBezTo>
                    <a:pt x="0" y="14796"/>
                    <a:pt x="14796" y="0"/>
                    <a:pt x="33048" y="0"/>
                  </a:cubicBezTo>
                  <a:close/>
                </a:path>
              </a:pathLst>
            </a:custGeom>
            <a:solidFill>
              <a:srgbClr val="CC0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972173" cy="8316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91817" y="1545848"/>
            <a:ext cx="213301" cy="21330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98468" y="3563774"/>
            <a:ext cx="4587590" cy="155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Data-Driven Review of Program Effectiveness</a:t>
            </a:r>
          </a:p>
          <a:p>
            <a:pPr algn="l">
              <a:lnSpc>
                <a:spcPts val="4160"/>
              </a:lnSpc>
            </a:pPr>
            <a:endParaRPr lang="en-US" sz="320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3356890" y="5547212"/>
            <a:ext cx="3431699" cy="2899770"/>
            <a:chOff x="0" y="0"/>
            <a:chExt cx="4575599" cy="3866360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4575599" cy="3866360"/>
              <a:chOff x="0" y="0"/>
              <a:chExt cx="569654" cy="481355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569654" cy="481355"/>
              </a:xfrm>
              <a:custGeom>
                <a:avLst/>
                <a:gdLst/>
                <a:ahLst/>
                <a:cxnLst/>
                <a:rect l="l" t="t" r="r" b="b"/>
                <a:pathLst>
                  <a:path w="569654" h="481355">
                    <a:moveTo>
                      <a:pt x="56400" y="0"/>
                    </a:moveTo>
                    <a:lnTo>
                      <a:pt x="513254" y="0"/>
                    </a:lnTo>
                    <a:cubicBezTo>
                      <a:pt x="544403" y="0"/>
                      <a:pt x="569654" y="25251"/>
                      <a:pt x="569654" y="56400"/>
                    </a:cubicBezTo>
                    <a:lnTo>
                      <a:pt x="569654" y="424955"/>
                    </a:lnTo>
                    <a:cubicBezTo>
                      <a:pt x="569654" y="456104"/>
                      <a:pt x="544403" y="481355"/>
                      <a:pt x="513254" y="481355"/>
                    </a:cubicBezTo>
                    <a:lnTo>
                      <a:pt x="56400" y="481355"/>
                    </a:lnTo>
                    <a:cubicBezTo>
                      <a:pt x="25251" y="481355"/>
                      <a:pt x="0" y="456104"/>
                      <a:pt x="0" y="424955"/>
                    </a:cubicBezTo>
                    <a:lnTo>
                      <a:pt x="0" y="56400"/>
                    </a:lnTo>
                    <a:cubicBezTo>
                      <a:pt x="0" y="25251"/>
                      <a:pt x="25251" y="0"/>
                      <a:pt x="56400" y="0"/>
                    </a:cubicBezTo>
                    <a:close/>
                  </a:path>
                </a:pathLst>
              </a:custGeom>
              <a:solidFill>
                <a:srgbClr val="9F0F2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569654" cy="5194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278414" y="262589"/>
              <a:ext cx="284401" cy="284401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grpSp>
        <p:nvGrpSpPr>
          <p:cNvPr id="26" name="Group 26"/>
          <p:cNvGrpSpPr/>
          <p:nvPr/>
        </p:nvGrpSpPr>
        <p:grpSpPr>
          <a:xfrm>
            <a:off x="9966660" y="2087105"/>
            <a:ext cx="3431699" cy="4022877"/>
            <a:chOff x="0" y="0"/>
            <a:chExt cx="4575599" cy="5363836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4575599" cy="5363836"/>
              <a:chOff x="0" y="0"/>
              <a:chExt cx="569654" cy="667788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569654" cy="667788"/>
              </a:xfrm>
              <a:custGeom>
                <a:avLst/>
                <a:gdLst/>
                <a:ahLst/>
                <a:cxnLst/>
                <a:rect l="l" t="t" r="r" b="b"/>
                <a:pathLst>
                  <a:path w="569654" h="667788">
                    <a:moveTo>
                      <a:pt x="56400" y="0"/>
                    </a:moveTo>
                    <a:lnTo>
                      <a:pt x="513254" y="0"/>
                    </a:lnTo>
                    <a:cubicBezTo>
                      <a:pt x="544403" y="0"/>
                      <a:pt x="569654" y="25251"/>
                      <a:pt x="569654" y="56400"/>
                    </a:cubicBezTo>
                    <a:lnTo>
                      <a:pt x="569654" y="611388"/>
                    </a:lnTo>
                    <a:cubicBezTo>
                      <a:pt x="569654" y="642537"/>
                      <a:pt x="544403" y="667788"/>
                      <a:pt x="513254" y="667788"/>
                    </a:cubicBezTo>
                    <a:lnTo>
                      <a:pt x="56400" y="667788"/>
                    </a:lnTo>
                    <a:cubicBezTo>
                      <a:pt x="25251" y="667788"/>
                      <a:pt x="0" y="642537"/>
                      <a:pt x="0" y="611388"/>
                    </a:cubicBezTo>
                    <a:lnTo>
                      <a:pt x="0" y="56400"/>
                    </a:lnTo>
                    <a:cubicBezTo>
                      <a:pt x="0" y="25251"/>
                      <a:pt x="25251" y="0"/>
                      <a:pt x="56400" y="0"/>
                    </a:cubicBezTo>
                    <a:close/>
                  </a:path>
                </a:pathLst>
              </a:custGeom>
              <a:solidFill>
                <a:srgbClr val="AEAEB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569654" cy="7058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>
              <a:off x="278414" y="262589"/>
              <a:ext cx="284401" cy="284401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>
            <a:off x="1872504" y="6997097"/>
            <a:ext cx="2237737" cy="711436"/>
            <a:chOff x="0" y="0"/>
            <a:chExt cx="2983650" cy="948581"/>
          </a:xfrm>
        </p:grpSpPr>
        <p:grpSp>
          <p:nvGrpSpPr>
            <p:cNvPr id="34" name="Group 34"/>
            <p:cNvGrpSpPr/>
            <p:nvPr/>
          </p:nvGrpSpPr>
          <p:grpSpPr>
            <a:xfrm>
              <a:off x="0" y="0"/>
              <a:ext cx="2983650" cy="948581"/>
              <a:chOff x="0" y="0"/>
              <a:chExt cx="371459" cy="118097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371459" cy="118097"/>
              </a:xfrm>
              <a:custGeom>
                <a:avLst/>
                <a:gdLst/>
                <a:ahLst/>
                <a:cxnLst/>
                <a:rect l="l" t="t" r="r" b="b"/>
                <a:pathLst>
                  <a:path w="371459" h="118097">
                    <a:moveTo>
                      <a:pt x="59048" y="0"/>
                    </a:moveTo>
                    <a:lnTo>
                      <a:pt x="312411" y="0"/>
                    </a:lnTo>
                    <a:cubicBezTo>
                      <a:pt x="345022" y="0"/>
                      <a:pt x="371459" y="26437"/>
                      <a:pt x="371459" y="59048"/>
                    </a:cubicBezTo>
                    <a:lnTo>
                      <a:pt x="371459" y="59048"/>
                    </a:lnTo>
                    <a:cubicBezTo>
                      <a:pt x="371459" y="74709"/>
                      <a:pt x="365238" y="89728"/>
                      <a:pt x="354164" y="100802"/>
                    </a:cubicBezTo>
                    <a:cubicBezTo>
                      <a:pt x="343090" y="111876"/>
                      <a:pt x="328071" y="118097"/>
                      <a:pt x="312411" y="118097"/>
                    </a:cubicBezTo>
                    <a:lnTo>
                      <a:pt x="59048" y="118097"/>
                    </a:lnTo>
                    <a:cubicBezTo>
                      <a:pt x="43388" y="118097"/>
                      <a:pt x="28369" y="111876"/>
                      <a:pt x="17295" y="100802"/>
                    </a:cubicBezTo>
                    <a:cubicBezTo>
                      <a:pt x="6221" y="89728"/>
                      <a:pt x="0" y="74709"/>
                      <a:pt x="0" y="59048"/>
                    </a:cubicBezTo>
                    <a:lnTo>
                      <a:pt x="0" y="59048"/>
                    </a:lnTo>
                    <a:cubicBezTo>
                      <a:pt x="0" y="43388"/>
                      <a:pt x="6221" y="28369"/>
                      <a:pt x="17295" y="17295"/>
                    </a:cubicBezTo>
                    <a:cubicBezTo>
                      <a:pt x="28369" y="6221"/>
                      <a:pt x="43388" y="0"/>
                      <a:pt x="59048" y="0"/>
                    </a:cubicBezTo>
                    <a:close/>
                  </a:path>
                </a:pathLst>
              </a:custGeom>
              <a:solidFill>
                <a:srgbClr val="AEAEB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38100"/>
                <a:ext cx="371459" cy="1561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348747" y="332090"/>
              <a:ext cx="284401" cy="284401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grpSp>
        <p:nvGrpSpPr>
          <p:cNvPr id="40" name="Group 40"/>
          <p:cNvGrpSpPr/>
          <p:nvPr/>
        </p:nvGrpSpPr>
        <p:grpSpPr>
          <a:xfrm>
            <a:off x="12999274" y="1545848"/>
            <a:ext cx="2876560" cy="951499"/>
            <a:chOff x="0" y="0"/>
            <a:chExt cx="3835413" cy="1268665"/>
          </a:xfrm>
        </p:grpSpPr>
        <p:grpSp>
          <p:nvGrpSpPr>
            <p:cNvPr id="41" name="Group 41"/>
            <p:cNvGrpSpPr/>
            <p:nvPr/>
          </p:nvGrpSpPr>
          <p:grpSpPr>
            <a:xfrm>
              <a:off x="0" y="0"/>
              <a:ext cx="3835413" cy="1268665"/>
              <a:chOff x="0" y="0"/>
              <a:chExt cx="477502" cy="157947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477502" cy="157947"/>
              </a:xfrm>
              <a:custGeom>
                <a:avLst/>
                <a:gdLst/>
                <a:ahLst/>
                <a:cxnLst/>
                <a:rect l="l" t="t" r="r" b="b"/>
                <a:pathLst>
                  <a:path w="477502" h="157947">
                    <a:moveTo>
                      <a:pt x="67285" y="0"/>
                    </a:moveTo>
                    <a:lnTo>
                      <a:pt x="410217" y="0"/>
                    </a:lnTo>
                    <a:cubicBezTo>
                      <a:pt x="428062" y="0"/>
                      <a:pt x="445177" y="7089"/>
                      <a:pt x="457795" y="19707"/>
                    </a:cubicBezTo>
                    <a:cubicBezTo>
                      <a:pt x="470413" y="32325"/>
                      <a:pt x="477502" y="49440"/>
                      <a:pt x="477502" y="67285"/>
                    </a:cubicBezTo>
                    <a:lnTo>
                      <a:pt x="477502" y="90662"/>
                    </a:lnTo>
                    <a:cubicBezTo>
                      <a:pt x="477502" y="108507"/>
                      <a:pt x="470413" y="125621"/>
                      <a:pt x="457795" y="138239"/>
                    </a:cubicBezTo>
                    <a:cubicBezTo>
                      <a:pt x="445177" y="150858"/>
                      <a:pt x="428062" y="157947"/>
                      <a:pt x="410217" y="157947"/>
                    </a:cubicBezTo>
                    <a:lnTo>
                      <a:pt x="67285" y="157947"/>
                    </a:lnTo>
                    <a:cubicBezTo>
                      <a:pt x="49440" y="157947"/>
                      <a:pt x="32325" y="150858"/>
                      <a:pt x="19707" y="138239"/>
                    </a:cubicBezTo>
                    <a:cubicBezTo>
                      <a:pt x="7089" y="125621"/>
                      <a:pt x="0" y="108507"/>
                      <a:pt x="0" y="90662"/>
                    </a:cubicBezTo>
                    <a:lnTo>
                      <a:pt x="0" y="67285"/>
                    </a:lnTo>
                    <a:cubicBezTo>
                      <a:pt x="0" y="49440"/>
                      <a:pt x="7089" y="32325"/>
                      <a:pt x="19707" y="19707"/>
                    </a:cubicBezTo>
                    <a:cubicBezTo>
                      <a:pt x="32325" y="7089"/>
                      <a:pt x="49440" y="0"/>
                      <a:pt x="67285" y="0"/>
                    </a:cubicBezTo>
                    <a:close/>
                  </a:path>
                </a:pathLst>
              </a:custGeom>
              <a:solidFill>
                <a:srgbClr val="9F0F2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Box 43"/>
              <p:cNvSpPr txBox="1"/>
              <p:nvPr/>
            </p:nvSpPr>
            <p:spPr>
              <a:xfrm>
                <a:off x="0" y="-38100"/>
                <a:ext cx="477502" cy="1960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44" name="Group 44"/>
            <p:cNvGrpSpPr/>
            <p:nvPr/>
          </p:nvGrpSpPr>
          <p:grpSpPr>
            <a:xfrm>
              <a:off x="249450" y="229519"/>
              <a:ext cx="284401" cy="284401"/>
              <a:chOff x="0" y="0"/>
              <a:chExt cx="812800" cy="8128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grpSp>
        <p:nvGrpSpPr>
          <p:cNvPr id="47" name="Group 47"/>
          <p:cNvGrpSpPr/>
          <p:nvPr/>
        </p:nvGrpSpPr>
        <p:grpSpPr>
          <a:xfrm>
            <a:off x="1028700" y="8871271"/>
            <a:ext cx="2787821" cy="698818"/>
            <a:chOff x="0" y="0"/>
            <a:chExt cx="1621267" cy="4064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1621267" cy="406400"/>
            </a:xfrm>
            <a:custGeom>
              <a:avLst/>
              <a:gdLst/>
              <a:ahLst/>
              <a:cxnLst/>
              <a:rect l="l" t="t" r="r" b="b"/>
              <a:pathLst>
                <a:path w="1621267" h="406400">
                  <a:moveTo>
                    <a:pt x="1418067" y="0"/>
                  </a:moveTo>
                  <a:cubicBezTo>
                    <a:pt x="1530291" y="0"/>
                    <a:pt x="1621267" y="90976"/>
                    <a:pt x="1621267" y="203200"/>
                  </a:cubicBezTo>
                  <a:cubicBezTo>
                    <a:pt x="1621267" y="315424"/>
                    <a:pt x="1530291" y="406400"/>
                    <a:pt x="141806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Box 49"/>
            <p:cNvSpPr txBox="1"/>
            <p:nvPr/>
          </p:nvSpPr>
          <p:spPr>
            <a:xfrm>
              <a:off x="0" y="-28575"/>
              <a:ext cx="1621267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By Karim Toufiq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6300468" y="1265746"/>
            <a:ext cx="10958832" cy="7704636"/>
            <a:chOff x="0" y="0"/>
            <a:chExt cx="14611776" cy="10272848"/>
          </a:xfrm>
        </p:grpSpPr>
        <p:grpSp>
          <p:nvGrpSpPr>
            <p:cNvPr id="51" name="Group 51"/>
            <p:cNvGrpSpPr/>
            <p:nvPr/>
          </p:nvGrpSpPr>
          <p:grpSpPr>
            <a:xfrm>
              <a:off x="0" y="0"/>
              <a:ext cx="14611776" cy="10272848"/>
              <a:chOff x="0" y="0"/>
              <a:chExt cx="1819140" cy="1278951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1819140" cy="1278951"/>
              </a:xfrm>
              <a:custGeom>
                <a:avLst/>
                <a:gdLst/>
                <a:ahLst/>
                <a:cxnLst/>
                <a:rect l="l" t="t" r="r" b="b"/>
                <a:pathLst>
                  <a:path w="1819140" h="1278951">
                    <a:moveTo>
                      <a:pt x="17661" y="0"/>
                    </a:moveTo>
                    <a:lnTo>
                      <a:pt x="1801479" y="0"/>
                    </a:lnTo>
                    <a:cubicBezTo>
                      <a:pt x="1811233" y="0"/>
                      <a:pt x="1819140" y="7907"/>
                      <a:pt x="1819140" y="17661"/>
                    </a:cubicBezTo>
                    <a:lnTo>
                      <a:pt x="1819140" y="1261290"/>
                    </a:lnTo>
                    <a:cubicBezTo>
                      <a:pt x="1819140" y="1271044"/>
                      <a:pt x="1811233" y="1278951"/>
                      <a:pt x="1801479" y="1278951"/>
                    </a:cubicBezTo>
                    <a:lnTo>
                      <a:pt x="17661" y="1278951"/>
                    </a:lnTo>
                    <a:cubicBezTo>
                      <a:pt x="7907" y="1278951"/>
                      <a:pt x="0" y="1271044"/>
                      <a:pt x="0" y="1261290"/>
                    </a:cubicBezTo>
                    <a:lnTo>
                      <a:pt x="0" y="17661"/>
                    </a:lnTo>
                    <a:cubicBezTo>
                      <a:pt x="0" y="7907"/>
                      <a:pt x="7907" y="0"/>
                      <a:pt x="17661" y="0"/>
                    </a:cubicBezTo>
                    <a:close/>
                  </a:path>
                </a:pathLst>
              </a:custGeom>
              <a:solidFill>
                <a:srgbClr val="726F6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TextBox 53"/>
              <p:cNvSpPr txBox="1"/>
              <p:nvPr/>
            </p:nvSpPr>
            <p:spPr>
              <a:xfrm>
                <a:off x="0" y="-38100"/>
                <a:ext cx="1819140" cy="131705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54" name="Group 54"/>
            <p:cNvGrpSpPr/>
            <p:nvPr/>
          </p:nvGrpSpPr>
          <p:grpSpPr>
            <a:xfrm>
              <a:off x="258946" y="251083"/>
              <a:ext cx="284401" cy="284401"/>
              <a:chOff x="0" y="0"/>
              <a:chExt cx="812800" cy="812800"/>
            </a:xfrm>
          </p:grpSpPr>
          <p:sp>
            <p:nvSpPr>
              <p:cNvPr id="55" name="Freeform 5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Box 5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  <p:sp>
          <p:nvSpPr>
            <p:cNvPr id="57" name="TextBox 57"/>
            <p:cNvSpPr txBox="1"/>
            <p:nvPr/>
          </p:nvSpPr>
          <p:spPr>
            <a:xfrm>
              <a:off x="650828" y="4328556"/>
              <a:ext cx="13531653" cy="5343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560"/>
                </a:lnSpc>
              </a:pPr>
              <a:r>
                <a:rPr lang="en-US" sz="8800" b="1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Braven Program Insights and Analysis</a:t>
              </a:r>
            </a:p>
          </p:txBody>
        </p:sp>
      </p:grpSp>
      <p:pic>
        <p:nvPicPr>
          <p:cNvPr id="58" name="Intro slide">
            <a:hlinkClick r:id="" action="ppaction://media"/>
            <a:extLst>
              <a:ext uri="{FF2B5EF4-FFF2-40B4-BE49-F238E27FC236}">
                <a16:creationId xmlns:a16="http://schemas.microsoft.com/office/drawing/2014/main" id="{345DAF1E-3CAF-DFA4-2455-BD6B9F16BD4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20865" y="7362267"/>
            <a:ext cx="1654949" cy="16549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230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35188" y="2059141"/>
            <a:ext cx="12513707" cy="7199159"/>
            <a:chOff x="0" y="0"/>
            <a:chExt cx="16684942" cy="9598878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6684942" cy="9598878"/>
              <a:chOff x="0" y="0"/>
              <a:chExt cx="1534307" cy="88269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534307" cy="882690"/>
              </a:xfrm>
              <a:custGeom>
                <a:avLst/>
                <a:gdLst/>
                <a:ahLst/>
                <a:cxnLst/>
                <a:rect l="l" t="t" r="r" b="b"/>
                <a:pathLst>
                  <a:path w="1534307" h="882690">
                    <a:moveTo>
                      <a:pt x="20940" y="0"/>
                    </a:moveTo>
                    <a:lnTo>
                      <a:pt x="1513367" y="0"/>
                    </a:lnTo>
                    <a:cubicBezTo>
                      <a:pt x="1518920" y="0"/>
                      <a:pt x="1524246" y="2206"/>
                      <a:pt x="1528174" y="6133"/>
                    </a:cubicBezTo>
                    <a:cubicBezTo>
                      <a:pt x="1532101" y="10060"/>
                      <a:pt x="1534307" y="15386"/>
                      <a:pt x="1534307" y="20940"/>
                    </a:cubicBezTo>
                    <a:lnTo>
                      <a:pt x="1534307" y="861749"/>
                    </a:lnTo>
                    <a:cubicBezTo>
                      <a:pt x="1534307" y="867303"/>
                      <a:pt x="1532101" y="872629"/>
                      <a:pt x="1528174" y="876556"/>
                    </a:cubicBezTo>
                    <a:cubicBezTo>
                      <a:pt x="1524246" y="880483"/>
                      <a:pt x="1518920" y="882690"/>
                      <a:pt x="1513367" y="882690"/>
                    </a:cubicBezTo>
                    <a:lnTo>
                      <a:pt x="20940" y="882690"/>
                    </a:lnTo>
                    <a:cubicBezTo>
                      <a:pt x="15386" y="882690"/>
                      <a:pt x="10060" y="880483"/>
                      <a:pt x="6133" y="876556"/>
                    </a:cubicBezTo>
                    <a:cubicBezTo>
                      <a:pt x="2206" y="872629"/>
                      <a:pt x="0" y="867303"/>
                      <a:pt x="0" y="861749"/>
                    </a:cubicBezTo>
                    <a:lnTo>
                      <a:pt x="0" y="20940"/>
                    </a:lnTo>
                    <a:cubicBezTo>
                      <a:pt x="0" y="15386"/>
                      <a:pt x="2206" y="10060"/>
                      <a:pt x="6133" y="6133"/>
                    </a:cubicBezTo>
                    <a:cubicBezTo>
                      <a:pt x="10060" y="2206"/>
                      <a:pt x="15386" y="0"/>
                      <a:pt x="20940" y="0"/>
                    </a:cubicBezTo>
                    <a:close/>
                  </a:path>
                </a:pathLst>
              </a:custGeom>
              <a:solidFill>
                <a:srgbClr val="FFE7B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534307" cy="9207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400523" y="356258"/>
              <a:ext cx="367017" cy="385041"/>
              <a:chOff x="0" y="0"/>
              <a:chExt cx="774753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7475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74753" h="812800">
                    <a:moveTo>
                      <a:pt x="387376" y="0"/>
                    </a:moveTo>
                    <a:cubicBezTo>
                      <a:pt x="173434" y="0"/>
                      <a:pt x="0" y="181951"/>
                      <a:pt x="0" y="406400"/>
                    </a:cubicBezTo>
                    <a:cubicBezTo>
                      <a:pt x="0" y="630849"/>
                      <a:pt x="173434" y="812800"/>
                      <a:pt x="387376" y="812800"/>
                    </a:cubicBezTo>
                    <a:cubicBezTo>
                      <a:pt x="601318" y="812800"/>
                      <a:pt x="774753" y="630849"/>
                      <a:pt x="774753" y="406400"/>
                    </a:cubicBezTo>
                    <a:cubicBezTo>
                      <a:pt x="774753" y="181951"/>
                      <a:pt x="601318" y="0"/>
                      <a:pt x="38737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2633" y="76200"/>
                <a:ext cx="629487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869264" y="3521104"/>
            <a:ext cx="4704527" cy="5219125"/>
            <a:chOff x="0" y="0"/>
            <a:chExt cx="6272703" cy="6958833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6272703" cy="6958833"/>
              <a:chOff x="0" y="0"/>
              <a:chExt cx="984512" cy="109220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984512" cy="1092202"/>
              </a:xfrm>
              <a:custGeom>
                <a:avLst/>
                <a:gdLst/>
                <a:ahLst/>
                <a:cxnLst/>
                <a:rect l="l" t="t" r="r" b="b"/>
                <a:pathLst>
                  <a:path w="984512" h="1092202">
                    <a:moveTo>
                      <a:pt x="41141" y="0"/>
                    </a:moveTo>
                    <a:lnTo>
                      <a:pt x="943371" y="0"/>
                    </a:lnTo>
                    <a:cubicBezTo>
                      <a:pt x="966093" y="0"/>
                      <a:pt x="984512" y="18419"/>
                      <a:pt x="984512" y="41141"/>
                    </a:cubicBezTo>
                    <a:lnTo>
                      <a:pt x="984512" y="1051061"/>
                    </a:lnTo>
                    <a:cubicBezTo>
                      <a:pt x="984512" y="1073782"/>
                      <a:pt x="966093" y="1092202"/>
                      <a:pt x="943371" y="1092202"/>
                    </a:cubicBezTo>
                    <a:lnTo>
                      <a:pt x="41141" y="1092202"/>
                    </a:lnTo>
                    <a:cubicBezTo>
                      <a:pt x="18419" y="1092202"/>
                      <a:pt x="0" y="1073782"/>
                      <a:pt x="0" y="1051061"/>
                    </a:cubicBezTo>
                    <a:lnTo>
                      <a:pt x="0" y="41141"/>
                    </a:lnTo>
                    <a:cubicBezTo>
                      <a:pt x="0" y="18419"/>
                      <a:pt x="18419" y="0"/>
                      <a:pt x="41141" y="0"/>
                    </a:cubicBezTo>
                    <a:close/>
                  </a:path>
                </a:pathLst>
              </a:custGeom>
              <a:solidFill>
                <a:srgbClr val="9F0F2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984512" cy="1130302"/>
              </a:xfrm>
              <a:prstGeom prst="rect">
                <a:avLst/>
              </a:prstGeom>
            </p:spPr>
            <p:txBody>
              <a:bodyPr lIns="40296" tIns="40296" rIns="40296" bIns="40296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39640" y="208293"/>
              <a:ext cx="244793" cy="225594"/>
              <a:chOff x="0" y="0"/>
              <a:chExt cx="881973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819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81973" h="812800">
                    <a:moveTo>
                      <a:pt x="440986" y="0"/>
                    </a:moveTo>
                    <a:cubicBezTo>
                      <a:pt x="197436" y="0"/>
                      <a:pt x="0" y="181951"/>
                      <a:pt x="0" y="406400"/>
                    </a:cubicBezTo>
                    <a:cubicBezTo>
                      <a:pt x="0" y="630849"/>
                      <a:pt x="197436" y="812800"/>
                      <a:pt x="440986" y="812800"/>
                    </a:cubicBezTo>
                    <a:cubicBezTo>
                      <a:pt x="684536" y="812800"/>
                      <a:pt x="881973" y="630849"/>
                      <a:pt x="881973" y="406400"/>
                    </a:cubicBezTo>
                    <a:cubicBezTo>
                      <a:pt x="881973" y="181951"/>
                      <a:pt x="684536" y="0"/>
                      <a:pt x="440986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82685" y="76200"/>
                <a:ext cx="716603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532312"/>
              <a:ext cx="5844018" cy="61557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48028" lvl="1" indent="-274014" algn="l">
                <a:lnSpc>
                  <a:spcPts val="3046"/>
                </a:lnSpc>
                <a:buFont typeface="Arial"/>
                <a:buChar char="•"/>
              </a:pPr>
              <a:r>
                <a:rPr lang="en-US" sz="2538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Majority Positive Impact: 76% felt the program improved their chances significantly.</a:t>
              </a:r>
            </a:p>
            <a:p>
              <a:pPr algn="l">
                <a:lnSpc>
                  <a:spcPts val="3046"/>
                </a:lnSpc>
              </a:pPr>
              <a:endParaRPr lang="en-US" sz="253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marL="548028" lvl="1" indent="-274014" algn="l">
                <a:lnSpc>
                  <a:spcPts val="3046"/>
                </a:lnSpc>
                <a:buFont typeface="Arial"/>
                <a:buChar char="•"/>
              </a:pPr>
              <a:r>
                <a:rPr lang="en-US" sz="2538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Moderate to Little Impact: 23% reported moderate or little improvement.</a:t>
              </a:r>
            </a:p>
            <a:p>
              <a:pPr algn="l">
                <a:lnSpc>
                  <a:spcPts val="3046"/>
                </a:lnSpc>
              </a:pPr>
              <a:endParaRPr lang="en-US" sz="253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marL="548028" lvl="1" indent="-274014" algn="l">
                <a:lnSpc>
                  <a:spcPts val="3046"/>
                </a:lnSpc>
                <a:buFont typeface="Arial"/>
                <a:buChar char="•"/>
              </a:pPr>
              <a:r>
                <a:rPr lang="en-US" sz="2538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Low Satisfaction: 5% felt no improvement at all.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5855139" y="2410799"/>
            <a:ext cx="11247869" cy="6495844"/>
          </a:xfrm>
          <a:custGeom>
            <a:avLst/>
            <a:gdLst/>
            <a:ahLst/>
            <a:cxnLst/>
            <a:rect l="l" t="t" r="r" b="b"/>
            <a:pathLst>
              <a:path w="11247869" h="6495844">
                <a:moveTo>
                  <a:pt x="0" y="0"/>
                </a:moveTo>
                <a:lnTo>
                  <a:pt x="11247870" y="0"/>
                </a:lnTo>
                <a:lnTo>
                  <a:pt x="11247870" y="6495843"/>
                </a:lnTo>
                <a:lnTo>
                  <a:pt x="0" y="6495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396" r="-93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613064" y="494969"/>
            <a:ext cx="9921454" cy="2155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70"/>
              </a:lnSpc>
            </a:pPr>
            <a:r>
              <a:rPr lang="en-US" sz="77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Overall Satisfaction Insights</a:t>
            </a:r>
          </a:p>
        </p:txBody>
      </p:sp>
      <p:pic>
        <p:nvPicPr>
          <p:cNvPr id="19" name="Satisfaction slide 2">
            <a:hlinkClick r:id="" action="ppaction://media"/>
            <a:extLst>
              <a:ext uri="{FF2B5EF4-FFF2-40B4-BE49-F238E27FC236}">
                <a16:creationId xmlns:a16="http://schemas.microsoft.com/office/drawing/2014/main" id="{6D4A143C-B2BC-39B3-780F-A1103EBC0E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58069" y="8112376"/>
            <a:ext cx="1513770" cy="151377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057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19150"/>
            <a:ext cx="12731557" cy="3221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70"/>
              </a:lnSpc>
            </a:pPr>
            <a:r>
              <a:rPr lang="en-US" sz="77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Satisfaction by Program (Site Comparison)</a:t>
            </a:r>
          </a:p>
          <a:p>
            <a:pPr algn="l">
              <a:lnSpc>
                <a:spcPts val="8470"/>
              </a:lnSpc>
            </a:pPr>
            <a:endParaRPr lang="en-US" sz="7700" b="1">
              <a:solidFill>
                <a:srgbClr val="000000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237510" y="2418038"/>
            <a:ext cx="213301" cy="21330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990610" y="2418038"/>
            <a:ext cx="213301" cy="21330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24676" y="7259375"/>
            <a:ext cx="140922" cy="140922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919756" y="7164618"/>
            <a:ext cx="140922" cy="140922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395981" y="3172298"/>
            <a:ext cx="10518853" cy="6817096"/>
          </a:xfrm>
          <a:custGeom>
            <a:avLst/>
            <a:gdLst/>
            <a:ahLst/>
            <a:cxnLst/>
            <a:rect l="l" t="t" r="r" b="b"/>
            <a:pathLst>
              <a:path w="10518853" h="6817096">
                <a:moveTo>
                  <a:pt x="0" y="0"/>
                </a:moveTo>
                <a:lnTo>
                  <a:pt x="10518853" y="0"/>
                </a:lnTo>
                <a:lnTo>
                  <a:pt x="10518853" y="6817096"/>
                </a:lnTo>
                <a:lnTo>
                  <a:pt x="0" y="6817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6"/>
          <p:cNvGrpSpPr/>
          <p:nvPr/>
        </p:nvGrpSpPr>
        <p:grpSpPr>
          <a:xfrm>
            <a:off x="11761089" y="4644807"/>
            <a:ext cx="4209019" cy="3872077"/>
            <a:chOff x="0" y="0"/>
            <a:chExt cx="5612025" cy="5162770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5612025" cy="5162770"/>
              <a:chOff x="0" y="0"/>
              <a:chExt cx="698687" cy="64275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98687" cy="642756"/>
              </a:xfrm>
              <a:custGeom>
                <a:avLst/>
                <a:gdLst/>
                <a:ahLst/>
                <a:cxnLst/>
                <a:rect l="l" t="t" r="r" b="b"/>
                <a:pathLst>
                  <a:path w="698687" h="642756">
                    <a:moveTo>
                      <a:pt x="45984" y="0"/>
                    </a:moveTo>
                    <a:lnTo>
                      <a:pt x="652703" y="0"/>
                    </a:lnTo>
                    <a:cubicBezTo>
                      <a:pt x="678099" y="0"/>
                      <a:pt x="698687" y="20588"/>
                      <a:pt x="698687" y="45984"/>
                    </a:cubicBezTo>
                    <a:lnTo>
                      <a:pt x="698687" y="596772"/>
                    </a:lnTo>
                    <a:cubicBezTo>
                      <a:pt x="698687" y="608967"/>
                      <a:pt x="693842" y="620664"/>
                      <a:pt x="685219" y="629287"/>
                    </a:cubicBezTo>
                    <a:cubicBezTo>
                      <a:pt x="676595" y="637911"/>
                      <a:pt x="664899" y="642756"/>
                      <a:pt x="652703" y="642756"/>
                    </a:cubicBezTo>
                    <a:lnTo>
                      <a:pt x="45984" y="642756"/>
                    </a:lnTo>
                    <a:cubicBezTo>
                      <a:pt x="20588" y="642756"/>
                      <a:pt x="0" y="622168"/>
                      <a:pt x="0" y="596772"/>
                    </a:cubicBezTo>
                    <a:lnTo>
                      <a:pt x="0" y="45984"/>
                    </a:lnTo>
                    <a:cubicBezTo>
                      <a:pt x="0" y="33788"/>
                      <a:pt x="4845" y="22092"/>
                      <a:pt x="13468" y="13468"/>
                    </a:cubicBezTo>
                    <a:cubicBezTo>
                      <a:pt x="22092" y="4845"/>
                      <a:pt x="33788" y="0"/>
                      <a:pt x="45984" y="0"/>
                    </a:cubicBezTo>
                    <a:close/>
                  </a:path>
                </a:pathLst>
              </a:custGeom>
              <a:solidFill>
                <a:srgbClr val="AEAEB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698687" cy="68085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52783" y="262589"/>
              <a:ext cx="284401" cy="284401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452783" y="847835"/>
              <a:ext cx="4463937" cy="3467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Site 1: ~62% high satisfaction; ~15% low satisfaction.</a:t>
              </a:r>
            </a:p>
            <a:p>
              <a:pPr algn="l">
                <a:lnSpc>
                  <a:spcPts val="2999"/>
                </a:lnSpc>
              </a:pPr>
              <a:endPara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marL="539749" lvl="1" indent="-269875" algn="l">
                <a:lnSpc>
                  <a:spcPts val="299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Site 2: ~68% high satisfaction; ~12% low satisfaction.</a:t>
              </a:r>
            </a:p>
          </p:txBody>
        </p:sp>
      </p:grpSp>
      <p:pic>
        <p:nvPicPr>
          <p:cNvPr id="24" name="Slide 3">
            <a:hlinkClick r:id="" action="ppaction://media"/>
            <a:extLst>
              <a:ext uri="{FF2B5EF4-FFF2-40B4-BE49-F238E27FC236}">
                <a16:creationId xmlns:a16="http://schemas.microsoft.com/office/drawing/2014/main" id="{5A3B5C5B-F980-6C40-4A66-42FD7F9C43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892019" y="7589246"/>
            <a:ext cx="2314317" cy="2314317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377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280" y="412901"/>
            <a:ext cx="12554356" cy="3203097"/>
            <a:chOff x="0" y="0"/>
            <a:chExt cx="16739141" cy="4270796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6739141" cy="4270796"/>
              <a:chOff x="0" y="0"/>
              <a:chExt cx="2083993" cy="53170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083993" cy="531706"/>
              </a:xfrm>
              <a:custGeom>
                <a:avLst/>
                <a:gdLst/>
                <a:ahLst/>
                <a:cxnLst/>
                <a:rect l="l" t="t" r="r" b="b"/>
                <a:pathLst>
                  <a:path w="2083993" h="531706">
                    <a:moveTo>
                      <a:pt x="15417" y="0"/>
                    </a:moveTo>
                    <a:lnTo>
                      <a:pt x="2068576" y="0"/>
                    </a:lnTo>
                    <a:cubicBezTo>
                      <a:pt x="2077091" y="0"/>
                      <a:pt x="2083993" y="6902"/>
                      <a:pt x="2083993" y="15417"/>
                    </a:cubicBezTo>
                    <a:lnTo>
                      <a:pt x="2083993" y="516290"/>
                    </a:lnTo>
                    <a:cubicBezTo>
                      <a:pt x="2083993" y="524804"/>
                      <a:pt x="2077091" y="531706"/>
                      <a:pt x="2068576" y="531706"/>
                    </a:cubicBezTo>
                    <a:lnTo>
                      <a:pt x="15417" y="531706"/>
                    </a:lnTo>
                    <a:cubicBezTo>
                      <a:pt x="6902" y="531706"/>
                      <a:pt x="0" y="524804"/>
                      <a:pt x="0" y="516290"/>
                    </a:cubicBezTo>
                    <a:lnTo>
                      <a:pt x="0" y="15417"/>
                    </a:lnTo>
                    <a:cubicBezTo>
                      <a:pt x="0" y="6902"/>
                      <a:pt x="6902" y="0"/>
                      <a:pt x="15417" y="0"/>
                    </a:cubicBezTo>
                    <a:close/>
                  </a:path>
                </a:pathLst>
              </a:custGeom>
              <a:solidFill>
                <a:srgbClr val="FFE7B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2083993" cy="5698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310365" y="263141"/>
              <a:ext cx="284401" cy="28440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594766" y="2196076"/>
              <a:ext cx="15178634" cy="1476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70"/>
                </a:lnSpc>
              </a:pPr>
              <a:r>
                <a:rPr lang="en-US" sz="7700" b="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NPS Score Distribution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7075321" y="3267551"/>
            <a:ext cx="10599434" cy="6243122"/>
          </a:xfrm>
          <a:custGeom>
            <a:avLst/>
            <a:gdLst/>
            <a:ahLst/>
            <a:cxnLst/>
            <a:rect l="l" t="t" r="r" b="b"/>
            <a:pathLst>
              <a:path w="10599434" h="6243122">
                <a:moveTo>
                  <a:pt x="0" y="0"/>
                </a:moveTo>
                <a:lnTo>
                  <a:pt x="10599434" y="0"/>
                </a:lnTo>
                <a:lnTo>
                  <a:pt x="10599434" y="6243123"/>
                </a:lnTo>
                <a:lnTo>
                  <a:pt x="0" y="62431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807904" y="5483062"/>
            <a:ext cx="6561201" cy="4027611"/>
            <a:chOff x="0" y="0"/>
            <a:chExt cx="8748267" cy="5370149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8748267" cy="5085748"/>
              <a:chOff x="0" y="0"/>
              <a:chExt cx="1089144" cy="63316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089144" cy="633166"/>
              </a:xfrm>
              <a:custGeom>
                <a:avLst/>
                <a:gdLst/>
                <a:ahLst/>
                <a:cxnLst/>
                <a:rect l="l" t="t" r="r" b="b"/>
                <a:pathLst>
                  <a:path w="1089144" h="633166">
                    <a:moveTo>
                      <a:pt x="29499" y="0"/>
                    </a:moveTo>
                    <a:lnTo>
                      <a:pt x="1059645" y="0"/>
                    </a:lnTo>
                    <a:cubicBezTo>
                      <a:pt x="1067468" y="0"/>
                      <a:pt x="1074972" y="3108"/>
                      <a:pt x="1080504" y="8640"/>
                    </a:cubicBezTo>
                    <a:cubicBezTo>
                      <a:pt x="1086036" y="14172"/>
                      <a:pt x="1089144" y="21675"/>
                      <a:pt x="1089144" y="29499"/>
                    </a:cubicBezTo>
                    <a:lnTo>
                      <a:pt x="1089144" y="603668"/>
                    </a:lnTo>
                    <a:cubicBezTo>
                      <a:pt x="1089144" y="611491"/>
                      <a:pt x="1086036" y="618994"/>
                      <a:pt x="1080504" y="624526"/>
                    </a:cubicBezTo>
                    <a:cubicBezTo>
                      <a:pt x="1074972" y="630059"/>
                      <a:pt x="1067468" y="633166"/>
                      <a:pt x="1059645" y="633166"/>
                    </a:cubicBezTo>
                    <a:lnTo>
                      <a:pt x="29499" y="633166"/>
                    </a:lnTo>
                    <a:cubicBezTo>
                      <a:pt x="13207" y="633166"/>
                      <a:pt x="0" y="619959"/>
                      <a:pt x="0" y="603668"/>
                    </a:cubicBezTo>
                    <a:lnTo>
                      <a:pt x="0" y="29499"/>
                    </a:lnTo>
                    <a:cubicBezTo>
                      <a:pt x="0" y="13207"/>
                      <a:pt x="13207" y="0"/>
                      <a:pt x="29499" y="0"/>
                    </a:cubicBezTo>
                    <a:close/>
                  </a:path>
                </a:pathLst>
              </a:custGeom>
              <a:solidFill>
                <a:srgbClr val="9F0F2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089144" cy="67126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278414" y="213181"/>
              <a:ext cx="284401" cy="284401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562815" y="469007"/>
              <a:ext cx="7938141" cy="49011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9749" lvl="1" indent="-269875" algn="l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Promoters: 30.30% represent strong program advocates.</a:t>
              </a:r>
            </a:p>
            <a:p>
              <a:pPr algn="l">
                <a:lnSpc>
                  <a:spcPts val="3249"/>
                </a:lnSpc>
              </a:pPr>
              <a:endPara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marL="539749" lvl="1" indent="-269875" algn="l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Passives: 26.06% are satisfied but less likely to recommend.</a:t>
              </a:r>
            </a:p>
            <a:p>
              <a:pPr algn="l">
                <a:lnSpc>
                  <a:spcPts val="3249"/>
                </a:lnSpc>
              </a:pPr>
              <a:endPara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  <a:p>
              <a:pPr marL="539749" lvl="1" indent="-269875" algn="l">
                <a:lnSpc>
                  <a:spcPts val="32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Detractors: 43.64% indicate dissatisfaction.</a:t>
              </a:r>
            </a:p>
            <a:p>
              <a:pPr algn="l">
                <a:lnSpc>
                  <a:spcPts val="3249"/>
                </a:lnSpc>
              </a:pPr>
              <a:endPara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endParaRPr>
            </a:p>
          </p:txBody>
        </p:sp>
      </p:grpSp>
      <p:pic>
        <p:nvPicPr>
          <p:cNvPr id="19" name="Slide 4">
            <a:hlinkClick r:id="" action="ppaction://media"/>
            <a:extLst>
              <a:ext uri="{FF2B5EF4-FFF2-40B4-BE49-F238E27FC236}">
                <a16:creationId xmlns:a16="http://schemas.microsoft.com/office/drawing/2014/main" id="{2B87F39F-49D7-154C-5F3F-166DD178B9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5811977" y="0"/>
            <a:ext cx="2206155" cy="2206155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892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522" y="231235"/>
            <a:ext cx="8164890" cy="5079428"/>
            <a:chOff x="0" y="0"/>
            <a:chExt cx="10886520" cy="677257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0886520" cy="6772570"/>
              <a:chOff x="0" y="0"/>
              <a:chExt cx="1355352" cy="84317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355352" cy="843173"/>
              </a:xfrm>
              <a:custGeom>
                <a:avLst/>
                <a:gdLst/>
                <a:ahLst/>
                <a:cxnLst/>
                <a:rect l="l" t="t" r="r" b="b"/>
                <a:pathLst>
                  <a:path w="1355352" h="843173">
                    <a:moveTo>
                      <a:pt x="23705" y="0"/>
                    </a:moveTo>
                    <a:lnTo>
                      <a:pt x="1331647" y="0"/>
                    </a:lnTo>
                    <a:cubicBezTo>
                      <a:pt x="1337934" y="0"/>
                      <a:pt x="1343964" y="2497"/>
                      <a:pt x="1348409" y="6943"/>
                    </a:cubicBezTo>
                    <a:cubicBezTo>
                      <a:pt x="1352855" y="11389"/>
                      <a:pt x="1355352" y="17418"/>
                      <a:pt x="1355352" y="23705"/>
                    </a:cubicBezTo>
                    <a:lnTo>
                      <a:pt x="1355352" y="819468"/>
                    </a:lnTo>
                    <a:cubicBezTo>
                      <a:pt x="1355352" y="825755"/>
                      <a:pt x="1352855" y="831784"/>
                      <a:pt x="1348409" y="836230"/>
                    </a:cubicBezTo>
                    <a:cubicBezTo>
                      <a:pt x="1343964" y="840675"/>
                      <a:pt x="1337934" y="843173"/>
                      <a:pt x="1331647" y="843173"/>
                    </a:cubicBezTo>
                    <a:lnTo>
                      <a:pt x="23705" y="843173"/>
                    </a:lnTo>
                    <a:cubicBezTo>
                      <a:pt x="17418" y="843173"/>
                      <a:pt x="11389" y="840675"/>
                      <a:pt x="6943" y="836230"/>
                    </a:cubicBezTo>
                    <a:cubicBezTo>
                      <a:pt x="2497" y="831784"/>
                      <a:pt x="0" y="825755"/>
                      <a:pt x="0" y="819468"/>
                    </a:cubicBezTo>
                    <a:lnTo>
                      <a:pt x="0" y="23705"/>
                    </a:lnTo>
                    <a:cubicBezTo>
                      <a:pt x="0" y="17418"/>
                      <a:pt x="2497" y="11389"/>
                      <a:pt x="6943" y="6943"/>
                    </a:cubicBezTo>
                    <a:cubicBezTo>
                      <a:pt x="11389" y="2497"/>
                      <a:pt x="17418" y="0"/>
                      <a:pt x="23705" y="0"/>
                    </a:cubicBezTo>
                    <a:close/>
                  </a:path>
                </a:pathLst>
              </a:custGeom>
              <a:solidFill>
                <a:srgbClr val="CC0C2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1355352" cy="88127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312896" y="289377"/>
              <a:ext cx="396497" cy="284401"/>
              <a:chOff x="0" y="0"/>
              <a:chExt cx="1133163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13316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133163" h="812800">
                    <a:moveTo>
                      <a:pt x="566581" y="0"/>
                    </a:moveTo>
                    <a:cubicBezTo>
                      <a:pt x="253667" y="0"/>
                      <a:pt x="0" y="181951"/>
                      <a:pt x="0" y="406400"/>
                    </a:cubicBezTo>
                    <a:cubicBezTo>
                      <a:pt x="0" y="630849"/>
                      <a:pt x="253667" y="812800"/>
                      <a:pt x="566581" y="812800"/>
                    </a:cubicBezTo>
                    <a:cubicBezTo>
                      <a:pt x="879496" y="812800"/>
                      <a:pt x="1133163" y="630849"/>
                      <a:pt x="1133163" y="406400"/>
                    </a:cubicBezTo>
                    <a:cubicBezTo>
                      <a:pt x="1133163" y="181951"/>
                      <a:pt x="879496" y="0"/>
                      <a:pt x="566581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106234" y="76200"/>
                <a:ext cx="920695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721048" y="3378283"/>
              <a:ext cx="8527701" cy="2898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470"/>
                </a:lnSpc>
              </a:pPr>
              <a:r>
                <a:rPr lang="en-US" sz="7700" b="1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Engagement Metrics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4874140" y="3846591"/>
            <a:ext cx="10253456" cy="6071617"/>
          </a:xfrm>
          <a:custGeom>
            <a:avLst/>
            <a:gdLst/>
            <a:ahLst/>
            <a:cxnLst/>
            <a:rect l="l" t="t" r="r" b="b"/>
            <a:pathLst>
              <a:path w="10253456" h="6071617">
                <a:moveTo>
                  <a:pt x="0" y="0"/>
                </a:moveTo>
                <a:lnTo>
                  <a:pt x="10253455" y="0"/>
                </a:lnTo>
                <a:lnTo>
                  <a:pt x="10253455" y="6071617"/>
                </a:lnTo>
                <a:lnTo>
                  <a:pt x="0" y="6071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13703930" y="1352283"/>
            <a:ext cx="4167418" cy="4838284"/>
            <a:chOff x="0" y="0"/>
            <a:chExt cx="5556557" cy="6451045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5556557" cy="6451045"/>
              <a:chOff x="0" y="0"/>
              <a:chExt cx="691781" cy="803144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91781" cy="803144"/>
              </a:xfrm>
              <a:custGeom>
                <a:avLst/>
                <a:gdLst/>
                <a:ahLst/>
                <a:cxnLst/>
                <a:rect l="l" t="t" r="r" b="b"/>
                <a:pathLst>
                  <a:path w="691781" h="803144">
                    <a:moveTo>
                      <a:pt x="46443" y="0"/>
                    </a:moveTo>
                    <a:lnTo>
                      <a:pt x="645338" y="0"/>
                    </a:lnTo>
                    <a:cubicBezTo>
                      <a:pt x="670988" y="0"/>
                      <a:pt x="691781" y="20793"/>
                      <a:pt x="691781" y="46443"/>
                    </a:cubicBezTo>
                    <a:lnTo>
                      <a:pt x="691781" y="756700"/>
                    </a:lnTo>
                    <a:cubicBezTo>
                      <a:pt x="691781" y="782350"/>
                      <a:pt x="670988" y="803144"/>
                      <a:pt x="645338" y="803144"/>
                    </a:cubicBezTo>
                    <a:lnTo>
                      <a:pt x="46443" y="803144"/>
                    </a:lnTo>
                    <a:cubicBezTo>
                      <a:pt x="20793" y="803144"/>
                      <a:pt x="0" y="782350"/>
                      <a:pt x="0" y="756700"/>
                    </a:cubicBezTo>
                    <a:lnTo>
                      <a:pt x="0" y="46443"/>
                    </a:lnTo>
                    <a:cubicBezTo>
                      <a:pt x="0" y="20793"/>
                      <a:pt x="20793" y="0"/>
                      <a:pt x="46443" y="0"/>
                    </a:cubicBezTo>
                    <a:close/>
                  </a:path>
                </a:pathLst>
              </a:custGeom>
              <a:solidFill>
                <a:srgbClr val="9F0F2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691781" cy="84124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309303" y="221133"/>
              <a:ext cx="315955" cy="239501"/>
              <a:chOff x="0" y="0"/>
              <a:chExt cx="902979" cy="684478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02979" cy="684478"/>
              </a:xfrm>
              <a:custGeom>
                <a:avLst/>
                <a:gdLst/>
                <a:ahLst/>
                <a:cxnLst/>
                <a:rect l="l" t="t" r="r" b="b"/>
                <a:pathLst>
                  <a:path w="902979" h="684478">
                    <a:moveTo>
                      <a:pt x="451489" y="0"/>
                    </a:moveTo>
                    <a:cubicBezTo>
                      <a:pt x="202139" y="0"/>
                      <a:pt x="0" y="153226"/>
                      <a:pt x="0" y="342239"/>
                    </a:cubicBezTo>
                    <a:cubicBezTo>
                      <a:pt x="0" y="531252"/>
                      <a:pt x="202139" y="684478"/>
                      <a:pt x="451489" y="684478"/>
                    </a:cubicBezTo>
                    <a:cubicBezTo>
                      <a:pt x="700840" y="684478"/>
                      <a:pt x="902979" y="531252"/>
                      <a:pt x="902979" y="342239"/>
                    </a:cubicBezTo>
                    <a:cubicBezTo>
                      <a:pt x="902979" y="153226"/>
                      <a:pt x="700840" y="0"/>
                      <a:pt x="451489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84654" y="64170"/>
                <a:ext cx="733670" cy="556138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sp>
        <p:nvSpPr>
          <p:cNvPr id="18" name="TextBox 18"/>
          <p:cNvSpPr txBox="1"/>
          <p:nvPr/>
        </p:nvSpPr>
        <p:spPr>
          <a:xfrm>
            <a:off x="13843931" y="1803478"/>
            <a:ext cx="3887416" cy="408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Job Search: Mean of 5.87, consistent confidence.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Career: Mean of 5.98, slightly higher confidence.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Networking: Mean of 3.52, highlighting a weaker area.</a:t>
            </a:r>
          </a:p>
        </p:txBody>
      </p:sp>
      <p:pic>
        <p:nvPicPr>
          <p:cNvPr id="19" name="Slide 5">
            <a:hlinkClick r:id="" action="ppaction://media"/>
            <a:extLst>
              <a:ext uri="{FF2B5EF4-FFF2-40B4-BE49-F238E27FC236}">
                <a16:creationId xmlns:a16="http://schemas.microsoft.com/office/drawing/2014/main" id="{6F87456F-A7D4-0FF6-AA2C-AFE2D710FE8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306800" y="7810500"/>
            <a:ext cx="1727200" cy="17272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049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7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793575" y="3832491"/>
            <a:ext cx="5465725" cy="4076093"/>
            <a:chOff x="0" y="0"/>
            <a:chExt cx="907297" cy="6766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07297" cy="676622"/>
            </a:xfrm>
            <a:custGeom>
              <a:avLst/>
              <a:gdLst/>
              <a:ahLst/>
              <a:cxnLst/>
              <a:rect l="l" t="t" r="r" b="b"/>
              <a:pathLst>
                <a:path w="907297" h="676622">
                  <a:moveTo>
                    <a:pt x="35411" y="0"/>
                  </a:moveTo>
                  <a:lnTo>
                    <a:pt x="871886" y="0"/>
                  </a:lnTo>
                  <a:cubicBezTo>
                    <a:pt x="891443" y="0"/>
                    <a:pt x="907297" y="15854"/>
                    <a:pt x="907297" y="35411"/>
                  </a:cubicBezTo>
                  <a:lnTo>
                    <a:pt x="907297" y="641211"/>
                  </a:lnTo>
                  <a:cubicBezTo>
                    <a:pt x="907297" y="650602"/>
                    <a:pt x="903567" y="659609"/>
                    <a:pt x="896926" y="666250"/>
                  </a:cubicBezTo>
                  <a:cubicBezTo>
                    <a:pt x="890285" y="672891"/>
                    <a:pt x="881278" y="676622"/>
                    <a:pt x="871886" y="676622"/>
                  </a:cubicBezTo>
                  <a:lnTo>
                    <a:pt x="35411" y="676622"/>
                  </a:lnTo>
                  <a:cubicBezTo>
                    <a:pt x="26020" y="676622"/>
                    <a:pt x="17013" y="672891"/>
                    <a:pt x="10372" y="666250"/>
                  </a:cubicBezTo>
                  <a:cubicBezTo>
                    <a:pt x="3731" y="659609"/>
                    <a:pt x="0" y="650602"/>
                    <a:pt x="0" y="641211"/>
                  </a:cubicBezTo>
                  <a:lnTo>
                    <a:pt x="0" y="35411"/>
                  </a:lnTo>
                  <a:cubicBezTo>
                    <a:pt x="0" y="26020"/>
                    <a:pt x="3731" y="17013"/>
                    <a:pt x="10372" y="10372"/>
                  </a:cubicBezTo>
                  <a:cubicBezTo>
                    <a:pt x="17013" y="3731"/>
                    <a:pt x="26020" y="0"/>
                    <a:pt x="35411" y="0"/>
                  </a:cubicBezTo>
                  <a:close/>
                </a:path>
              </a:pathLst>
            </a:custGeom>
            <a:solidFill>
              <a:srgbClr val="9F0F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07297" cy="714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02385" y="4029433"/>
            <a:ext cx="213301" cy="21330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E7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2403" y="3549296"/>
            <a:ext cx="9099260" cy="6371059"/>
          </a:xfrm>
          <a:custGeom>
            <a:avLst/>
            <a:gdLst/>
            <a:ahLst/>
            <a:cxnLst/>
            <a:rect l="l" t="t" r="r" b="b"/>
            <a:pathLst>
              <a:path w="9099260" h="6371059">
                <a:moveTo>
                  <a:pt x="0" y="0"/>
                </a:moveTo>
                <a:lnTo>
                  <a:pt x="9099260" y="0"/>
                </a:lnTo>
                <a:lnTo>
                  <a:pt x="9099260" y="6371059"/>
                </a:lnTo>
                <a:lnTo>
                  <a:pt x="0" y="63710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3302151" y="788041"/>
            <a:ext cx="14148931" cy="226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Career Alignment and Networking Correlation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244261" y="4565309"/>
            <a:ext cx="4663597" cy="33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Positive correlation: Career alignment enhances NPS and networking confidence.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Career-aligned participants report higher satisfaction.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pic>
        <p:nvPicPr>
          <p:cNvPr id="11" name="Slide 6">
            <a:hlinkClick r:id="" action="ppaction://media"/>
            <a:extLst>
              <a:ext uri="{FF2B5EF4-FFF2-40B4-BE49-F238E27FC236}">
                <a16:creationId xmlns:a16="http://schemas.microsoft.com/office/drawing/2014/main" id="{E04A768E-D7BE-0553-EA22-BCAE1793F0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172428" y="8449495"/>
            <a:ext cx="1470860" cy="1470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19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56890" y="3508862"/>
            <a:ext cx="3431699" cy="2899770"/>
            <a:chOff x="0" y="0"/>
            <a:chExt cx="4575599" cy="3866360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4575599" cy="3866360"/>
              <a:chOff x="0" y="0"/>
              <a:chExt cx="569654" cy="48135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69654" cy="481355"/>
              </a:xfrm>
              <a:custGeom>
                <a:avLst/>
                <a:gdLst/>
                <a:ahLst/>
                <a:cxnLst/>
                <a:rect l="l" t="t" r="r" b="b"/>
                <a:pathLst>
                  <a:path w="569654" h="481355">
                    <a:moveTo>
                      <a:pt x="56400" y="0"/>
                    </a:moveTo>
                    <a:lnTo>
                      <a:pt x="513254" y="0"/>
                    </a:lnTo>
                    <a:cubicBezTo>
                      <a:pt x="544403" y="0"/>
                      <a:pt x="569654" y="25251"/>
                      <a:pt x="569654" y="56400"/>
                    </a:cubicBezTo>
                    <a:lnTo>
                      <a:pt x="569654" y="424955"/>
                    </a:lnTo>
                    <a:cubicBezTo>
                      <a:pt x="569654" y="456104"/>
                      <a:pt x="544403" y="481355"/>
                      <a:pt x="513254" y="481355"/>
                    </a:cubicBezTo>
                    <a:lnTo>
                      <a:pt x="56400" y="481355"/>
                    </a:lnTo>
                    <a:cubicBezTo>
                      <a:pt x="25251" y="481355"/>
                      <a:pt x="0" y="456104"/>
                      <a:pt x="0" y="424955"/>
                    </a:cubicBezTo>
                    <a:lnTo>
                      <a:pt x="0" y="56400"/>
                    </a:lnTo>
                    <a:cubicBezTo>
                      <a:pt x="0" y="25251"/>
                      <a:pt x="25251" y="0"/>
                      <a:pt x="56400" y="0"/>
                    </a:cubicBezTo>
                    <a:close/>
                  </a:path>
                </a:pathLst>
              </a:custGeom>
              <a:solidFill>
                <a:srgbClr val="9F0F21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569654" cy="5194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278414" y="262589"/>
              <a:ext cx="284401" cy="28440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grpSp>
        <p:nvGrpSpPr>
          <p:cNvPr id="9" name="Group 9"/>
          <p:cNvGrpSpPr/>
          <p:nvPr/>
        </p:nvGrpSpPr>
        <p:grpSpPr>
          <a:xfrm>
            <a:off x="424772" y="-3238500"/>
            <a:ext cx="8867826" cy="6579643"/>
            <a:chOff x="0" y="0"/>
            <a:chExt cx="11823768" cy="7275912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11823768" cy="7275912"/>
              <a:chOff x="0" y="0"/>
              <a:chExt cx="1472038" cy="90583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72038" cy="905838"/>
              </a:xfrm>
              <a:custGeom>
                <a:avLst/>
                <a:gdLst/>
                <a:ahLst/>
                <a:cxnLst/>
                <a:rect l="l" t="t" r="r" b="b"/>
                <a:pathLst>
                  <a:path w="1472038" h="905838">
                    <a:moveTo>
                      <a:pt x="21826" y="0"/>
                    </a:moveTo>
                    <a:lnTo>
                      <a:pt x="1450212" y="0"/>
                    </a:lnTo>
                    <a:cubicBezTo>
                      <a:pt x="1462266" y="0"/>
                      <a:pt x="1472038" y="9772"/>
                      <a:pt x="1472038" y="21826"/>
                    </a:cubicBezTo>
                    <a:lnTo>
                      <a:pt x="1472038" y="884012"/>
                    </a:lnTo>
                    <a:cubicBezTo>
                      <a:pt x="1472038" y="896066"/>
                      <a:pt x="1462266" y="905838"/>
                      <a:pt x="1450212" y="905838"/>
                    </a:cubicBezTo>
                    <a:lnTo>
                      <a:pt x="21826" y="905838"/>
                    </a:lnTo>
                    <a:cubicBezTo>
                      <a:pt x="16037" y="905838"/>
                      <a:pt x="10486" y="903539"/>
                      <a:pt x="6393" y="899445"/>
                    </a:cubicBezTo>
                    <a:cubicBezTo>
                      <a:pt x="2300" y="895352"/>
                      <a:pt x="0" y="889801"/>
                      <a:pt x="0" y="884012"/>
                    </a:cubicBezTo>
                    <a:lnTo>
                      <a:pt x="0" y="21826"/>
                    </a:lnTo>
                    <a:cubicBezTo>
                      <a:pt x="0" y="16037"/>
                      <a:pt x="2300" y="10486"/>
                      <a:pt x="6393" y="6393"/>
                    </a:cubicBezTo>
                    <a:cubicBezTo>
                      <a:pt x="10486" y="2300"/>
                      <a:pt x="16037" y="0"/>
                      <a:pt x="21826" y="0"/>
                    </a:cubicBezTo>
                    <a:close/>
                  </a:path>
                </a:pathLst>
              </a:custGeom>
              <a:solidFill>
                <a:srgbClr val="CC0C24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472038" cy="9439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339834" y="289377"/>
              <a:ext cx="430632" cy="284401"/>
              <a:chOff x="0" y="0"/>
              <a:chExt cx="123072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23072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1230720" h="812800">
                    <a:moveTo>
                      <a:pt x="615360" y="0"/>
                    </a:moveTo>
                    <a:cubicBezTo>
                      <a:pt x="275506" y="0"/>
                      <a:pt x="0" y="181951"/>
                      <a:pt x="0" y="406400"/>
                    </a:cubicBezTo>
                    <a:cubicBezTo>
                      <a:pt x="0" y="630849"/>
                      <a:pt x="275506" y="812800"/>
                      <a:pt x="615360" y="812800"/>
                    </a:cubicBezTo>
                    <a:cubicBezTo>
                      <a:pt x="955214" y="812800"/>
                      <a:pt x="1230720" y="630849"/>
                      <a:pt x="1230720" y="406400"/>
                    </a:cubicBezTo>
                    <a:cubicBezTo>
                      <a:pt x="1230720" y="181951"/>
                      <a:pt x="955214" y="0"/>
                      <a:pt x="61536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115380" y="76200"/>
                <a:ext cx="99996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783125" y="4208861"/>
              <a:ext cx="9261872" cy="25717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99"/>
                </a:lnSpc>
              </a:pPr>
              <a:r>
                <a:rPr lang="en-US" sz="5999" b="1" dirty="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 Recommendations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872504" y="4958747"/>
            <a:ext cx="2237737" cy="711436"/>
            <a:chOff x="0" y="0"/>
            <a:chExt cx="2983650" cy="94858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983650" cy="948581"/>
              <a:chOff x="0" y="0"/>
              <a:chExt cx="371459" cy="11809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71459" cy="118097"/>
              </a:xfrm>
              <a:custGeom>
                <a:avLst/>
                <a:gdLst/>
                <a:ahLst/>
                <a:cxnLst/>
                <a:rect l="l" t="t" r="r" b="b"/>
                <a:pathLst>
                  <a:path w="371459" h="118097">
                    <a:moveTo>
                      <a:pt x="59048" y="0"/>
                    </a:moveTo>
                    <a:lnTo>
                      <a:pt x="312411" y="0"/>
                    </a:lnTo>
                    <a:cubicBezTo>
                      <a:pt x="345022" y="0"/>
                      <a:pt x="371459" y="26437"/>
                      <a:pt x="371459" y="59048"/>
                    </a:cubicBezTo>
                    <a:lnTo>
                      <a:pt x="371459" y="59048"/>
                    </a:lnTo>
                    <a:cubicBezTo>
                      <a:pt x="371459" y="74709"/>
                      <a:pt x="365238" y="89728"/>
                      <a:pt x="354164" y="100802"/>
                    </a:cubicBezTo>
                    <a:cubicBezTo>
                      <a:pt x="343090" y="111876"/>
                      <a:pt x="328071" y="118097"/>
                      <a:pt x="312411" y="118097"/>
                    </a:cubicBezTo>
                    <a:lnTo>
                      <a:pt x="59048" y="118097"/>
                    </a:lnTo>
                    <a:cubicBezTo>
                      <a:pt x="43388" y="118097"/>
                      <a:pt x="28369" y="111876"/>
                      <a:pt x="17295" y="100802"/>
                    </a:cubicBezTo>
                    <a:cubicBezTo>
                      <a:pt x="6221" y="89728"/>
                      <a:pt x="0" y="74709"/>
                      <a:pt x="0" y="59048"/>
                    </a:cubicBezTo>
                    <a:lnTo>
                      <a:pt x="0" y="59048"/>
                    </a:lnTo>
                    <a:cubicBezTo>
                      <a:pt x="0" y="43388"/>
                      <a:pt x="6221" y="28369"/>
                      <a:pt x="17295" y="17295"/>
                    </a:cubicBezTo>
                    <a:cubicBezTo>
                      <a:pt x="28369" y="6221"/>
                      <a:pt x="43388" y="0"/>
                      <a:pt x="59048" y="0"/>
                    </a:cubicBezTo>
                    <a:close/>
                  </a:path>
                </a:pathLst>
              </a:custGeom>
              <a:solidFill>
                <a:srgbClr val="EFD8D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371459" cy="1561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348747" y="332090"/>
              <a:ext cx="284401" cy="284401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>
            <a:off x="11224323" y="6162215"/>
            <a:ext cx="5468005" cy="3407875"/>
            <a:chOff x="0" y="0"/>
            <a:chExt cx="907676" cy="56569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907676" cy="565699"/>
            </a:xfrm>
            <a:custGeom>
              <a:avLst/>
              <a:gdLst/>
              <a:ahLst/>
              <a:cxnLst/>
              <a:rect l="l" t="t" r="r" b="b"/>
              <a:pathLst>
                <a:path w="907676" h="565699">
                  <a:moveTo>
                    <a:pt x="35396" y="0"/>
                  </a:moveTo>
                  <a:lnTo>
                    <a:pt x="872279" y="0"/>
                  </a:lnTo>
                  <a:cubicBezTo>
                    <a:pt x="881667" y="0"/>
                    <a:pt x="890670" y="3729"/>
                    <a:pt x="897308" y="10367"/>
                  </a:cubicBezTo>
                  <a:cubicBezTo>
                    <a:pt x="903946" y="17006"/>
                    <a:pt x="907676" y="26009"/>
                    <a:pt x="907676" y="35396"/>
                  </a:cubicBezTo>
                  <a:lnTo>
                    <a:pt x="907676" y="530303"/>
                  </a:lnTo>
                  <a:cubicBezTo>
                    <a:pt x="907676" y="549852"/>
                    <a:pt x="891828" y="565699"/>
                    <a:pt x="872279" y="565699"/>
                  </a:cubicBezTo>
                  <a:lnTo>
                    <a:pt x="35396" y="565699"/>
                  </a:lnTo>
                  <a:cubicBezTo>
                    <a:pt x="26009" y="565699"/>
                    <a:pt x="17006" y="561970"/>
                    <a:pt x="10367" y="555332"/>
                  </a:cubicBezTo>
                  <a:cubicBezTo>
                    <a:pt x="3729" y="548694"/>
                    <a:pt x="0" y="539690"/>
                    <a:pt x="0" y="530303"/>
                  </a:cubicBezTo>
                  <a:lnTo>
                    <a:pt x="0" y="35396"/>
                  </a:lnTo>
                  <a:cubicBezTo>
                    <a:pt x="0" y="26009"/>
                    <a:pt x="3729" y="17006"/>
                    <a:pt x="10367" y="10367"/>
                  </a:cubicBezTo>
                  <a:cubicBezTo>
                    <a:pt x="17006" y="3729"/>
                    <a:pt x="26009" y="0"/>
                    <a:pt x="35396" y="0"/>
                  </a:cubicBezTo>
                  <a:close/>
                </a:path>
              </a:pathLst>
            </a:custGeom>
            <a:solidFill>
              <a:srgbClr val="726F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907676" cy="6037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8576010" y="1829930"/>
            <a:ext cx="4631849" cy="4022877"/>
            <a:chOff x="0" y="0"/>
            <a:chExt cx="6175799" cy="5363836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6175799" cy="5363836"/>
              <a:chOff x="0" y="0"/>
              <a:chExt cx="768876" cy="667788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768876" cy="667788"/>
              </a:xfrm>
              <a:custGeom>
                <a:avLst/>
                <a:gdLst/>
                <a:ahLst/>
                <a:cxnLst/>
                <a:rect l="l" t="t" r="r" b="b"/>
                <a:pathLst>
                  <a:path w="768876" h="667788">
                    <a:moveTo>
                      <a:pt x="41786" y="0"/>
                    </a:moveTo>
                    <a:lnTo>
                      <a:pt x="727090" y="0"/>
                    </a:lnTo>
                    <a:cubicBezTo>
                      <a:pt x="738172" y="0"/>
                      <a:pt x="748801" y="4402"/>
                      <a:pt x="756637" y="12239"/>
                    </a:cubicBezTo>
                    <a:cubicBezTo>
                      <a:pt x="764473" y="20075"/>
                      <a:pt x="768876" y="30704"/>
                      <a:pt x="768876" y="41786"/>
                    </a:cubicBezTo>
                    <a:lnTo>
                      <a:pt x="768876" y="626002"/>
                    </a:lnTo>
                    <a:cubicBezTo>
                      <a:pt x="768876" y="649080"/>
                      <a:pt x="750167" y="667788"/>
                      <a:pt x="727090" y="667788"/>
                    </a:cubicBezTo>
                    <a:lnTo>
                      <a:pt x="41786" y="667788"/>
                    </a:lnTo>
                    <a:cubicBezTo>
                      <a:pt x="30704" y="667788"/>
                      <a:pt x="20075" y="663386"/>
                      <a:pt x="12239" y="655549"/>
                    </a:cubicBezTo>
                    <a:cubicBezTo>
                      <a:pt x="4402" y="647713"/>
                      <a:pt x="0" y="637084"/>
                      <a:pt x="0" y="626002"/>
                    </a:cubicBezTo>
                    <a:lnTo>
                      <a:pt x="0" y="41786"/>
                    </a:lnTo>
                    <a:cubicBezTo>
                      <a:pt x="0" y="30704"/>
                      <a:pt x="4402" y="20075"/>
                      <a:pt x="12239" y="12239"/>
                    </a:cubicBezTo>
                    <a:cubicBezTo>
                      <a:pt x="20075" y="4402"/>
                      <a:pt x="30704" y="0"/>
                      <a:pt x="41786" y="0"/>
                    </a:cubicBezTo>
                    <a:close/>
                  </a:path>
                </a:pathLst>
              </a:custGeom>
              <a:solidFill>
                <a:srgbClr val="AEAEB0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768876" cy="7058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278414" y="262589"/>
              <a:ext cx="284401" cy="284401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560"/>
                  </a:lnSpc>
                </a:pPr>
                <a:endParaRPr/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>
            <a:off x="6300468" y="2599246"/>
            <a:ext cx="10958832" cy="5482411"/>
            <a:chOff x="0" y="0"/>
            <a:chExt cx="1819140" cy="9100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819140" cy="910067"/>
            </a:xfrm>
            <a:custGeom>
              <a:avLst/>
              <a:gdLst/>
              <a:ahLst/>
              <a:cxnLst/>
              <a:rect l="l" t="t" r="r" b="b"/>
              <a:pathLst>
                <a:path w="1819140" h="910067">
                  <a:moveTo>
                    <a:pt x="17661" y="0"/>
                  </a:moveTo>
                  <a:lnTo>
                    <a:pt x="1801479" y="0"/>
                  </a:lnTo>
                  <a:cubicBezTo>
                    <a:pt x="1811233" y="0"/>
                    <a:pt x="1819140" y="7907"/>
                    <a:pt x="1819140" y="17661"/>
                  </a:cubicBezTo>
                  <a:lnTo>
                    <a:pt x="1819140" y="892406"/>
                  </a:lnTo>
                  <a:cubicBezTo>
                    <a:pt x="1819140" y="902160"/>
                    <a:pt x="1811233" y="910067"/>
                    <a:pt x="1801479" y="910067"/>
                  </a:cubicBezTo>
                  <a:lnTo>
                    <a:pt x="17661" y="910067"/>
                  </a:lnTo>
                  <a:cubicBezTo>
                    <a:pt x="7907" y="910067"/>
                    <a:pt x="0" y="902160"/>
                    <a:pt x="0" y="892406"/>
                  </a:cubicBezTo>
                  <a:lnTo>
                    <a:pt x="0" y="17661"/>
                  </a:lnTo>
                  <a:cubicBezTo>
                    <a:pt x="0" y="7907"/>
                    <a:pt x="7907" y="0"/>
                    <a:pt x="17661" y="0"/>
                  </a:cubicBezTo>
                  <a:close/>
                </a:path>
              </a:pathLst>
            </a:custGeom>
            <a:solidFill>
              <a:srgbClr val="FFE7B8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819140" cy="948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6542302" y="2787559"/>
            <a:ext cx="213301" cy="213301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6957967" y="3111602"/>
            <a:ext cx="9643835" cy="4457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Address Detractor Concerns: Focus on areas of dissatisfaction from feedback.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Strengthen Networking Opportunities: Introduce targeted workshops and mentorship.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Enhance Career Alignment: Expand career-relevant program opportunities.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marL="539749" lvl="1" indent="-269875" algn="l">
              <a:lnSpc>
                <a:spcPts val="29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Replicate Site 2 Success at Site 1: Adapt strategies that drive higher satisfaction.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pic>
        <p:nvPicPr>
          <p:cNvPr id="41" name="Slide 7">
            <a:hlinkClick r:id="" action="ppaction://media"/>
            <a:extLst>
              <a:ext uri="{FF2B5EF4-FFF2-40B4-BE49-F238E27FC236}">
                <a16:creationId xmlns:a16="http://schemas.microsoft.com/office/drawing/2014/main" id="{95F91089-43F2-7F0D-643D-9C67C2689DA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30394" y="8127926"/>
            <a:ext cx="1955800" cy="19558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681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95375"/>
            <a:ext cx="16230600" cy="1149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Next Steps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885318"/>
            <a:ext cx="4724400" cy="4005890"/>
            <a:chOff x="0" y="0"/>
            <a:chExt cx="784239" cy="6649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84239" cy="664968"/>
            </a:xfrm>
            <a:custGeom>
              <a:avLst/>
              <a:gdLst/>
              <a:ahLst/>
              <a:cxnLst/>
              <a:rect l="l" t="t" r="r" b="b"/>
              <a:pathLst>
                <a:path w="784239" h="664968">
                  <a:moveTo>
                    <a:pt x="40968" y="0"/>
                  </a:moveTo>
                  <a:lnTo>
                    <a:pt x="743271" y="0"/>
                  </a:lnTo>
                  <a:cubicBezTo>
                    <a:pt x="754137" y="0"/>
                    <a:pt x="764557" y="4316"/>
                    <a:pt x="772240" y="11999"/>
                  </a:cubicBezTo>
                  <a:cubicBezTo>
                    <a:pt x="779923" y="19682"/>
                    <a:pt x="784239" y="30102"/>
                    <a:pt x="784239" y="40968"/>
                  </a:cubicBezTo>
                  <a:lnTo>
                    <a:pt x="784239" y="624000"/>
                  </a:lnTo>
                  <a:cubicBezTo>
                    <a:pt x="784239" y="634866"/>
                    <a:pt x="779923" y="645286"/>
                    <a:pt x="772240" y="652969"/>
                  </a:cubicBezTo>
                  <a:cubicBezTo>
                    <a:pt x="764557" y="660652"/>
                    <a:pt x="754137" y="664968"/>
                    <a:pt x="743271" y="664968"/>
                  </a:cubicBezTo>
                  <a:lnTo>
                    <a:pt x="40968" y="664968"/>
                  </a:lnTo>
                  <a:cubicBezTo>
                    <a:pt x="30102" y="664968"/>
                    <a:pt x="19682" y="660652"/>
                    <a:pt x="11999" y="652969"/>
                  </a:cubicBezTo>
                  <a:cubicBezTo>
                    <a:pt x="4316" y="645286"/>
                    <a:pt x="0" y="634866"/>
                    <a:pt x="0" y="624000"/>
                  </a:cubicBezTo>
                  <a:lnTo>
                    <a:pt x="0" y="40968"/>
                  </a:lnTo>
                  <a:cubicBezTo>
                    <a:pt x="0" y="30102"/>
                    <a:pt x="4316" y="19682"/>
                    <a:pt x="11999" y="11999"/>
                  </a:cubicBezTo>
                  <a:cubicBezTo>
                    <a:pt x="19682" y="4316"/>
                    <a:pt x="30102" y="0"/>
                    <a:pt x="40968" y="0"/>
                  </a:cubicBezTo>
                  <a:close/>
                </a:path>
              </a:pathLst>
            </a:custGeom>
            <a:solidFill>
              <a:srgbClr val="CC0C2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784239" cy="703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7510" y="4082260"/>
            <a:ext cx="213301" cy="21330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02235" y="6426563"/>
            <a:ext cx="401227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Dive into qualitative feedback for actionable insights.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781800" y="3885318"/>
            <a:ext cx="4724400" cy="4005890"/>
            <a:chOff x="0" y="0"/>
            <a:chExt cx="784239" cy="6649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84239" cy="664968"/>
            </a:xfrm>
            <a:custGeom>
              <a:avLst/>
              <a:gdLst/>
              <a:ahLst/>
              <a:cxnLst/>
              <a:rect l="l" t="t" r="r" b="b"/>
              <a:pathLst>
                <a:path w="784239" h="664968">
                  <a:moveTo>
                    <a:pt x="40968" y="0"/>
                  </a:moveTo>
                  <a:lnTo>
                    <a:pt x="743271" y="0"/>
                  </a:lnTo>
                  <a:cubicBezTo>
                    <a:pt x="754137" y="0"/>
                    <a:pt x="764557" y="4316"/>
                    <a:pt x="772240" y="11999"/>
                  </a:cubicBezTo>
                  <a:cubicBezTo>
                    <a:pt x="779923" y="19682"/>
                    <a:pt x="784239" y="30102"/>
                    <a:pt x="784239" y="40968"/>
                  </a:cubicBezTo>
                  <a:lnTo>
                    <a:pt x="784239" y="624000"/>
                  </a:lnTo>
                  <a:cubicBezTo>
                    <a:pt x="784239" y="634866"/>
                    <a:pt x="779923" y="645286"/>
                    <a:pt x="772240" y="652969"/>
                  </a:cubicBezTo>
                  <a:cubicBezTo>
                    <a:pt x="764557" y="660652"/>
                    <a:pt x="754137" y="664968"/>
                    <a:pt x="743271" y="664968"/>
                  </a:cubicBezTo>
                  <a:lnTo>
                    <a:pt x="40968" y="664968"/>
                  </a:lnTo>
                  <a:cubicBezTo>
                    <a:pt x="30102" y="664968"/>
                    <a:pt x="19682" y="660652"/>
                    <a:pt x="11999" y="652969"/>
                  </a:cubicBezTo>
                  <a:cubicBezTo>
                    <a:pt x="4316" y="645286"/>
                    <a:pt x="0" y="634866"/>
                    <a:pt x="0" y="624000"/>
                  </a:cubicBezTo>
                  <a:lnTo>
                    <a:pt x="0" y="40968"/>
                  </a:lnTo>
                  <a:cubicBezTo>
                    <a:pt x="0" y="30102"/>
                    <a:pt x="4316" y="19682"/>
                    <a:pt x="11999" y="11999"/>
                  </a:cubicBezTo>
                  <a:cubicBezTo>
                    <a:pt x="19682" y="4316"/>
                    <a:pt x="30102" y="0"/>
                    <a:pt x="40968" y="0"/>
                  </a:cubicBezTo>
                  <a:close/>
                </a:path>
              </a:pathLst>
            </a:custGeom>
            <a:solidFill>
              <a:srgbClr val="726F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84239" cy="703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990610" y="4082260"/>
            <a:ext cx="213301" cy="21330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155335" y="6055088"/>
            <a:ext cx="4012271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Develop and pilot new workshops focusing on networking and career alignment.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2534900" y="3885318"/>
            <a:ext cx="4724400" cy="4005890"/>
            <a:chOff x="0" y="0"/>
            <a:chExt cx="784239" cy="66496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84239" cy="664968"/>
            </a:xfrm>
            <a:custGeom>
              <a:avLst/>
              <a:gdLst/>
              <a:ahLst/>
              <a:cxnLst/>
              <a:rect l="l" t="t" r="r" b="b"/>
              <a:pathLst>
                <a:path w="784239" h="664968">
                  <a:moveTo>
                    <a:pt x="40968" y="0"/>
                  </a:moveTo>
                  <a:lnTo>
                    <a:pt x="743271" y="0"/>
                  </a:lnTo>
                  <a:cubicBezTo>
                    <a:pt x="754137" y="0"/>
                    <a:pt x="764557" y="4316"/>
                    <a:pt x="772240" y="11999"/>
                  </a:cubicBezTo>
                  <a:cubicBezTo>
                    <a:pt x="779923" y="19682"/>
                    <a:pt x="784239" y="30102"/>
                    <a:pt x="784239" y="40968"/>
                  </a:cubicBezTo>
                  <a:lnTo>
                    <a:pt x="784239" y="624000"/>
                  </a:lnTo>
                  <a:cubicBezTo>
                    <a:pt x="784239" y="634866"/>
                    <a:pt x="779923" y="645286"/>
                    <a:pt x="772240" y="652969"/>
                  </a:cubicBezTo>
                  <a:cubicBezTo>
                    <a:pt x="764557" y="660652"/>
                    <a:pt x="754137" y="664968"/>
                    <a:pt x="743271" y="664968"/>
                  </a:cubicBezTo>
                  <a:lnTo>
                    <a:pt x="40968" y="664968"/>
                  </a:lnTo>
                  <a:cubicBezTo>
                    <a:pt x="30102" y="664968"/>
                    <a:pt x="19682" y="660652"/>
                    <a:pt x="11999" y="652969"/>
                  </a:cubicBezTo>
                  <a:cubicBezTo>
                    <a:pt x="4316" y="645286"/>
                    <a:pt x="0" y="634866"/>
                    <a:pt x="0" y="624000"/>
                  </a:cubicBezTo>
                  <a:lnTo>
                    <a:pt x="0" y="40968"/>
                  </a:lnTo>
                  <a:cubicBezTo>
                    <a:pt x="0" y="30102"/>
                    <a:pt x="4316" y="19682"/>
                    <a:pt x="11999" y="11999"/>
                  </a:cubicBezTo>
                  <a:cubicBezTo>
                    <a:pt x="19682" y="4316"/>
                    <a:pt x="30102" y="0"/>
                    <a:pt x="40968" y="0"/>
                  </a:cubicBezTo>
                  <a:close/>
                </a:path>
              </a:pathLst>
            </a:custGeom>
            <a:solidFill>
              <a:srgbClr val="AEAEB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784239" cy="703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743710" y="4082260"/>
            <a:ext cx="213301" cy="213301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0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908435" y="6055088"/>
            <a:ext cx="4012271" cy="1485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Monitor satisfaction trends to evaluate progress.</a:t>
            </a:r>
          </a:p>
          <a:p>
            <a:pPr algn="l">
              <a:lnSpc>
                <a:spcPts val="2999"/>
              </a:lnSpc>
            </a:pPr>
            <a:endParaRPr lang="en-US" sz="2499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pic>
        <p:nvPicPr>
          <p:cNvPr id="24" name="Slide 8">
            <a:hlinkClick r:id="" action="ppaction://media"/>
            <a:extLst>
              <a:ext uri="{FF2B5EF4-FFF2-40B4-BE49-F238E27FC236}">
                <a16:creationId xmlns:a16="http://schemas.microsoft.com/office/drawing/2014/main" id="{3EB1FBAB-E916-EBB9-810D-D77611605D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333793" y="8226630"/>
            <a:ext cx="1929989" cy="1929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1989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255</Words>
  <Application>Microsoft Office PowerPoint</Application>
  <PresentationFormat>Custom</PresentationFormat>
  <Paragraphs>41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Raleway Bold</vt:lpstr>
      <vt:lpstr>Open Sauce</vt:lpstr>
      <vt:lpstr>Open Sauce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Braven Program Insights and Analysis</dc:title>
  <cp:lastModifiedBy>KARIM A TOUFIQ</cp:lastModifiedBy>
  <cp:revision>3</cp:revision>
  <dcterms:created xsi:type="dcterms:W3CDTF">2006-08-16T00:00:00Z</dcterms:created>
  <dcterms:modified xsi:type="dcterms:W3CDTF">2024-12-04T01:53:44Z</dcterms:modified>
  <dc:identifier>DAGYSAcn9LA</dc:identifier>
</cp:coreProperties>
</file>