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1"/>
  </p:notesMasterIdLst>
  <p:sldIdLst>
    <p:sldId id="256" r:id="rId2"/>
    <p:sldId id="258" r:id="rId3"/>
    <p:sldId id="276" r:id="rId4"/>
    <p:sldId id="259" r:id="rId5"/>
    <p:sldId id="263" r:id="rId6"/>
    <p:sldId id="266" r:id="rId7"/>
    <p:sldId id="264" r:id="rId8"/>
    <p:sldId id="267" r:id="rId9"/>
    <p:sldId id="287" r:id="rId10"/>
    <p:sldId id="290" r:id="rId11"/>
    <p:sldId id="270" r:id="rId12"/>
    <p:sldId id="272" r:id="rId13"/>
    <p:sldId id="271" r:id="rId14"/>
    <p:sldId id="273" r:id="rId15"/>
    <p:sldId id="274" r:id="rId16"/>
    <p:sldId id="275" r:id="rId17"/>
    <p:sldId id="288" r:id="rId18"/>
    <p:sldId id="278" r:id="rId19"/>
    <p:sldId id="279" r:id="rId20"/>
    <p:sldId id="284" r:id="rId21"/>
    <p:sldId id="285" r:id="rId22"/>
    <p:sldId id="280" r:id="rId23"/>
    <p:sldId id="286" r:id="rId24"/>
    <p:sldId id="281" r:id="rId25"/>
    <p:sldId id="282" r:id="rId26"/>
    <p:sldId id="283" r:id="rId27"/>
    <p:sldId id="289" r:id="rId28"/>
    <p:sldId id="277"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D3328B-DF80-4877-9D36-73ECA61AE388}"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3858E-A8A3-4CBD-AFBC-8F223CFFD96A}" type="slidenum">
              <a:rPr lang="en-US" smtClean="0"/>
              <a:t>‹#›</a:t>
            </a:fld>
            <a:endParaRPr lang="en-US"/>
          </a:p>
        </p:txBody>
      </p:sp>
    </p:spTree>
    <p:extLst>
      <p:ext uri="{BB962C8B-B14F-4D97-AF65-F5344CB8AC3E}">
        <p14:creationId xmlns:p14="http://schemas.microsoft.com/office/powerpoint/2010/main" val="160430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i-waehner.de/blog/2019/11/28/apache-kafka-industrial-iot-iiot-build-an-open-scalable-reliable-digital-twi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kai-waehner.de/blog/2019/11/22/apache-kafka-automotive-industry-industrial-iot-iiot/"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i-waehner.de/blog/2019/11/28/apache-kafka-industrial-iot-iiot-build-an-open-scalable-reliable-digital-twi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kai-waehner.de/blog/2019/11/22/apache-kafka-automotive-industry-industrial-iot-iio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https://www.kai-waehner.de/blog/2019/11/28/apache-kafka-industrial-iot-iiot-build-an-open-scalable-reliable-digital-twin/</a:t>
            </a:r>
            <a:endParaRPr lang="en-US" dirty="0"/>
          </a:p>
          <a:p>
            <a:r>
              <a:rPr lang="en-US" dirty="0">
                <a:hlinkClick r:id="rId4"/>
              </a:rPr>
              <a:t>https://www.kai-waehner.de/blog/2019/11/22/apache-kafka-automotive-industry-industrial-iot-iiot/</a:t>
            </a:r>
            <a:endParaRPr lang="en-US" dirty="0"/>
          </a:p>
        </p:txBody>
      </p:sp>
      <p:sp>
        <p:nvSpPr>
          <p:cNvPr id="4" name="Slide Number Placeholder 3"/>
          <p:cNvSpPr>
            <a:spLocks noGrp="1"/>
          </p:cNvSpPr>
          <p:nvPr>
            <p:ph type="sldNum" sz="quarter" idx="5"/>
          </p:nvPr>
        </p:nvSpPr>
        <p:spPr/>
        <p:txBody>
          <a:bodyPr/>
          <a:lstStyle/>
          <a:p>
            <a:fld id="{85C3858E-A8A3-4CBD-AFBC-8F223CFFD96A}" type="slidenum">
              <a:rPr lang="en-US" smtClean="0"/>
              <a:t>14</a:t>
            </a:fld>
            <a:endParaRPr lang="en-US"/>
          </a:p>
        </p:txBody>
      </p:sp>
    </p:spTree>
    <p:extLst>
      <p:ext uri="{BB962C8B-B14F-4D97-AF65-F5344CB8AC3E}">
        <p14:creationId xmlns:p14="http://schemas.microsoft.com/office/powerpoint/2010/main" val="422877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https://www.kai-waehner.de/blog/2019/11/28/apache-kafka-industrial-iot-iiot-build-an-open-scalable-reliable-digital-twin/</a:t>
            </a:r>
            <a:endParaRPr lang="en-US" dirty="0"/>
          </a:p>
          <a:p>
            <a:r>
              <a:rPr lang="en-US" dirty="0">
                <a:hlinkClick r:id="rId4"/>
              </a:rPr>
              <a:t>https://www.kai-waehner.de/blog/2019/11/22/apache-kafka-automotive-industry-industrial-iot-iiot/</a:t>
            </a:r>
            <a:endParaRPr lang="en-US" dirty="0"/>
          </a:p>
        </p:txBody>
      </p:sp>
      <p:sp>
        <p:nvSpPr>
          <p:cNvPr id="4" name="Slide Number Placeholder 3"/>
          <p:cNvSpPr>
            <a:spLocks noGrp="1"/>
          </p:cNvSpPr>
          <p:nvPr>
            <p:ph type="sldNum" sz="quarter" idx="5"/>
          </p:nvPr>
        </p:nvSpPr>
        <p:spPr/>
        <p:txBody>
          <a:bodyPr/>
          <a:lstStyle/>
          <a:p>
            <a:fld id="{85C3858E-A8A3-4CBD-AFBC-8F223CFFD96A}" type="slidenum">
              <a:rPr lang="en-US" smtClean="0"/>
              <a:t>16</a:t>
            </a:fld>
            <a:endParaRPr lang="en-US"/>
          </a:p>
        </p:txBody>
      </p:sp>
    </p:spTree>
    <p:extLst>
      <p:ext uri="{BB962C8B-B14F-4D97-AF65-F5344CB8AC3E}">
        <p14:creationId xmlns:p14="http://schemas.microsoft.com/office/powerpoint/2010/main" val="260263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3/29/2021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16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3/29/2021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510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3/29/2021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532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3/29/2021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610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3/29/2021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725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3/29/2021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301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3/29/2021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8951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3/29/2021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0417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547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3/29/2021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463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3/29/2021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130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3/29/2021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
        <p:nvSpPr>
          <p:cNvPr id="7" name="MSIPCMContentMarking" descr="{&quot;HashCode&quot;:1602531768,&quot;Placement&quot;:&quot;Header&quot;,&quot;Top&quot;:0.0,&quot;Left&quot;:0.0,&quot;SlideWidth&quot;:960,&quot;SlideHeight&quot;:540}">
            <a:extLst>
              <a:ext uri="{FF2B5EF4-FFF2-40B4-BE49-F238E27FC236}">
                <a16:creationId xmlns:a16="http://schemas.microsoft.com/office/drawing/2014/main" id="{4CE4DE89-7994-435E-A709-E5C77E58BC73}"/>
              </a:ext>
            </a:extLst>
          </p:cNvPr>
          <p:cNvSpPr txBox="1"/>
          <p:nvPr userDrawn="1"/>
        </p:nvSpPr>
        <p:spPr>
          <a:xfrm>
            <a:off x="0" y="0"/>
            <a:ext cx="908052"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 Use</a:t>
            </a:r>
          </a:p>
        </p:txBody>
      </p:sp>
      <p:sp>
        <p:nvSpPr>
          <p:cNvPr id="8" name="MSIPCMContentMarking" descr="{&quot;HashCode&quot;:1626669337,&quot;Placement&quot;:&quot;Footer&quot;,&quot;Top&quot;:519.343,&quot;Left&quot;:0.0,&quot;SlideWidth&quot;:960,&quot;SlideHeight&quot;:540}">
            <a:extLst>
              <a:ext uri="{FF2B5EF4-FFF2-40B4-BE49-F238E27FC236}">
                <a16:creationId xmlns:a16="http://schemas.microsoft.com/office/drawing/2014/main" id="{4E8FF00F-8A0D-4704-9496-4F112FC5C0A6}"/>
              </a:ext>
            </a:extLst>
          </p:cNvPr>
          <p:cNvSpPr txBox="1"/>
          <p:nvPr userDrawn="1"/>
        </p:nvSpPr>
        <p:spPr>
          <a:xfrm>
            <a:off x="0" y="6595656"/>
            <a:ext cx="908052"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 Use</a:t>
            </a:r>
          </a:p>
        </p:txBody>
      </p:sp>
    </p:spTree>
    <p:extLst>
      <p:ext uri="{BB962C8B-B14F-4D97-AF65-F5344CB8AC3E}">
        <p14:creationId xmlns:p14="http://schemas.microsoft.com/office/powerpoint/2010/main" val="33523097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sla.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798E149-B8F8-4D9A-B7CD-9A1DF412C68D}"/>
              </a:ext>
            </a:extLst>
          </p:cNvPr>
          <p:cNvPicPr>
            <a:picLocks noChangeAspect="1"/>
          </p:cNvPicPr>
          <p:nvPr/>
        </p:nvPicPr>
        <p:blipFill rotWithShape="1">
          <a:blip r:embed="rId2"/>
          <a:srcRect t="10922" b="480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792FFC2-1B72-4DAF-BC31-0CBF874C6F42}"/>
              </a:ext>
            </a:extLst>
          </p:cNvPr>
          <p:cNvSpPr txBox="1"/>
          <p:nvPr/>
        </p:nvSpPr>
        <p:spPr>
          <a:xfrm>
            <a:off x="0" y="5561787"/>
            <a:ext cx="9785897" cy="707886"/>
          </a:xfrm>
          <a:prstGeom prst="rect">
            <a:avLst/>
          </a:prstGeom>
          <a:noFill/>
        </p:spPr>
        <p:txBody>
          <a:bodyPr wrap="square" rtlCol="0">
            <a:spAutoFit/>
          </a:bodyPr>
          <a:lstStyle/>
          <a:p>
            <a:pPr algn="ctr"/>
            <a:r>
              <a:rPr lang="en-US" sz="4000" b="1" dirty="0"/>
              <a:t>Emergency Assistance System</a:t>
            </a:r>
          </a:p>
        </p:txBody>
      </p:sp>
    </p:spTree>
    <p:extLst>
      <p:ext uri="{BB962C8B-B14F-4D97-AF65-F5344CB8AC3E}">
        <p14:creationId xmlns:p14="http://schemas.microsoft.com/office/powerpoint/2010/main" val="13821559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Ovrview</a:t>
            </a:r>
            <a:endParaRPr lang="en-US" sz="2400" dirty="0"/>
          </a:p>
        </p:txBody>
      </p:sp>
      <p:sp>
        <p:nvSpPr>
          <p:cNvPr id="3" name="TextBox 2">
            <a:extLst>
              <a:ext uri="{FF2B5EF4-FFF2-40B4-BE49-F238E27FC236}">
                <a16:creationId xmlns:a16="http://schemas.microsoft.com/office/drawing/2014/main" id="{644DA98C-6109-4855-A601-4DB2EC052B59}"/>
              </a:ext>
            </a:extLst>
          </p:cNvPr>
          <p:cNvSpPr txBox="1"/>
          <p:nvPr/>
        </p:nvSpPr>
        <p:spPr>
          <a:xfrm>
            <a:off x="622853" y="1444487"/>
            <a:ext cx="11131826"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Emergency Assistance provided by Insurance Company</a:t>
            </a:r>
            <a:r>
              <a:rPr lang="en-US" dirty="0"/>
              <a:t> automatically create Car </a:t>
            </a:r>
            <a:r>
              <a:rPr lang="en-US" b="1" dirty="0"/>
              <a:t>Digital Twin.</a:t>
            </a:r>
            <a:r>
              <a:rPr lang="en-US" dirty="0"/>
              <a:t> This can be used to alert the emergency services operator if an accident occurs and results in to car fuel pump to shut-down or airbags to activate.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alert gives location details and also call stays open so that anyone in the vehicle or at the scene can talk to the operator.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Digital Twin operate on 24x7 basis and provide the assistance to drivers for risk prevention and also at emergency situation.</a:t>
            </a:r>
          </a:p>
        </p:txBody>
      </p:sp>
    </p:spTree>
    <p:extLst>
      <p:ext uri="{BB962C8B-B14F-4D97-AF65-F5344CB8AC3E}">
        <p14:creationId xmlns:p14="http://schemas.microsoft.com/office/powerpoint/2010/main" val="210230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901690" y="405575"/>
            <a:ext cx="6430414" cy="494757"/>
          </a:xfrm>
        </p:spPr>
        <p:txBody>
          <a:bodyPr vert="horz" lIns="91440" tIns="45720" rIns="91440" bIns="45720" rtlCol="0" anchor="ctr">
            <a:noAutofit/>
          </a:bodyPr>
          <a:lstStyle/>
          <a:p>
            <a:r>
              <a:rPr lang="en-US" sz="2400" dirty="0"/>
              <a:t>Digital Twin</a:t>
            </a:r>
          </a:p>
        </p:txBody>
      </p:sp>
      <p:sp>
        <p:nvSpPr>
          <p:cNvPr id="37" name="Rectangle 3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7B19F87-A873-418C-992C-3E71DEA7DECC}"/>
              </a:ext>
            </a:extLst>
          </p:cNvPr>
          <p:cNvPicPr>
            <a:picLocks noChangeAspect="1"/>
          </p:cNvPicPr>
          <p:nvPr/>
        </p:nvPicPr>
        <p:blipFill>
          <a:blip r:embed="rId2"/>
          <a:stretch>
            <a:fillRect/>
          </a:stretch>
        </p:blipFill>
        <p:spPr>
          <a:xfrm>
            <a:off x="1475491" y="2091095"/>
            <a:ext cx="9244483" cy="4206240"/>
          </a:xfrm>
          <a:prstGeom prst="rect">
            <a:avLst/>
          </a:prstGeom>
        </p:spPr>
      </p:pic>
    </p:spTree>
    <p:extLst>
      <p:ext uri="{BB962C8B-B14F-4D97-AF65-F5344CB8AC3E}">
        <p14:creationId xmlns:p14="http://schemas.microsoft.com/office/powerpoint/2010/main" val="55725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a:t>Digital Twin</a:t>
            </a:r>
          </a:p>
        </p:txBody>
      </p:sp>
      <p:sp>
        <p:nvSpPr>
          <p:cNvPr id="3" name="TextBox 2">
            <a:extLst>
              <a:ext uri="{FF2B5EF4-FFF2-40B4-BE49-F238E27FC236}">
                <a16:creationId xmlns:a16="http://schemas.microsoft.com/office/drawing/2014/main" id="{644DA98C-6109-4855-A601-4DB2EC052B59}"/>
              </a:ext>
            </a:extLst>
          </p:cNvPr>
          <p:cNvSpPr txBox="1"/>
          <p:nvPr/>
        </p:nvSpPr>
        <p:spPr>
          <a:xfrm>
            <a:off x="622853" y="1444487"/>
            <a:ext cx="11131826" cy="3191002"/>
          </a:xfrm>
          <a:prstGeom prst="rect">
            <a:avLst/>
          </a:prstGeom>
          <a:noFill/>
        </p:spPr>
        <p:txBody>
          <a:bodyPr wrap="square" rtlCol="0">
            <a:spAutoFit/>
          </a:bodyPr>
          <a:lstStyle/>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dirty="0">
                <a:latin typeface="Arial" panose="020B0604020202020204" pitchFamily="34" charset="0"/>
                <a:cs typeface="Arial" panose="020B0604020202020204" pitchFamily="34" charset="0"/>
              </a:rPr>
              <a:t>Digital twin is also used in electric vehicles. The e-cars can be paired with its digital twin.</a:t>
            </a: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endParaRPr lang="en-US"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dirty="0">
                <a:latin typeface="Arial" panose="020B0604020202020204" pitchFamily="34" charset="0"/>
                <a:cs typeface="Arial" panose="020B0604020202020204" pitchFamily="34" charset="0"/>
              </a:rPr>
              <a:t>IoT sensors are installed on the vehicle so that the sensors can send or receive information from its digital twin. </a:t>
            </a: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endParaRPr lang="en-US"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dirty="0">
                <a:latin typeface="Arial" panose="020B0604020202020204" pitchFamily="34" charset="0"/>
                <a:cs typeface="Arial" panose="020B0604020202020204" pitchFamily="34" charset="0"/>
              </a:rPr>
              <a:t>The data gathered from the sensors enables to keep a track of the working condition of the car and also detects problems early on in order to avoid expensive repairs. </a:t>
            </a: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endParaRPr lang="en-US"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dirty="0">
                <a:latin typeface="Arial" panose="020B0604020202020204" pitchFamily="34" charset="0"/>
                <a:cs typeface="Arial" panose="020B0604020202020204" pitchFamily="34" charset="0"/>
              </a:rPr>
              <a:t>For instance, the American automobile company </a:t>
            </a:r>
            <a:r>
              <a:rPr lang="en-US" dirty="0">
                <a:latin typeface="Arial" panose="020B0604020202020204" pitchFamily="34" charset="0"/>
                <a:cs typeface="Arial" panose="020B0604020202020204" pitchFamily="34" charset="0"/>
                <a:hlinkClick r:id="rId2"/>
              </a:rPr>
              <a:t>Tesla</a:t>
            </a:r>
            <a:r>
              <a:rPr lang="en-US" dirty="0">
                <a:latin typeface="Arial" panose="020B0604020202020204" pitchFamily="34" charset="0"/>
                <a:cs typeface="Arial" panose="020B0604020202020204" pitchFamily="34" charset="0"/>
              </a:rPr>
              <a:t> makes use of the digital twin application in each of its vehicles.</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3144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901690" y="405575"/>
            <a:ext cx="6430414" cy="366413"/>
          </a:xfrm>
        </p:spPr>
        <p:txBody>
          <a:bodyPr vert="horz" lIns="91440" tIns="45720" rIns="91440" bIns="45720" rtlCol="0" anchor="ctr">
            <a:noAutofit/>
          </a:bodyPr>
          <a:lstStyle/>
          <a:p>
            <a:r>
              <a:rPr lang="en-US" sz="2400" dirty="0"/>
              <a:t>Digital Twin</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37467FC-92B8-44F4-B115-0AA1C514DFA0}"/>
              </a:ext>
            </a:extLst>
          </p:cNvPr>
          <p:cNvPicPr>
            <a:picLocks noChangeAspect="1"/>
          </p:cNvPicPr>
          <p:nvPr/>
        </p:nvPicPr>
        <p:blipFill>
          <a:blip r:embed="rId2"/>
          <a:stretch>
            <a:fillRect/>
          </a:stretch>
        </p:blipFill>
        <p:spPr>
          <a:xfrm>
            <a:off x="1761403" y="2091095"/>
            <a:ext cx="8672659" cy="4206240"/>
          </a:xfrm>
          <a:prstGeom prst="rect">
            <a:avLst/>
          </a:prstGeom>
        </p:spPr>
      </p:pic>
    </p:spTree>
    <p:extLst>
      <p:ext uri="{BB962C8B-B14F-4D97-AF65-F5344CB8AC3E}">
        <p14:creationId xmlns:p14="http://schemas.microsoft.com/office/powerpoint/2010/main" val="105960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901690" y="405575"/>
            <a:ext cx="6430414" cy="366413"/>
          </a:xfrm>
        </p:spPr>
        <p:txBody>
          <a:bodyPr vert="horz" lIns="91440" tIns="45720" rIns="91440" bIns="45720" rtlCol="0" anchor="ctr">
            <a:noAutofit/>
          </a:bodyPr>
          <a:lstStyle/>
          <a:p>
            <a:r>
              <a:rPr lang="en-US" sz="2400" dirty="0"/>
              <a:t>Apache Kafka as the Digital Twin</a:t>
            </a:r>
          </a:p>
        </p:txBody>
      </p:sp>
      <p:pic>
        <p:nvPicPr>
          <p:cNvPr id="1026" name="Picture 2" descr="Streaming Machine Learning - Digital Twin for IIoT with Apache Kafka and TensorFlow">
            <a:extLst>
              <a:ext uri="{FF2B5EF4-FFF2-40B4-BE49-F238E27FC236}">
                <a16:creationId xmlns:a16="http://schemas.microsoft.com/office/drawing/2014/main" id="{B83C68C8-52BE-47EB-9F87-F0501C1E4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95450"/>
            <a:ext cx="97536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286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a:t>Apache Kafka as the Digital Twin</a:t>
            </a:r>
          </a:p>
        </p:txBody>
      </p:sp>
      <p:sp>
        <p:nvSpPr>
          <p:cNvPr id="3" name="TextBox 2">
            <a:extLst>
              <a:ext uri="{FF2B5EF4-FFF2-40B4-BE49-F238E27FC236}">
                <a16:creationId xmlns:a16="http://schemas.microsoft.com/office/drawing/2014/main" id="{644DA98C-6109-4855-A601-4DB2EC052B59}"/>
              </a:ext>
            </a:extLst>
          </p:cNvPr>
          <p:cNvSpPr txBox="1"/>
          <p:nvPr/>
        </p:nvSpPr>
        <p:spPr>
          <a:xfrm>
            <a:off x="622853" y="1444487"/>
            <a:ext cx="11131826" cy="5355312"/>
          </a:xfrm>
          <a:prstGeom prst="rect">
            <a:avLst/>
          </a:prstGeom>
          <a:noFill/>
        </p:spPr>
        <p:txBody>
          <a:bodyPr wrap="square" rtlCol="0">
            <a:spAutoFit/>
          </a:bodyPr>
          <a:lstStyle/>
          <a:p>
            <a:r>
              <a:rPr lang="en-US" b="1" dirty="0">
                <a:solidFill>
                  <a:srgbClr val="121416"/>
                </a:solidFill>
                <a:latin typeface="Arial" panose="020B0604020202020204" pitchFamily="34" charset="0"/>
                <a:cs typeface="Arial" panose="020B0604020202020204" pitchFamily="34" charset="0"/>
              </a:rPr>
              <a:t>The data from cars is ingested and stored in the Kafka cluster, i.e. the digital twin, for further processing and real time analytics</a:t>
            </a:r>
            <a:r>
              <a:rPr lang="en-US" dirty="0">
                <a:solidFill>
                  <a:srgbClr val="121416"/>
                </a:solidFill>
                <a:latin typeface="Arial" panose="020B0604020202020204" pitchFamily="34" charset="0"/>
                <a:cs typeface="Arial" panose="020B0604020202020204" pitchFamily="34" charset="0"/>
              </a:rPr>
              <a:t>.</a:t>
            </a:r>
          </a:p>
          <a:p>
            <a:endParaRPr lang="en-US" dirty="0">
              <a:solidFill>
                <a:srgbClr val="121416"/>
              </a:solidFill>
              <a:latin typeface="Arial" panose="020B0604020202020204" pitchFamily="34" charset="0"/>
              <a:cs typeface="Arial" panose="020B0604020202020204" pitchFamily="34" charset="0"/>
            </a:endParaRPr>
          </a:p>
          <a:p>
            <a:r>
              <a:rPr lang="en-US" b="1" dirty="0">
                <a:solidFill>
                  <a:srgbClr val="121416"/>
                </a:solidFill>
                <a:latin typeface="Arial" panose="020B0604020202020204" pitchFamily="34" charset="0"/>
                <a:cs typeface="Arial" panose="020B0604020202020204" pitchFamily="34" charset="0"/>
              </a:rPr>
              <a:t>Kafka client applications consume the data for different use cases and in different speed:</a:t>
            </a:r>
            <a:endParaRPr lang="en-US" dirty="0">
              <a:solidFill>
                <a:srgbClr val="121416"/>
              </a:solidFill>
              <a:latin typeface="Arial" panose="020B0604020202020204" pitchFamily="34" charset="0"/>
              <a:cs typeface="Arial" panose="020B0604020202020204" pitchFamily="34" charset="0"/>
            </a:endParaRPr>
          </a:p>
          <a:p>
            <a:pPr>
              <a:buFont typeface="+mj-lt"/>
              <a:buAutoNum type="arabicPeriod"/>
            </a:pPr>
            <a:r>
              <a:rPr lang="en-US" b="1" dirty="0">
                <a:solidFill>
                  <a:srgbClr val="121416"/>
                </a:solidFill>
                <a:latin typeface="Arial" panose="020B0604020202020204" pitchFamily="34" charset="0"/>
                <a:cs typeface="Arial" panose="020B0604020202020204" pitchFamily="34" charset="0"/>
              </a:rPr>
              <a:t>Real time data pre-processing and data engineering</a:t>
            </a:r>
            <a:r>
              <a:rPr lang="en-US" dirty="0">
                <a:solidFill>
                  <a:srgbClr val="121416"/>
                </a:solidFill>
                <a:latin typeface="Arial" panose="020B0604020202020204" pitchFamily="34" charset="0"/>
                <a:cs typeface="Arial" panose="020B0604020202020204" pitchFamily="34" charset="0"/>
              </a:rPr>
              <a:t> using the data from the digital twin with Kafka Streams and KSQL / </a:t>
            </a:r>
            <a:r>
              <a:rPr lang="en-US" dirty="0" err="1">
                <a:solidFill>
                  <a:srgbClr val="121416"/>
                </a:solidFill>
                <a:latin typeface="Arial" panose="020B0604020202020204" pitchFamily="34" charset="0"/>
                <a:cs typeface="Arial" panose="020B0604020202020204" pitchFamily="34" charset="0"/>
              </a:rPr>
              <a:t>ksqlDB</a:t>
            </a:r>
            <a:r>
              <a:rPr lang="en-US" dirty="0">
                <a:solidFill>
                  <a:srgbClr val="121416"/>
                </a:solidFill>
                <a:latin typeface="Arial" panose="020B0604020202020204" pitchFamily="34" charset="0"/>
                <a:cs typeface="Arial" panose="020B0604020202020204" pitchFamily="34" charset="0"/>
              </a:rPr>
              <a:t>.</a:t>
            </a:r>
          </a:p>
          <a:p>
            <a:pPr>
              <a:buFont typeface="+mj-lt"/>
              <a:buAutoNum type="arabicPeriod"/>
            </a:pPr>
            <a:endParaRPr lang="en-US" dirty="0">
              <a:solidFill>
                <a:srgbClr val="121416"/>
              </a:solidFill>
              <a:latin typeface="Arial" panose="020B0604020202020204" pitchFamily="34" charset="0"/>
              <a:cs typeface="Arial" panose="020B0604020202020204" pitchFamily="34" charset="0"/>
            </a:endParaRPr>
          </a:p>
          <a:p>
            <a:pPr>
              <a:buFont typeface="+mj-lt"/>
              <a:buAutoNum type="arabicPeriod"/>
            </a:pPr>
            <a:r>
              <a:rPr lang="en-US" b="1" dirty="0">
                <a:solidFill>
                  <a:srgbClr val="121416"/>
                </a:solidFill>
                <a:latin typeface="Arial" panose="020B0604020202020204" pitchFamily="34" charset="0"/>
                <a:cs typeface="Arial" panose="020B0604020202020204" pitchFamily="34" charset="0"/>
              </a:rPr>
              <a:t>Streaming model training</a:t>
            </a:r>
            <a:r>
              <a:rPr lang="en-US" dirty="0">
                <a:solidFill>
                  <a:srgbClr val="121416"/>
                </a:solidFill>
                <a:latin typeface="Arial" panose="020B0604020202020204" pitchFamily="34" charset="0"/>
                <a:cs typeface="Arial" panose="020B0604020202020204" pitchFamily="34" charset="0"/>
              </a:rPr>
              <a:t> (i.e. without a data lake in the middle) with the Machine Learning / Deep Learning framework TensorFlow and its Kafka plugin (part of TensorFlow I/O). In our example, we train two neural networks: An unsupervised Autoencoder for anomaly detection and a supervised LSTM (Long Short Term Memory).</a:t>
            </a:r>
          </a:p>
          <a:p>
            <a:pPr>
              <a:buFont typeface="+mj-lt"/>
              <a:buAutoNum type="arabicPeriod"/>
            </a:pPr>
            <a:endParaRPr lang="en-US" dirty="0">
              <a:solidFill>
                <a:srgbClr val="121416"/>
              </a:solidFill>
              <a:latin typeface="Arial" panose="020B0604020202020204" pitchFamily="34" charset="0"/>
              <a:cs typeface="Arial" panose="020B0604020202020204" pitchFamily="34" charset="0"/>
            </a:endParaRPr>
          </a:p>
          <a:p>
            <a:pPr>
              <a:buFont typeface="+mj-lt"/>
              <a:buAutoNum type="arabicPeriod"/>
            </a:pPr>
            <a:r>
              <a:rPr lang="en-US" b="1" dirty="0">
                <a:solidFill>
                  <a:srgbClr val="121416"/>
                </a:solidFill>
                <a:latin typeface="Arial" panose="020B0604020202020204" pitchFamily="34" charset="0"/>
                <a:cs typeface="Arial" panose="020B0604020202020204" pitchFamily="34" charset="0"/>
              </a:rPr>
              <a:t>Model deployment for inference in real time</a:t>
            </a:r>
            <a:r>
              <a:rPr lang="en-US" dirty="0">
                <a:solidFill>
                  <a:srgbClr val="121416"/>
                </a:solidFill>
                <a:latin typeface="Arial" panose="020B0604020202020204" pitchFamily="34" charset="0"/>
                <a:cs typeface="Arial" panose="020B0604020202020204" pitchFamily="34" charset="0"/>
              </a:rPr>
              <a:t> on new car sensor events to predict potential failures in the motor engine.</a:t>
            </a:r>
          </a:p>
          <a:p>
            <a:pPr>
              <a:buFont typeface="+mj-lt"/>
              <a:buAutoNum type="arabicPeriod"/>
            </a:pPr>
            <a:endParaRPr lang="en-US" dirty="0">
              <a:solidFill>
                <a:srgbClr val="121416"/>
              </a:solidFill>
              <a:latin typeface="Arial" panose="020B0604020202020204" pitchFamily="34" charset="0"/>
              <a:cs typeface="Arial" panose="020B0604020202020204" pitchFamily="34" charset="0"/>
            </a:endParaRPr>
          </a:p>
          <a:p>
            <a:pPr>
              <a:buFont typeface="+mj-lt"/>
              <a:buAutoNum type="arabicPeriod"/>
            </a:pPr>
            <a:r>
              <a:rPr lang="en-US" dirty="0">
                <a:solidFill>
                  <a:srgbClr val="121416"/>
                </a:solidFill>
                <a:latin typeface="Arial" panose="020B0604020202020204" pitchFamily="34" charset="0"/>
                <a:cs typeface="Arial" panose="020B0604020202020204" pitchFamily="34" charset="0"/>
              </a:rPr>
              <a:t>I</a:t>
            </a:r>
            <a:r>
              <a:rPr lang="en-US" b="1" dirty="0">
                <a:solidFill>
                  <a:srgbClr val="121416"/>
                </a:solidFill>
                <a:latin typeface="Arial" panose="020B0604020202020204" pitchFamily="34" charset="0"/>
                <a:cs typeface="Arial" panose="020B0604020202020204" pitchFamily="34" charset="0"/>
              </a:rPr>
              <a:t>ngestion of the data into another batch system</a:t>
            </a:r>
            <a:r>
              <a:rPr lang="en-US" dirty="0">
                <a:solidFill>
                  <a:srgbClr val="121416"/>
                </a:solidFill>
                <a:latin typeface="Arial" panose="020B0604020202020204" pitchFamily="34" charset="0"/>
                <a:cs typeface="Arial" panose="020B0604020202020204" pitchFamily="34" charset="0"/>
              </a:rPr>
              <a:t>, database or data lake (Oracle, HDFS, Elastic, AWS S3, Google Cloud Storage, whatever).</a:t>
            </a:r>
          </a:p>
          <a:p>
            <a:pPr>
              <a:buFont typeface="+mj-lt"/>
              <a:buAutoNum type="arabicPeriod"/>
            </a:pPr>
            <a:endParaRPr lang="en-US" dirty="0">
              <a:solidFill>
                <a:srgbClr val="121416"/>
              </a:solidFill>
              <a:latin typeface="Arial" panose="020B0604020202020204" pitchFamily="34" charset="0"/>
              <a:cs typeface="Arial" panose="020B0604020202020204" pitchFamily="34" charset="0"/>
            </a:endParaRPr>
          </a:p>
          <a:p>
            <a:pPr>
              <a:buFont typeface="+mj-lt"/>
              <a:buAutoNum type="arabicPeriod"/>
            </a:pPr>
            <a:r>
              <a:rPr lang="en-US" dirty="0">
                <a:solidFill>
                  <a:srgbClr val="121416"/>
                </a:solidFill>
                <a:latin typeface="Arial" panose="020B0604020202020204" pitchFamily="34" charset="0"/>
                <a:cs typeface="Arial" panose="020B0604020202020204" pitchFamily="34" charset="0"/>
              </a:rPr>
              <a:t>Another consumer could be a </a:t>
            </a:r>
            <a:r>
              <a:rPr lang="en-US" b="1" dirty="0">
                <a:solidFill>
                  <a:srgbClr val="121416"/>
                </a:solidFill>
                <a:latin typeface="Arial" panose="020B0604020202020204" pitchFamily="34" charset="0"/>
                <a:cs typeface="Arial" panose="020B0604020202020204" pitchFamily="34" charset="0"/>
              </a:rPr>
              <a:t>real time, time series database</a:t>
            </a:r>
            <a:r>
              <a:rPr lang="en-US" dirty="0">
                <a:solidFill>
                  <a:srgbClr val="121416"/>
                </a:solidFill>
                <a:latin typeface="Arial" panose="020B0604020202020204" pitchFamily="34" charset="0"/>
                <a:cs typeface="Arial" panose="020B0604020202020204" pitchFamily="34" charset="0"/>
              </a:rPr>
              <a:t> like </a:t>
            </a:r>
            <a:r>
              <a:rPr lang="en-US" dirty="0" err="1">
                <a:solidFill>
                  <a:srgbClr val="121416"/>
                </a:solidFill>
                <a:latin typeface="Arial" panose="020B0604020202020204" pitchFamily="34" charset="0"/>
                <a:cs typeface="Arial" panose="020B0604020202020204" pitchFamily="34" charset="0"/>
              </a:rPr>
              <a:t>InfluxDB</a:t>
            </a:r>
            <a:r>
              <a:rPr lang="en-US" dirty="0">
                <a:solidFill>
                  <a:srgbClr val="121416"/>
                </a:solidFill>
                <a:latin typeface="Arial" panose="020B0604020202020204" pitchFamily="34" charset="0"/>
                <a:cs typeface="Arial" panose="020B0604020202020204" pitchFamily="34" charset="0"/>
              </a:rPr>
              <a:t> or </a:t>
            </a:r>
            <a:r>
              <a:rPr lang="en-US" dirty="0" err="1">
                <a:solidFill>
                  <a:srgbClr val="121416"/>
                </a:solidFill>
                <a:latin typeface="Arial" panose="020B0604020202020204" pitchFamily="34" charset="0"/>
                <a:cs typeface="Arial" panose="020B0604020202020204" pitchFamily="34" charset="0"/>
              </a:rPr>
              <a:t>TimescaleDB</a:t>
            </a:r>
            <a:r>
              <a:rPr lang="en-US" dirty="0">
                <a:solidFill>
                  <a:srgbClr val="12141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3371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901690" y="405575"/>
            <a:ext cx="8647044" cy="366413"/>
          </a:xfrm>
        </p:spPr>
        <p:txBody>
          <a:bodyPr vert="horz" lIns="91440" tIns="45720" rIns="91440" bIns="45720" rtlCol="0" anchor="ctr">
            <a:noAutofit/>
          </a:bodyPr>
          <a:lstStyle/>
          <a:p>
            <a:r>
              <a:rPr lang="en-US" sz="2400"/>
              <a:t>Machine Learning and Kafka in Automotive Use Cases</a:t>
            </a:r>
            <a:endParaRPr lang="en-US" sz="2400" dirty="0"/>
          </a:p>
        </p:txBody>
      </p:sp>
      <p:pic>
        <p:nvPicPr>
          <p:cNvPr id="2050" name="Picture 2" descr="Apache Kafka Open Source Ecosystem as Infrastructure for Machine Learning">
            <a:extLst>
              <a:ext uri="{FF2B5EF4-FFF2-40B4-BE49-F238E27FC236}">
                <a16:creationId xmlns:a16="http://schemas.microsoft.com/office/drawing/2014/main" id="{D13BE977-6459-4EE5-BE12-483B18176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09650"/>
            <a:ext cx="975360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5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AF23-25BC-4DB6-9F24-4B8D2CE288CF}"/>
              </a:ext>
            </a:extLst>
          </p:cNvPr>
          <p:cNvSpPr>
            <a:spLocks noGrp="1"/>
          </p:cNvSpPr>
          <p:nvPr>
            <p:ph type="title"/>
          </p:nvPr>
        </p:nvSpPr>
        <p:spPr>
          <a:solidFill>
            <a:schemeClr val="accent4">
              <a:lumMod val="20000"/>
              <a:lumOff val="80000"/>
            </a:schemeClr>
          </a:solidFill>
        </p:spPr>
        <p:txBody>
          <a:bodyPr/>
          <a:lstStyle/>
          <a:p>
            <a:pPr algn="ctr"/>
            <a:r>
              <a:rPr lang="en-US" dirty="0" err="1"/>
              <a:t>PoC</a:t>
            </a:r>
            <a:endParaRPr lang="en-US" dirty="0"/>
          </a:p>
        </p:txBody>
      </p:sp>
    </p:spTree>
    <p:extLst>
      <p:ext uri="{BB962C8B-B14F-4D97-AF65-F5344CB8AC3E}">
        <p14:creationId xmlns:p14="http://schemas.microsoft.com/office/powerpoint/2010/main" val="340500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PoC</a:t>
            </a:r>
            <a:r>
              <a:rPr lang="en-US" sz="2400" dirty="0"/>
              <a:t> Architecture</a:t>
            </a:r>
          </a:p>
        </p:txBody>
      </p:sp>
      <p:pic>
        <p:nvPicPr>
          <p:cNvPr id="4" name="Picture">
            <a:extLst>
              <a:ext uri="{FF2B5EF4-FFF2-40B4-BE49-F238E27FC236}">
                <a16:creationId xmlns:a16="http://schemas.microsoft.com/office/drawing/2014/main" id="{1B87F7BC-A5B5-463E-AE02-FFE3A10446A8}"/>
              </a:ext>
            </a:extLst>
          </p:cNvPr>
          <p:cNvPicPr/>
          <p:nvPr/>
        </p:nvPicPr>
        <p:blipFill>
          <a:blip r:embed="rId2"/>
          <a:stretch>
            <a:fillRect/>
          </a:stretch>
        </p:blipFill>
        <p:spPr bwMode="auto">
          <a:xfrm>
            <a:off x="1115568" y="1736035"/>
            <a:ext cx="10168127" cy="4439478"/>
          </a:xfrm>
          <a:prstGeom prst="rect">
            <a:avLst/>
          </a:prstGeom>
          <a:noFill/>
          <a:ln w="9525">
            <a:noFill/>
            <a:miter lim="800000"/>
            <a:headEnd/>
            <a:tailEnd/>
          </a:ln>
        </p:spPr>
      </p:pic>
    </p:spTree>
    <p:extLst>
      <p:ext uri="{BB962C8B-B14F-4D97-AF65-F5344CB8AC3E}">
        <p14:creationId xmlns:p14="http://schemas.microsoft.com/office/powerpoint/2010/main" val="397931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PoC</a:t>
            </a:r>
            <a:r>
              <a:rPr lang="en-US" sz="2400" dirty="0"/>
              <a:t> Steps</a:t>
            </a:r>
          </a:p>
        </p:txBody>
      </p:sp>
      <p:sp>
        <p:nvSpPr>
          <p:cNvPr id="3" name="TextBox 2">
            <a:extLst>
              <a:ext uri="{FF2B5EF4-FFF2-40B4-BE49-F238E27FC236}">
                <a16:creationId xmlns:a16="http://schemas.microsoft.com/office/drawing/2014/main" id="{644DA98C-6109-4855-A601-4DB2EC052B59}"/>
              </a:ext>
            </a:extLst>
          </p:cNvPr>
          <p:cNvSpPr txBox="1"/>
          <p:nvPr/>
        </p:nvSpPr>
        <p:spPr>
          <a:xfrm>
            <a:off x="622853" y="1444487"/>
            <a:ext cx="11131826" cy="4282711"/>
          </a:xfrm>
          <a:prstGeom prst="rect">
            <a:avLst/>
          </a:prstGeom>
          <a:noFill/>
        </p:spPr>
        <p:txBody>
          <a:bodyPr wrap="square" rtlCol="0">
            <a:spAutoFit/>
          </a:bodyPr>
          <a:lstStyle/>
          <a:p>
            <a:pPr marL="0" marR="0">
              <a:lnSpc>
                <a:spcPct val="115000"/>
              </a:lnSpc>
              <a:spcBef>
                <a:spcPts val="0"/>
              </a:spcBef>
              <a:spcAft>
                <a:spcPts val="1000"/>
              </a:spcAft>
            </a:pPr>
            <a:r>
              <a:rPr lang="en-US" sz="1800" dirty="0">
                <a:solidFill>
                  <a:srgbClr val="00000A"/>
                </a:solidFill>
                <a:effectLst/>
                <a:latin typeface="Calibri" panose="020F0502020204030204" pitchFamily="34" charset="0"/>
                <a:ea typeface="Calibri" panose="020F0502020204030204" pitchFamily="34" charset="0"/>
                <a:cs typeface="DejaVu Sans"/>
              </a:rPr>
              <a:t>					</a:t>
            </a:r>
            <a:r>
              <a:rPr lang="en-US" sz="1800" u="sng" dirty="0">
                <a:solidFill>
                  <a:srgbClr val="00000A"/>
                </a:solidFill>
                <a:effectLst/>
                <a:latin typeface="Calibri" panose="020F0502020204030204" pitchFamily="34" charset="0"/>
                <a:ea typeface="Calibri" panose="020F0502020204030204" pitchFamily="34" charset="0"/>
                <a:cs typeface="DejaVu Sans"/>
              </a:rPr>
              <a:t> </a:t>
            </a:r>
            <a:r>
              <a:rPr lang="en-US" sz="1800" b="1" u="sng" dirty="0">
                <a:solidFill>
                  <a:srgbClr val="1F487C"/>
                </a:solidFill>
                <a:effectLst/>
                <a:latin typeface="Calibri" panose="020F0502020204030204" pitchFamily="34" charset="0"/>
                <a:ea typeface="Calibri" panose="020F0502020204030204" pitchFamily="34" charset="0"/>
                <a:cs typeface="Calibri" panose="020F0502020204030204" pitchFamily="34" charset="0"/>
              </a:rPr>
              <a:t>Project Flow: </a:t>
            </a:r>
            <a:endParaRPr lang="en-US" sz="1800" dirty="0">
              <a:solidFill>
                <a:srgbClr val="00000A"/>
              </a:solidFill>
              <a:effectLst/>
              <a:latin typeface="Calibri" panose="020F0502020204030204" pitchFamily="34" charset="0"/>
              <a:ea typeface="Calibri" panose="020F0502020204030204" pitchFamily="34" charset="0"/>
              <a:cs typeface="DejaVu Sans"/>
            </a:endParaRPr>
          </a:p>
          <a:p>
            <a:pPr marL="0" marR="0">
              <a:lnSpc>
                <a:spcPct val="115000"/>
              </a:lnSpc>
              <a:spcBef>
                <a:spcPts val="0"/>
              </a:spcBef>
              <a:spcAft>
                <a:spcPts val="1000"/>
              </a:spcAft>
            </a:pPr>
            <a:r>
              <a:rPr lang="en-US" sz="1800" b="1" u="sng" dirty="0">
                <a:solidFill>
                  <a:srgbClr val="1F487C"/>
                </a:solidFill>
                <a:effectLst/>
                <a:latin typeface="Calibri" panose="020F0502020204030204" pitchFamily="34" charset="0"/>
                <a:ea typeface="Calibri" panose="020F0502020204030204" pitchFamily="34" charset="0"/>
                <a:cs typeface="Calibri" panose="020F0502020204030204" pitchFamily="34" charset="0"/>
              </a:rPr>
              <a:t>Batch:</a:t>
            </a:r>
            <a:endParaRPr lang="en-US" sz="1800" dirty="0">
              <a:solidFill>
                <a:srgbClr val="00000A"/>
              </a:solidFill>
              <a:effectLst/>
              <a:latin typeface="Calibri" panose="020F0502020204030204" pitchFamily="34" charset="0"/>
              <a:ea typeface="Calibri" panose="020F0502020204030204" pitchFamily="34" charset="0"/>
              <a:cs typeface="DejaVu Sans"/>
            </a:endParaRPr>
          </a:p>
          <a:p>
            <a:pPr marL="0" marR="0">
              <a:spcBef>
                <a:spcPts val="0"/>
              </a:spcBef>
              <a:spcAft>
                <a:spcPts val="90"/>
              </a:spcAft>
            </a:pPr>
            <a:r>
              <a:rPr lang="en-US" sz="1800" dirty="0">
                <a:solidFill>
                  <a:srgbClr val="1F497D"/>
                </a:solidFill>
                <a:effectLst/>
                <a:latin typeface="Calibri" panose="020F0502020204030204" pitchFamily="34" charset="0"/>
                <a:ea typeface="Calibri" panose="020F0502020204030204" pitchFamily="34" charset="0"/>
              </a:rPr>
              <a:t>1. </a:t>
            </a:r>
            <a:r>
              <a:rPr lang="en-US" sz="1800" b="1" dirty="0">
                <a:solidFill>
                  <a:srgbClr val="1F497D"/>
                </a:solidFill>
                <a:effectLst/>
                <a:latin typeface="Calibri" panose="020F0502020204030204" pitchFamily="34" charset="0"/>
                <a:ea typeface="Calibri" panose="020F0502020204030204" pitchFamily="34" charset="0"/>
              </a:rPr>
              <a:t>Sqoop </a:t>
            </a:r>
            <a:r>
              <a:rPr lang="en-US" sz="1800" dirty="0">
                <a:solidFill>
                  <a:srgbClr val="1F497D"/>
                </a:solidFill>
                <a:effectLst/>
                <a:latin typeface="Calibri" panose="020F0502020204030204" pitchFamily="34" charset="0"/>
                <a:ea typeface="Calibri" panose="020F0502020204030204" pitchFamily="34" charset="0"/>
              </a:rPr>
              <a:t>for injecting the drivers data from database.</a:t>
            </a:r>
            <a:endParaRPr lang="en-US" sz="18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90"/>
              </a:spcAft>
            </a:pPr>
            <a:r>
              <a:rPr lang="en-US" sz="1800" dirty="0">
                <a:solidFill>
                  <a:srgbClr val="1F497D"/>
                </a:solidFill>
                <a:effectLst/>
                <a:latin typeface="Calibri" panose="020F0502020204030204" pitchFamily="34" charset="0"/>
                <a:ea typeface="Calibri" panose="020F0502020204030204" pitchFamily="34" charset="0"/>
              </a:rPr>
              <a:t>2. </a:t>
            </a:r>
            <a:r>
              <a:rPr lang="en-US" sz="1800" b="1" dirty="0">
                <a:solidFill>
                  <a:srgbClr val="1F497D"/>
                </a:solidFill>
                <a:effectLst/>
                <a:latin typeface="Calibri" panose="020F0502020204030204" pitchFamily="34" charset="0"/>
                <a:ea typeface="Calibri" panose="020F0502020204030204" pitchFamily="34" charset="0"/>
              </a:rPr>
              <a:t>HDFS</a:t>
            </a:r>
            <a:r>
              <a:rPr lang="en-US" sz="1800" dirty="0">
                <a:solidFill>
                  <a:srgbClr val="1F497D"/>
                </a:solidFill>
                <a:effectLst/>
                <a:latin typeface="Calibri" panose="020F0502020204030204" pitchFamily="34" charset="0"/>
                <a:ea typeface="Calibri" panose="020F0502020204030204" pitchFamily="34" charset="0"/>
              </a:rPr>
              <a:t> for persisting the data for primary staging.</a:t>
            </a:r>
            <a:endParaRPr lang="en-US" sz="1800" dirty="0">
              <a:solidFill>
                <a:srgbClr val="000000"/>
              </a:solidFill>
              <a:effectLst/>
              <a:latin typeface="Calibri" panose="020F0502020204030204" pitchFamily="34" charset="0"/>
              <a:ea typeface="Calibri" panose="020F0502020204030204" pitchFamily="34" charset="0"/>
            </a:endParaRPr>
          </a:p>
          <a:p>
            <a:pPr marL="0" marR="0">
              <a:lnSpc>
                <a:spcPct val="115000"/>
              </a:lnSpc>
              <a:spcBef>
                <a:spcPts val="0"/>
              </a:spcBef>
              <a:spcAft>
                <a:spcPts val="0"/>
              </a:spcAft>
            </a:pPr>
            <a:r>
              <a:rPr lang="en-US" sz="1800" b="1" dirty="0">
                <a:solidFill>
                  <a:srgbClr val="1F487C"/>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solidFill>
                <a:srgbClr val="00000A"/>
              </a:solidFill>
              <a:effectLst/>
              <a:latin typeface="Calibri" panose="020F0502020204030204" pitchFamily="34" charset="0"/>
              <a:ea typeface="Calibri" panose="020F0502020204030204" pitchFamily="34" charset="0"/>
              <a:cs typeface="DejaVu Sans"/>
            </a:endParaRPr>
          </a:p>
          <a:p>
            <a:pPr marL="0" marR="0">
              <a:lnSpc>
                <a:spcPct val="115000"/>
              </a:lnSpc>
              <a:spcBef>
                <a:spcPts val="0"/>
              </a:spcBef>
              <a:spcAft>
                <a:spcPts val="1000"/>
              </a:spcAft>
            </a:pPr>
            <a:r>
              <a:rPr lang="en-US" sz="1800" b="1" u="sng" dirty="0">
                <a:solidFill>
                  <a:srgbClr val="1F487C"/>
                </a:solidFill>
                <a:effectLst/>
                <a:latin typeface="Calibri" panose="020F0502020204030204" pitchFamily="34" charset="0"/>
                <a:ea typeface="Calibri" panose="020F0502020204030204" pitchFamily="34" charset="0"/>
                <a:cs typeface="Calibri" panose="020F0502020204030204" pitchFamily="34" charset="0"/>
              </a:rPr>
              <a:t>Realtime:</a:t>
            </a:r>
            <a:endParaRPr lang="en-US" sz="1800" dirty="0">
              <a:solidFill>
                <a:srgbClr val="00000A"/>
              </a:solidFill>
              <a:effectLst/>
              <a:latin typeface="Calibri" panose="020F0502020204030204" pitchFamily="34" charset="0"/>
              <a:ea typeface="Calibri" panose="020F0502020204030204" pitchFamily="34" charset="0"/>
              <a:cs typeface="DejaVu Sans"/>
            </a:endParaRPr>
          </a:p>
          <a:p>
            <a:pPr marL="0" marR="0">
              <a:spcBef>
                <a:spcPts val="0"/>
              </a:spcBef>
              <a:spcAft>
                <a:spcPts val="90"/>
              </a:spcAft>
            </a:pPr>
            <a:r>
              <a:rPr lang="en-US" sz="1800" dirty="0">
                <a:solidFill>
                  <a:srgbClr val="1F497D"/>
                </a:solidFill>
                <a:effectLst/>
                <a:latin typeface="Calibri" panose="020F0502020204030204" pitchFamily="34" charset="0"/>
                <a:ea typeface="Calibri" panose="020F0502020204030204" pitchFamily="34" charset="0"/>
              </a:rPr>
              <a:t>3. Run a </a:t>
            </a:r>
            <a:r>
              <a:rPr lang="en-US" sz="1800" b="1" dirty="0" err="1">
                <a:solidFill>
                  <a:srgbClr val="1F497D"/>
                </a:solidFill>
                <a:effectLst/>
                <a:latin typeface="Calibri" panose="020F0502020204030204" pitchFamily="34" charset="0"/>
                <a:ea typeface="Calibri" panose="020F0502020204030204" pitchFamily="34" charset="0"/>
              </a:rPr>
              <a:t>linux</a:t>
            </a:r>
            <a:r>
              <a:rPr lang="en-US" sz="1800" b="1" dirty="0">
                <a:solidFill>
                  <a:srgbClr val="1F497D"/>
                </a:solidFill>
                <a:effectLst/>
                <a:latin typeface="Calibri" panose="020F0502020204030204" pitchFamily="34" charset="0"/>
                <a:ea typeface="Calibri" panose="020F0502020204030204" pitchFamily="34" charset="0"/>
              </a:rPr>
              <a:t> shell script</a:t>
            </a:r>
            <a:r>
              <a:rPr lang="en-US" sz="1800" dirty="0">
                <a:solidFill>
                  <a:srgbClr val="1F497D"/>
                </a:solidFill>
                <a:effectLst/>
                <a:latin typeface="Calibri" panose="020F0502020204030204" pitchFamily="34" charset="0"/>
                <a:ea typeface="Calibri" panose="020F0502020204030204" pitchFamily="34" charset="0"/>
              </a:rPr>
              <a:t> to simulate the </a:t>
            </a:r>
            <a:r>
              <a:rPr lang="en-US" sz="1800" dirty="0" err="1">
                <a:solidFill>
                  <a:srgbClr val="1F497D"/>
                </a:solidFill>
                <a:effectLst/>
                <a:latin typeface="Calibri" panose="020F0502020204030204" pitchFamily="34" charset="0"/>
                <a:ea typeface="Calibri" panose="020F0502020204030204" pitchFamily="34" charset="0"/>
              </a:rPr>
              <a:t>realtime</a:t>
            </a:r>
            <a:r>
              <a:rPr lang="en-US" sz="1800" dirty="0">
                <a:solidFill>
                  <a:srgbClr val="1F497D"/>
                </a:solidFill>
                <a:effectLst/>
                <a:latin typeface="Calibri" panose="020F0502020204030204" pitchFamily="34" charset="0"/>
                <a:ea typeface="Calibri" panose="020F0502020204030204" pitchFamily="34" charset="0"/>
              </a:rPr>
              <a:t> vehicle movement by reading data from events file and create smaller files.</a:t>
            </a:r>
            <a:endParaRPr lang="en-US" sz="18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1F497D"/>
                </a:solidFill>
                <a:effectLst/>
                <a:latin typeface="Calibri" panose="020F0502020204030204" pitchFamily="34" charset="0"/>
                <a:ea typeface="Calibri" panose="020F0502020204030204" pitchFamily="34" charset="0"/>
              </a:rPr>
              <a:t>4. </a:t>
            </a:r>
            <a:r>
              <a:rPr lang="en-US" sz="1800" b="1" dirty="0">
                <a:solidFill>
                  <a:srgbClr val="1F497D"/>
                </a:solidFill>
                <a:effectLst/>
                <a:latin typeface="Calibri" panose="020F0502020204030204" pitchFamily="34" charset="0"/>
                <a:ea typeface="Calibri" panose="020F0502020204030204" pitchFamily="34" charset="0"/>
              </a:rPr>
              <a:t>NIFI </a:t>
            </a:r>
            <a:r>
              <a:rPr lang="en-US" sz="1800" dirty="0">
                <a:solidFill>
                  <a:srgbClr val="1F497D"/>
                </a:solidFill>
                <a:effectLst/>
                <a:latin typeface="Calibri" panose="020F0502020204030204" pitchFamily="34" charset="0"/>
                <a:ea typeface="Calibri" panose="020F0502020204030204" pitchFamily="34" charset="0"/>
              </a:rPr>
              <a:t>data flow to read the data from the files created in step 3 and push the data to </a:t>
            </a:r>
            <a:r>
              <a:rPr lang="en-US" sz="1800" b="1" dirty="0">
                <a:solidFill>
                  <a:srgbClr val="1F497D"/>
                </a:solidFill>
                <a:effectLst/>
                <a:latin typeface="Calibri" panose="020F0502020204030204" pitchFamily="34" charset="0"/>
                <a:ea typeface="Calibri" panose="020F0502020204030204" pitchFamily="34" charset="0"/>
              </a:rPr>
              <a:t>Kafka.</a:t>
            </a:r>
            <a:endParaRPr lang="en-US" sz="18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1F497D"/>
                </a:solidFill>
                <a:effectLst/>
                <a:latin typeface="Calibri" panose="020F0502020204030204" pitchFamily="34" charset="0"/>
                <a:ea typeface="Calibri" panose="020F0502020204030204" pitchFamily="34" charset="0"/>
              </a:rPr>
              <a:t>5.</a:t>
            </a:r>
            <a:r>
              <a:rPr lang="en-US" sz="1800" b="1" dirty="0">
                <a:solidFill>
                  <a:srgbClr val="1F497D"/>
                </a:solidFill>
                <a:effectLst/>
                <a:latin typeface="Calibri" panose="020F0502020204030204" pitchFamily="34" charset="0"/>
                <a:ea typeface="Calibri" panose="020F0502020204030204" pitchFamily="34" charset="0"/>
              </a:rPr>
              <a:t>Spark</a:t>
            </a:r>
            <a:r>
              <a:rPr lang="en-US" sz="1800" dirty="0">
                <a:solidFill>
                  <a:srgbClr val="1F497D"/>
                </a:solidFill>
                <a:effectLst/>
                <a:latin typeface="Calibri" panose="020F0502020204030204" pitchFamily="34" charset="0"/>
                <a:ea typeface="Calibri" panose="020F0502020204030204" pitchFamily="34" charset="0"/>
              </a:rPr>
              <a:t> Program to read the data from HDFS location where </a:t>
            </a:r>
            <a:r>
              <a:rPr lang="en-US" sz="1800" dirty="0" err="1">
                <a:solidFill>
                  <a:srgbClr val="1F497D"/>
                </a:solidFill>
                <a:effectLst/>
                <a:latin typeface="Calibri" panose="020F0502020204030204" pitchFamily="34" charset="0"/>
                <a:ea typeface="Calibri" panose="020F0502020204030204" pitchFamily="34" charset="0"/>
              </a:rPr>
              <a:t>sqoop</a:t>
            </a:r>
            <a:r>
              <a:rPr lang="en-US" sz="1800" dirty="0">
                <a:solidFill>
                  <a:srgbClr val="1F497D"/>
                </a:solidFill>
                <a:effectLst/>
                <a:latin typeface="Calibri" panose="020F0502020204030204" pitchFamily="34" charset="0"/>
                <a:ea typeface="Calibri" panose="020F0502020204030204" pitchFamily="34" charset="0"/>
              </a:rPr>
              <a:t> imported and read from </a:t>
            </a:r>
            <a:r>
              <a:rPr lang="en-US" sz="1800" b="1" dirty="0">
                <a:solidFill>
                  <a:srgbClr val="1F497D"/>
                </a:solidFill>
                <a:effectLst/>
                <a:latin typeface="Calibri" panose="020F0502020204030204" pitchFamily="34" charset="0"/>
                <a:ea typeface="Calibri" panose="020F0502020204030204" pitchFamily="34" charset="0"/>
              </a:rPr>
              <a:t>Kafka</a:t>
            </a:r>
            <a:r>
              <a:rPr lang="en-US" sz="1800" dirty="0">
                <a:solidFill>
                  <a:srgbClr val="1F497D"/>
                </a:solidFill>
                <a:effectLst/>
                <a:latin typeface="Calibri" panose="020F0502020204030204" pitchFamily="34" charset="0"/>
                <a:ea typeface="Calibri" panose="020F0502020204030204" pitchFamily="34" charset="0"/>
              </a:rPr>
              <a:t>, create </a:t>
            </a:r>
            <a:r>
              <a:rPr lang="en-US" sz="1800" b="1" dirty="0" err="1">
                <a:solidFill>
                  <a:srgbClr val="1F497D"/>
                </a:solidFill>
                <a:effectLst/>
                <a:latin typeface="Calibri" panose="020F0502020204030204" pitchFamily="34" charset="0"/>
                <a:ea typeface="Calibri" panose="020F0502020204030204" pitchFamily="34" charset="0"/>
              </a:rPr>
              <a:t>dataframes</a:t>
            </a:r>
            <a:r>
              <a:rPr lang="en-US" sz="1800" dirty="0">
                <a:solidFill>
                  <a:srgbClr val="1F497D"/>
                </a:solidFill>
                <a:effectLst/>
                <a:latin typeface="Calibri" panose="020F0502020204030204" pitchFamily="34" charset="0"/>
                <a:ea typeface="Calibri" panose="020F0502020204030204" pitchFamily="34" charset="0"/>
              </a:rPr>
              <a:t>, temporary </a:t>
            </a:r>
            <a:r>
              <a:rPr lang="en-US" sz="1800" b="1" dirty="0">
                <a:solidFill>
                  <a:srgbClr val="1F497D"/>
                </a:solidFill>
                <a:effectLst/>
                <a:latin typeface="Calibri" panose="020F0502020204030204" pitchFamily="34" charset="0"/>
                <a:ea typeface="Calibri" panose="020F0502020204030204" pitchFamily="34" charset="0"/>
              </a:rPr>
              <a:t>views</a:t>
            </a:r>
            <a:r>
              <a:rPr lang="en-US" sz="1800" dirty="0">
                <a:solidFill>
                  <a:srgbClr val="1F497D"/>
                </a:solidFill>
                <a:effectLst/>
                <a:latin typeface="Calibri" panose="020F0502020204030204" pitchFamily="34" charset="0"/>
                <a:ea typeface="Calibri" panose="020F0502020204030204" pitchFamily="34" charset="0"/>
              </a:rPr>
              <a:t> in  spark and join the </a:t>
            </a:r>
            <a:r>
              <a:rPr lang="en-US" sz="1800" dirty="0" err="1">
                <a:solidFill>
                  <a:srgbClr val="1F497D"/>
                </a:solidFill>
                <a:effectLst/>
                <a:latin typeface="Calibri" panose="020F0502020204030204" pitchFamily="34" charset="0"/>
                <a:ea typeface="Calibri" panose="020F0502020204030204" pitchFamily="34" charset="0"/>
              </a:rPr>
              <a:t>sqoop</a:t>
            </a:r>
            <a:r>
              <a:rPr lang="en-US" sz="1800" dirty="0">
                <a:solidFill>
                  <a:srgbClr val="1F497D"/>
                </a:solidFill>
                <a:effectLst/>
                <a:latin typeface="Calibri" panose="020F0502020204030204" pitchFamily="34" charset="0"/>
                <a:ea typeface="Calibri" panose="020F0502020204030204" pitchFamily="34" charset="0"/>
              </a:rPr>
              <a:t> data with the </a:t>
            </a:r>
            <a:r>
              <a:rPr lang="en-US" sz="1800" dirty="0" err="1">
                <a:solidFill>
                  <a:srgbClr val="1F497D"/>
                </a:solidFill>
                <a:effectLst/>
                <a:latin typeface="Calibri" panose="020F0502020204030204" pitchFamily="34" charset="0"/>
                <a:ea typeface="Calibri" panose="020F0502020204030204" pitchFamily="34" charset="0"/>
              </a:rPr>
              <a:t>kafka</a:t>
            </a:r>
            <a:r>
              <a:rPr lang="en-US" sz="1800" dirty="0">
                <a:solidFill>
                  <a:srgbClr val="1F497D"/>
                </a:solidFill>
                <a:effectLst/>
                <a:latin typeface="Calibri" panose="020F0502020204030204" pitchFamily="34" charset="0"/>
                <a:ea typeface="Calibri" panose="020F0502020204030204" pitchFamily="34" charset="0"/>
              </a:rPr>
              <a:t> data and persist into </a:t>
            </a:r>
            <a:r>
              <a:rPr lang="en-US" sz="1800" b="1" dirty="0">
                <a:solidFill>
                  <a:srgbClr val="1F497D"/>
                </a:solidFill>
                <a:effectLst/>
                <a:latin typeface="Calibri" panose="020F0502020204030204" pitchFamily="34" charset="0"/>
                <a:ea typeface="Calibri" panose="020F0502020204030204" pitchFamily="34" charset="0"/>
              </a:rPr>
              <a:t>Elastic search indices</a:t>
            </a:r>
            <a:r>
              <a:rPr lang="en-US" sz="1800" dirty="0">
                <a:solidFill>
                  <a:srgbClr val="1F497D"/>
                </a:solidFill>
                <a:effectLst/>
                <a:latin typeface="Calibri" panose="020F0502020204030204" pitchFamily="34"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1F497D"/>
                </a:solidFill>
                <a:effectLst/>
                <a:latin typeface="Calibri" panose="020F0502020204030204" pitchFamily="34" charset="0"/>
                <a:ea typeface="Calibri" panose="020F0502020204030204" pitchFamily="34" charset="0"/>
              </a:rPr>
              <a:t>6. </a:t>
            </a:r>
            <a:r>
              <a:rPr lang="en-US" sz="1800" b="1" dirty="0">
                <a:solidFill>
                  <a:srgbClr val="1F497D"/>
                </a:solidFill>
                <a:effectLst/>
                <a:latin typeface="Calibri" panose="020F0502020204030204" pitchFamily="34" charset="0"/>
                <a:ea typeface="Calibri" panose="020F0502020204030204" pitchFamily="34" charset="0"/>
              </a:rPr>
              <a:t>Kibana</a:t>
            </a:r>
            <a:r>
              <a:rPr lang="en-US" sz="1800" dirty="0">
                <a:solidFill>
                  <a:srgbClr val="1F497D"/>
                </a:solidFill>
                <a:effectLst/>
                <a:latin typeface="Calibri" panose="020F0502020204030204" pitchFamily="34" charset="0"/>
                <a:ea typeface="Calibri" panose="020F0502020204030204" pitchFamily="34" charset="0"/>
              </a:rPr>
              <a:t> visualizations and dashboards created for reporting.</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3663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DD72856-BFF6-4481-9B75-403A9D665D72}"/>
              </a:ext>
            </a:extLst>
          </p:cNvPr>
          <p:cNvGrpSpPr>
            <a:grpSpLocks/>
          </p:cNvGrpSpPr>
          <p:nvPr/>
        </p:nvGrpSpPr>
        <p:grpSpPr bwMode="auto">
          <a:xfrm>
            <a:off x="3035852" y="1820850"/>
            <a:ext cx="4953000" cy="457200"/>
            <a:chOff x="4191000" y="1306288"/>
            <a:chExt cx="4953000" cy="457202"/>
          </a:xfrm>
        </p:grpSpPr>
        <p:sp>
          <p:nvSpPr>
            <p:cNvPr id="19" name="Round Diagonal Corner Rectangle 6">
              <a:extLst>
                <a:ext uri="{FF2B5EF4-FFF2-40B4-BE49-F238E27FC236}">
                  <a16:creationId xmlns:a16="http://schemas.microsoft.com/office/drawing/2014/main" id="{22BC0B7B-E719-4273-B315-CF1B66FE8724}"/>
                </a:ext>
              </a:extLst>
            </p:cNvPr>
            <p:cNvSpPr/>
            <p:nvPr/>
          </p:nvSpPr>
          <p:spPr>
            <a:xfrm>
              <a:off x="4191000" y="1306290"/>
              <a:ext cx="892098" cy="457200"/>
            </a:xfrm>
            <a:prstGeom prst="round2DiagRect">
              <a:avLst/>
            </a:prstGeom>
            <a:solidFill>
              <a:srgbClr val="002060"/>
            </a:soli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GB" sz="1600" dirty="0">
                <a:solidFill>
                  <a:schemeClr val="accent6">
                    <a:lumMod val="50000"/>
                  </a:schemeClr>
                </a:solidFill>
              </a:endParaRPr>
            </a:p>
          </p:txBody>
        </p:sp>
        <p:sp>
          <p:nvSpPr>
            <p:cNvPr id="20" name="Round Diagonal Corner Rectangle 7">
              <a:extLst>
                <a:ext uri="{FF2B5EF4-FFF2-40B4-BE49-F238E27FC236}">
                  <a16:creationId xmlns:a16="http://schemas.microsoft.com/office/drawing/2014/main" id="{68E0BCAA-C0E9-42DD-A709-6CA90F6AA42C}"/>
                </a:ext>
              </a:extLst>
            </p:cNvPr>
            <p:cNvSpPr/>
            <p:nvPr/>
          </p:nvSpPr>
          <p:spPr>
            <a:xfrm>
              <a:off x="4484649" y="1306288"/>
              <a:ext cx="4659351" cy="457200"/>
            </a:xfrm>
            <a:prstGeom prst="round2DiagRect">
              <a:avLst/>
            </a:prstGeom>
            <a:gradFill flip="none" rotWithShape="1">
              <a:gsLst>
                <a:gs pos="0">
                  <a:schemeClr val="tx2">
                    <a:lumMod val="60000"/>
                    <a:lumOff val="40000"/>
                  </a:schemeClr>
                </a:gs>
                <a:gs pos="50000">
                  <a:schemeClr val="tx2">
                    <a:lumMod val="40000"/>
                    <a:lumOff val="60000"/>
                  </a:schemeClr>
                </a:gs>
                <a:gs pos="100000">
                  <a:schemeClr val="tx2">
                    <a:lumMod val="20000"/>
                    <a:lumOff val="80000"/>
                  </a:schemeClr>
                </a:gs>
              </a:gsLst>
              <a:lin ang="10800000" scaled="1"/>
              <a:tileRect/>
            </a:gra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1600" b="1" dirty="0">
                  <a:solidFill>
                    <a:schemeClr val="tx2">
                      <a:lumMod val="50000"/>
                    </a:schemeClr>
                  </a:solidFill>
                </a:rPr>
                <a:t>Problem Statement</a:t>
              </a:r>
              <a:endParaRPr lang="en-GB" sz="1600" b="1" dirty="0">
                <a:solidFill>
                  <a:schemeClr val="tx2">
                    <a:lumMod val="50000"/>
                  </a:schemeClr>
                </a:solidFill>
              </a:endParaRPr>
            </a:p>
          </p:txBody>
        </p:sp>
      </p:grpSp>
      <p:grpSp>
        <p:nvGrpSpPr>
          <p:cNvPr id="7" name="Group 6">
            <a:extLst>
              <a:ext uri="{FF2B5EF4-FFF2-40B4-BE49-F238E27FC236}">
                <a16:creationId xmlns:a16="http://schemas.microsoft.com/office/drawing/2014/main" id="{1FAF4857-FC85-4F39-A01C-0167CE00351B}"/>
              </a:ext>
            </a:extLst>
          </p:cNvPr>
          <p:cNvGrpSpPr>
            <a:grpSpLocks/>
          </p:cNvGrpSpPr>
          <p:nvPr/>
        </p:nvGrpSpPr>
        <p:grpSpPr bwMode="auto">
          <a:xfrm>
            <a:off x="3329501" y="2506649"/>
            <a:ext cx="4953000" cy="457200"/>
            <a:chOff x="4191000" y="2142312"/>
            <a:chExt cx="4953000" cy="457200"/>
          </a:xfrm>
        </p:grpSpPr>
        <p:sp>
          <p:nvSpPr>
            <p:cNvPr id="17" name="Round Diagonal Corner Rectangle 9">
              <a:extLst>
                <a:ext uri="{FF2B5EF4-FFF2-40B4-BE49-F238E27FC236}">
                  <a16:creationId xmlns:a16="http://schemas.microsoft.com/office/drawing/2014/main" id="{81FE9865-9E82-49E6-BF48-A7B7EE16C4BC}"/>
                </a:ext>
              </a:extLst>
            </p:cNvPr>
            <p:cNvSpPr/>
            <p:nvPr/>
          </p:nvSpPr>
          <p:spPr>
            <a:xfrm>
              <a:off x="4191000" y="2142312"/>
              <a:ext cx="892098" cy="457200"/>
            </a:xfrm>
            <a:prstGeom prst="round2DiagRect">
              <a:avLst/>
            </a:prstGeom>
            <a:solidFill>
              <a:srgbClr val="002060"/>
            </a:soli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GB" sz="1600" dirty="0">
                <a:solidFill>
                  <a:schemeClr val="accent6">
                    <a:lumMod val="50000"/>
                  </a:schemeClr>
                </a:solidFill>
              </a:endParaRPr>
            </a:p>
          </p:txBody>
        </p:sp>
        <p:sp>
          <p:nvSpPr>
            <p:cNvPr id="18" name="Round Diagonal Corner Rectangle 10">
              <a:extLst>
                <a:ext uri="{FF2B5EF4-FFF2-40B4-BE49-F238E27FC236}">
                  <a16:creationId xmlns:a16="http://schemas.microsoft.com/office/drawing/2014/main" id="{49B0C308-F9EA-4661-BD2C-C811CA6122E6}"/>
                </a:ext>
              </a:extLst>
            </p:cNvPr>
            <p:cNvSpPr/>
            <p:nvPr/>
          </p:nvSpPr>
          <p:spPr>
            <a:xfrm>
              <a:off x="4484649" y="2142312"/>
              <a:ext cx="4659351" cy="457200"/>
            </a:xfrm>
            <a:prstGeom prst="round2DiagRect">
              <a:avLst/>
            </a:prstGeom>
            <a:gradFill flip="none" rotWithShape="1">
              <a:gsLst>
                <a:gs pos="0">
                  <a:schemeClr val="tx2">
                    <a:lumMod val="60000"/>
                    <a:lumOff val="40000"/>
                  </a:schemeClr>
                </a:gs>
                <a:gs pos="50000">
                  <a:schemeClr val="tx2">
                    <a:lumMod val="40000"/>
                    <a:lumOff val="60000"/>
                  </a:schemeClr>
                </a:gs>
                <a:gs pos="100000">
                  <a:schemeClr val="tx2">
                    <a:lumMod val="20000"/>
                    <a:lumOff val="80000"/>
                  </a:schemeClr>
                </a:gs>
              </a:gsLst>
              <a:lin ang="10800000" scaled="1"/>
              <a:tileRect/>
            </a:gra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1600" b="1" dirty="0">
                  <a:solidFill>
                    <a:schemeClr val="tx2">
                      <a:lumMod val="50000"/>
                    </a:schemeClr>
                  </a:solidFill>
                </a:rPr>
                <a:t>Solution Overview</a:t>
              </a:r>
            </a:p>
          </p:txBody>
        </p:sp>
      </p:grpSp>
      <p:grpSp>
        <p:nvGrpSpPr>
          <p:cNvPr id="8" name="Group 7">
            <a:extLst>
              <a:ext uri="{FF2B5EF4-FFF2-40B4-BE49-F238E27FC236}">
                <a16:creationId xmlns:a16="http://schemas.microsoft.com/office/drawing/2014/main" id="{43739632-D015-4D50-A61A-96555A0ED895}"/>
              </a:ext>
            </a:extLst>
          </p:cNvPr>
          <p:cNvGrpSpPr>
            <a:grpSpLocks/>
          </p:cNvGrpSpPr>
          <p:nvPr/>
        </p:nvGrpSpPr>
        <p:grpSpPr bwMode="auto">
          <a:xfrm>
            <a:off x="3595326" y="3244836"/>
            <a:ext cx="4953000" cy="457200"/>
            <a:chOff x="4191000" y="2978334"/>
            <a:chExt cx="4953000" cy="457200"/>
          </a:xfrm>
        </p:grpSpPr>
        <p:sp>
          <p:nvSpPr>
            <p:cNvPr id="15" name="Round Diagonal Corner Rectangle 12">
              <a:extLst>
                <a:ext uri="{FF2B5EF4-FFF2-40B4-BE49-F238E27FC236}">
                  <a16:creationId xmlns:a16="http://schemas.microsoft.com/office/drawing/2014/main" id="{BAB8FDE7-B271-4C06-93A3-BC283573746A}"/>
                </a:ext>
              </a:extLst>
            </p:cNvPr>
            <p:cNvSpPr/>
            <p:nvPr/>
          </p:nvSpPr>
          <p:spPr>
            <a:xfrm>
              <a:off x="4191000" y="2978334"/>
              <a:ext cx="892098" cy="457200"/>
            </a:xfrm>
            <a:prstGeom prst="round2DiagRect">
              <a:avLst/>
            </a:prstGeom>
            <a:solidFill>
              <a:srgbClr val="002060"/>
            </a:soli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GB" sz="1600" dirty="0">
                <a:solidFill>
                  <a:schemeClr val="accent6">
                    <a:lumMod val="50000"/>
                  </a:schemeClr>
                </a:solidFill>
              </a:endParaRPr>
            </a:p>
          </p:txBody>
        </p:sp>
        <p:sp>
          <p:nvSpPr>
            <p:cNvPr id="16" name="Round Diagonal Corner Rectangle 13">
              <a:extLst>
                <a:ext uri="{FF2B5EF4-FFF2-40B4-BE49-F238E27FC236}">
                  <a16:creationId xmlns:a16="http://schemas.microsoft.com/office/drawing/2014/main" id="{F502CCE5-8938-428E-98EC-1491063BD6CE}"/>
                </a:ext>
              </a:extLst>
            </p:cNvPr>
            <p:cNvSpPr/>
            <p:nvPr/>
          </p:nvSpPr>
          <p:spPr>
            <a:xfrm>
              <a:off x="4484649" y="2978334"/>
              <a:ext cx="4659351" cy="457200"/>
            </a:xfrm>
            <a:prstGeom prst="round2DiagRect">
              <a:avLst/>
            </a:prstGeom>
            <a:gradFill flip="none" rotWithShape="1">
              <a:gsLst>
                <a:gs pos="0">
                  <a:schemeClr val="tx2">
                    <a:lumMod val="60000"/>
                    <a:lumOff val="40000"/>
                  </a:schemeClr>
                </a:gs>
                <a:gs pos="50000">
                  <a:schemeClr val="tx2">
                    <a:lumMod val="40000"/>
                    <a:lumOff val="60000"/>
                  </a:schemeClr>
                </a:gs>
                <a:gs pos="100000">
                  <a:schemeClr val="tx2">
                    <a:lumMod val="20000"/>
                    <a:lumOff val="80000"/>
                  </a:schemeClr>
                </a:gs>
              </a:gsLst>
              <a:lin ang="10800000" scaled="1"/>
              <a:tileRect/>
            </a:gra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1600" b="1" dirty="0">
                  <a:solidFill>
                    <a:schemeClr val="tx2">
                      <a:lumMod val="50000"/>
                    </a:schemeClr>
                  </a:solidFill>
                </a:rPr>
                <a:t>Digital Twin</a:t>
              </a:r>
            </a:p>
          </p:txBody>
        </p:sp>
      </p:grpSp>
      <p:grpSp>
        <p:nvGrpSpPr>
          <p:cNvPr id="9" name="Group 8">
            <a:extLst>
              <a:ext uri="{FF2B5EF4-FFF2-40B4-BE49-F238E27FC236}">
                <a16:creationId xmlns:a16="http://schemas.microsoft.com/office/drawing/2014/main" id="{ED26A059-6F7C-44EA-AA47-9E46F672DF7C}"/>
              </a:ext>
            </a:extLst>
          </p:cNvPr>
          <p:cNvGrpSpPr>
            <a:grpSpLocks/>
          </p:cNvGrpSpPr>
          <p:nvPr/>
        </p:nvGrpSpPr>
        <p:grpSpPr bwMode="auto">
          <a:xfrm>
            <a:off x="3329501" y="3983024"/>
            <a:ext cx="4953000" cy="457200"/>
            <a:chOff x="4191000" y="2978334"/>
            <a:chExt cx="4953000" cy="457200"/>
          </a:xfrm>
        </p:grpSpPr>
        <p:sp>
          <p:nvSpPr>
            <p:cNvPr id="13" name="Round Diagonal Corner Rectangle 15">
              <a:extLst>
                <a:ext uri="{FF2B5EF4-FFF2-40B4-BE49-F238E27FC236}">
                  <a16:creationId xmlns:a16="http://schemas.microsoft.com/office/drawing/2014/main" id="{EC5E2D19-343B-433E-A16B-3DFAC269077C}"/>
                </a:ext>
              </a:extLst>
            </p:cNvPr>
            <p:cNvSpPr/>
            <p:nvPr/>
          </p:nvSpPr>
          <p:spPr>
            <a:xfrm>
              <a:off x="4191000" y="2978334"/>
              <a:ext cx="892098" cy="457200"/>
            </a:xfrm>
            <a:prstGeom prst="round2DiagRect">
              <a:avLst/>
            </a:prstGeom>
            <a:solidFill>
              <a:srgbClr val="002060"/>
            </a:soli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GB" sz="1600" dirty="0">
                <a:solidFill>
                  <a:schemeClr val="accent6">
                    <a:lumMod val="50000"/>
                  </a:schemeClr>
                </a:solidFill>
              </a:endParaRPr>
            </a:p>
          </p:txBody>
        </p:sp>
        <p:sp>
          <p:nvSpPr>
            <p:cNvPr id="14" name="Round Diagonal Corner Rectangle 16">
              <a:extLst>
                <a:ext uri="{FF2B5EF4-FFF2-40B4-BE49-F238E27FC236}">
                  <a16:creationId xmlns:a16="http://schemas.microsoft.com/office/drawing/2014/main" id="{A39112A4-4AFD-4259-B9DC-D53FD07919E7}"/>
                </a:ext>
              </a:extLst>
            </p:cNvPr>
            <p:cNvSpPr/>
            <p:nvPr/>
          </p:nvSpPr>
          <p:spPr>
            <a:xfrm>
              <a:off x="4484649" y="2978334"/>
              <a:ext cx="4659351" cy="457200"/>
            </a:xfrm>
            <a:prstGeom prst="round2DiagRect">
              <a:avLst/>
            </a:prstGeom>
            <a:gradFill flip="none" rotWithShape="1">
              <a:gsLst>
                <a:gs pos="0">
                  <a:schemeClr val="tx2">
                    <a:lumMod val="60000"/>
                    <a:lumOff val="40000"/>
                  </a:schemeClr>
                </a:gs>
                <a:gs pos="50000">
                  <a:schemeClr val="tx2">
                    <a:lumMod val="40000"/>
                    <a:lumOff val="60000"/>
                  </a:schemeClr>
                </a:gs>
                <a:gs pos="100000">
                  <a:schemeClr val="tx2">
                    <a:lumMod val="20000"/>
                    <a:lumOff val="80000"/>
                  </a:schemeClr>
                </a:gs>
              </a:gsLst>
              <a:lin ang="10800000" scaled="1"/>
              <a:tileRect/>
            </a:gra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1600" b="1" dirty="0" err="1">
                  <a:solidFill>
                    <a:schemeClr val="tx2">
                      <a:lumMod val="50000"/>
                    </a:schemeClr>
                  </a:solidFill>
                </a:rPr>
                <a:t>PoC</a:t>
              </a:r>
              <a:endParaRPr lang="en-GB" sz="1600" b="1" dirty="0">
                <a:solidFill>
                  <a:schemeClr val="tx2">
                    <a:lumMod val="50000"/>
                  </a:schemeClr>
                </a:solidFill>
              </a:endParaRPr>
            </a:p>
          </p:txBody>
        </p:sp>
      </p:grpSp>
      <p:grpSp>
        <p:nvGrpSpPr>
          <p:cNvPr id="10" name="Group 9">
            <a:extLst>
              <a:ext uri="{FF2B5EF4-FFF2-40B4-BE49-F238E27FC236}">
                <a16:creationId xmlns:a16="http://schemas.microsoft.com/office/drawing/2014/main" id="{3D6198F2-8E20-433C-AA34-32FCE43759EE}"/>
              </a:ext>
            </a:extLst>
          </p:cNvPr>
          <p:cNvGrpSpPr>
            <a:grpSpLocks/>
          </p:cNvGrpSpPr>
          <p:nvPr/>
        </p:nvGrpSpPr>
        <p:grpSpPr bwMode="auto">
          <a:xfrm>
            <a:off x="3035852" y="4721212"/>
            <a:ext cx="4953000" cy="457200"/>
            <a:chOff x="4191000" y="2978334"/>
            <a:chExt cx="4953000" cy="457200"/>
          </a:xfrm>
        </p:grpSpPr>
        <p:sp>
          <p:nvSpPr>
            <p:cNvPr id="11" name="Round Diagonal Corner Rectangle 18">
              <a:extLst>
                <a:ext uri="{FF2B5EF4-FFF2-40B4-BE49-F238E27FC236}">
                  <a16:creationId xmlns:a16="http://schemas.microsoft.com/office/drawing/2014/main" id="{90983DB6-4F05-45B6-8DA6-1833D24245F5}"/>
                </a:ext>
              </a:extLst>
            </p:cNvPr>
            <p:cNvSpPr/>
            <p:nvPr/>
          </p:nvSpPr>
          <p:spPr>
            <a:xfrm>
              <a:off x="4191000" y="2978334"/>
              <a:ext cx="892098" cy="457200"/>
            </a:xfrm>
            <a:prstGeom prst="round2DiagRect">
              <a:avLst/>
            </a:prstGeom>
            <a:solidFill>
              <a:srgbClr val="002060"/>
            </a:soli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GB" sz="1600" dirty="0">
                <a:solidFill>
                  <a:schemeClr val="accent6">
                    <a:lumMod val="50000"/>
                  </a:schemeClr>
                </a:solidFill>
              </a:endParaRPr>
            </a:p>
          </p:txBody>
        </p:sp>
        <p:sp>
          <p:nvSpPr>
            <p:cNvPr id="12" name="Round Diagonal Corner Rectangle 19">
              <a:extLst>
                <a:ext uri="{FF2B5EF4-FFF2-40B4-BE49-F238E27FC236}">
                  <a16:creationId xmlns:a16="http://schemas.microsoft.com/office/drawing/2014/main" id="{1AA8E88C-3575-46F7-890E-376C3D0063D5}"/>
                </a:ext>
              </a:extLst>
            </p:cNvPr>
            <p:cNvSpPr/>
            <p:nvPr/>
          </p:nvSpPr>
          <p:spPr>
            <a:xfrm>
              <a:off x="4484649" y="2978334"/>
              <a:ext cx="4659351" cy="457200"/>
            </a:xfrm>
            <a:prstGeom prst="round2DiagRect">
              <a:avLst/>
            </a:prstGeom>
            <a:gradFill flip="none" rotWithShape="1">
              <a:gsLst>
                <a:gs pos="0">
                  <a:schemeClr val="tx2">
                    <a:lumMod val="60000"/>
                    <a:lumOff val="40000"/>
                  </a:schemeClr>
                </a:gs>
                <a:gs pos="50000">
                  <a:schemeClr val="tx2">
                    <a:lumMod val="40000"/>
                    <a:lumOff val="60000"/>
                  </a:schemeClr>
                </a:gs>
                <a:gs pos="100000">
                  <a:schemeClr val="tx2">
                    <a:lumMod val="20000"/>
                    <a:lumOff val="80000"/>
                  </a:schemeClr>
                </a:gs>
              </a:gsLst>
              <a:lin ang="10800000" scaled="1"/>
              <a:tileRect/>
            </a:gra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1600" b="1" dirty="0">
                  <a:solidFill>
                    <a:schemeClr val="tx2">
                      <a:lumMod val="50000"/>
                    </a:schemeClr>
                  </a:solidFill>
                </a:rPr>
                <a:t>Actionable Insights</a:t>
              </a:r>
            </a:p>
          </p:txBody>
        </p:sp>
      </p:grpSp>
      <p:sp>
        <p:nvSpPr>
          <p:cNvPr id="21" name="Oval 20">
            <a:extLst>
              <a:ext uri="{FF2B5EF4-FFF2-40B4-BE49-F238E27FC236}">
                <a16:creationId xmlns:a16="http://schemas.microsoft.com/office/drawing/2014/main" id="{63A7BA4A-9221-430A-9C36-59DF37C99A52}"/>
              </a:ext>
            </a:extLst>
          </p:cNvPr>
          <p:cNvSpPr/>
          <p:nvPr/>
        </p:nvSpPr>
        <p:spPr>
          <a:xfrm>
            <a:off x="489279" y="2180686"/>
            <a:ext cx="2693397" cy="2585500"/>
          </a:xfrm>
          <a:prstGeom prst="ellipse">
            <a:avLst/>
          </a:prstGeom>
          <a:solidFill>
            <a:schemeClr val="accent4">
              <a:lumMod val="60000"/>
              <a:lumOff val="40000"/>
            </a:schemeClr>
          </a:solidFill>
          <a:effectLst>
            <a:innerShdw blurRad="63500" dist="50800" dir="189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Agenda</a:t>
            </a:r>
          </a:p>
        </p:txBody>
      </p:sp>
    </p:spTree>
    <p:extLst>
      <p:ext uri="{BB962C8B-B14F-4D97-AF65-F5344CB8AC3E}">
        <p14:creationId xmlns:p14="http://schemas.microsoft.com/office/powerpoint/2010/main" val="972030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PoC</a:t>
            </a:r>
            <a:r>
              <a:rPr lang="en-US" sz="2400" dirty="0"/>
              <a:t> – Streaming Data</a:t>
            </a:r>
          </a:p>
        </p:txBody>
      </p:sp>
      <p:pic>
        <p:nvPicPr>
          <p:cNvPr id="5" name="Picture 4">
            <a:extLst>
              <a:ext uri="{FF2B5EF4-FFF2-40B4-BE49-F238E27FC236}">
                <a16:creationId xmlns:a16="http://schemas.microsoft.com/office/drawing/2014/main" id="{189CEBD8-9017-4513-B2CA-56AFCE50F0C4}"/>
              </a:ext>
            </a:extLst>
          </p:cNvPr>
          <p:cNvPicPr>
            <a:picLocks noChangeAspect="1"/>
          </p:cNvPicPr>
          <p:nvPr/>
        </p:nvPicPr>
        <p:blipFill>
          <a:blip r:embed="rId2"/>
          <a:stretch>
            <a:fillRect/>
          </a:stretch>
        </p:blipFill>
        <p:spPr>
          <a:xfrm>
            <a:off x="1062559" y="1123666"/>
            <a:ext cx="9223513" cy="5185694"/>
          </a:xfrm>
          <a:prstGeom prst="rect">
            <a:avLst/>
          </a:prstGeom>
        </p:spPr>
      </p:pic>
    </p:spTree>
    <p:extLst>
      <p:ext uri="{BB962C8B-B14F-4D97-AF65-F5344CB8AC3E}">
        <p14:creationId xmlns:p14="http://schemas.microsoft.com/office/powerpoint/2010/main" val="1379753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PoC</a:t>
            </a:r>
            <a:r>
              <a:rPr lang="en-US" sz="2400" dirty="0"/>
              <a:t> – Streaming Data</a:t>
            </a:r>
          </a:p>
        </p:txBody>
      </p:sp>
      <p:pic>
        <p:nvPicPr>
          <p:cNvPr id="4" name="Picture 3">
            <a:extLst>
              <a:ext uri="{FF2B5EF4-FFF2-40B4-BE49-F238E27FC236}">
                <a16:creationId xmlns:a16="http://schemas.microsoft.com/office/drawing/2014/main" id="{13F0CE83-4CA7-47D2-AEA9-E7A8425C999F}"/>
              </a:ext>
            </a:extLst>
          </p:cNvPr>
          <p:cNvPicPr>
            <a:picLocks noChangeAspect="1"/>
          </p:cNvPicPr>
          <p:nvPr/>
        </p:nvPicPr>
        <p:blipFill>
          <a:blip r:embed="rId2"/>
          <a:stretch>
            <a:fillRect/>
          </a:stretch>
        </p:blipFill>
        <p:spPr>
          <a:xfrm>
            <a:off x="1115568" y="1166191"/>
            <a:ext cx="10681252" cy="5143169"/>
          </a:xfrm>
          <a:prstGeom prst="rect">
            <a:avLst/>
          </a:prstGeom>
        </p:spPr>
      </p:pic>
    </p:spTree>
    <p:extLst>
      <p:ext uri="{BB962C8B-B14F-4D97-AF65-F5344CB8AC3E}">
        <p14:creationId xmlns:p14="http://schemas.microsoft.com/office/powerpoint/2010/main" val="284589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PoC</a:t>
            </a:r>
            <a:r>
              <a:rPr lang="en-US" sz="2400" dirty="0"/>
              <a:t> – </a:t>
            </a:r>
            <a:r>
              <a:rPr lang="en-US" sz="2400" dirty="0" err="1"/>
              <a:t>Nifi</a:t>
            </a:r>
            <a:r>
              <a:rPr lang="en-US" sz="2400" dirty="0"/>
              <a:t> Flow</a:t>
            </a:r>
          </a:p>
        </p:txBody>
      </p:sp>
      <p:pic>
        <p:nvPicPr>
          <p:cNvPr id="5" name="Picture">
            <a:extLst>
              <a:ext uri="{FF2B5EF4-FFF2-40B4-BE49-F238E27FC236}">
                <a16:creationId xmlns:a16="http://schemas.microsoft.com/office/drawing/2014/main" id="{A5B3174B-6BB2-4C79-ACFE-2E23A3C3AD3A}"/>
              </a:ext>
            </a:extLst>
          </p:cNvPr>
          <p:cNvPicPr/>
          <p:nvPr/>
        </p:nvPicPr>
        <p:blipFill>
          <a:blip r:embed="rId2"/>
          <a:stretch>
            <a:fillRect/>
          </a:stretch>
        </p:blipFill>
        <p:spPr bwMode="auto">
          <a:xfrm>
            <a:off x="993913" y="1166192"/>
            <a:ext cx="10747513" cy="4903304"/>
          </a:xfrm>
          <a:prstGeom prst="rect">
            <a:avLst/>
          </a:prstGeom>
          <a:noFill/>
          <a:ln w="9525">
            <a:noFill/>
            <a:miter lim="800000"/>
            <a:headEnd/>
            <a:tailEnd/>
          </a:ln>
        </p:spPr>
      </p:pic>
    </p:spTree>
    <p:extLst>
      <p:ext uri="{BB962C8B-B14F-4D97-AF65-F5344CB8AC3E}">
        <p14:creationId xmlns:p14="http://schemas.microsoft.com/office/powerpoint/2010/main" val="2918040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PoC</a:t>
            </a:r>
            <a:r>
              <a:rPr lang="en-US" sz="2400" dirty="0"/>
              <a:t> – Spark Streaming and Elastic Search</a:t>
            </a:r>
          </a:p>
        </p:txBody>
      </p:sp>
      <p:pic>
        <p:nvPicPr>
          <p:cNvPr id="7" name="Picture 6">
            <a:extLst>
              <a:ext uri="{FF2B5EF4-FFF2-40B4-BE49-F238E27FC236}">
                <a16:creationId xmlns:a16="http://schemas.microsoft.com/office/drawing/2014/main" id="{481FD2A0-6F2A-4995-9C42-2EFE36082B93}"/>
              </a:ext>
            </a:extLst>
          </p:cNvPr>
          <p:cNvPicPr>
            <a:picLocks noChangeAspect="1"/>
          </p:cNvPicPr>
          <p:nvPr/>
        </p:nvPicPr>
        <p:blipFill>
          <a:blip r:embed="rId2"/>
          <a:stretch>
            <a:fillRect/>
          </a:stretch>
        </p:blipFill>
        <p:spPr>
          <a:xfrm>
            <a:off x="908304" y="1231045"/>
            <a:ext cx="10793366" cy="3367460"/>
          </a:xfrm>
          <a:prstGeom prst="rect">
            <a:avLst/>
          </a:prstGeom>
        </p:spPr>
      </p:pic>
      <p:pic>
        <p:nvPicPr>
          <p:cNvPr id="4" name="Picture 3">
            <a:extLst>
              <a:ext uri="{FF2B5EF4-FFF2-40B4-BE49-F238E27FC236}">
                <a16:creationId xmlns:a16="http://schemas.microsoft.com/office/drawing/2014/main" id="{FFBC69B8-6FD2-469A-B296-2346459E972C}"/>
              </a:ext>
            </a:extLst>
          </p:cNvPr>
          <p:cNvPicPr>
            <a:picLocks noChangeAspect="1"/>
          </p:cNvPicPr>
          <p:nvPr/>
        </p:nvPicPr>
        <p:blipFill>
          <a:blip r:embed="rId3"/>
          <a:stretch>
            <a:fillRect/>
          </a:stretch>
        </p:blipFill>
        <p:spPr>
          <a:xfrm>
            <a:off x="908304" y="3246782"/>
            <a:ext cx="10793366" cy="2849217"/>
          </a:xfrm>
          <a:prstGeom prst="rect">
            <a:avLst/>
          </a:prstGeom>
        </p:spPr>
      </p:pic>
    </p:spTree>
    <p:extLst>
      <p:ext uri="{BB962C8B-B14F-4D97-AF65-F5344CB8AC3E}">
        <p14:creationId xmlns:p14="http://schemas.microsoft.com/office/powerpoint/2010/main" val="356044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PoC</a:t>
            </a:r>
            <a:r>
              <a:rPr lang="en-US" sz="2400" dirty="0"/>
              <a:t> – Kibana Tile Chart</a:t>
            </a:r>
          </a:p>
        </p:txBody>
      </p:sp>
      <p:pic>
        <p:nvPicPr>
          <p:cNvPr id="4" name="Picture">
            <a:extLst>
              <a:ext uri="{FF2B5EF4-FFF2-40B4-BE49-F238E27FC236}">
                <a16:creationId xmlns:a16="http://schemas.microsoft.com/office/drawing/2014/main" id="{75AEEA6E-238E-45E0-B37A-44129F363EEA}"/>
              </a:ext>
            </a:extLst>
          </p:cNvPr>
          <p:cNvPicPr/>
          <p:nvPr/>
        </p:nvPicPr>
        <p:blipFill>
          <a:blip r:embed="rId2"/>
          <a:stretch>
            <a:fillRect/>
          </a:stretch>
        </p:blipFill>
        <p:spPr bwMode="auto">
          <a:xfrm>
            <a:off x="1115569" y="1311966"/>
            <a:ext cx="10559596" cy="4997394"/>
          </a:xfrm>
          <a:prstGeom prst="rect">
            <a:avLst/>
          </a:prstGeom>
          <a:noFill/>
          <a:ln w="9525">
            <a:noFill/>
            <a:miter lim="800000"/>
            <a:headEnd/>
            <a:tailEnd/>
          </a:ln>
        </p:spPr>
      </p:pic>
    </p:spTree>
    <p:extLst>
      <p:ext uri="{BB962C8B-B14F-4D97-AF65-F5344CB8AC3E}">
        <p14:creationId xmlns:p14="http://schemas.microsoft.com/office/powerpoint/2010/main" val="3050006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PoC</a:t>
            </a:r>
            <a:r>
              <a:rPr lang="en-US" sz="2400" dirty="0"/>
              <a:t> – Kibana Tile Chart</a:t>
            </a:r>
          </a:p>
        </p:txBody>
      </p:sp>
      <p:pic>
        <p:nvPicPr>
          <p:cNvPr id="5" name="Picture">
            <a:extLst>
              <a:ext uri="{FF2B5EF4-FFF2-40B4-BE49-F238E27FC236}">
                <a16:creationId xmlns:a16="http://schemas.microsoft.com/office/drawing/2014/main" id="{67B62984-289E-46E8-9861-CC9DBCB32196}"/>
              </a:ext>
            </a:extLst>
          </p:cNvPr>
          <p:cNvPicPr/>
          <p:nvPr/>
        </p:nvPicPr>
        <p:blipFill>
          <a:blip r:embed="rId2"/>
          <a:stretch>
            <a:fillRect/>
          </a:stretch>
        </p:blipFill>
        <p:spPr bwMode="auto">
          <a:xfrm>
            <a:off x="1115568" y="1166192"/>
            <a:ext cx="10625858" cy="5143168"/>
          </a:xfrm>
          <a:prstGeom prst="rect">
            <a:avLst/>
          </a:prstGeom>
          <a:noFill/>
          <a:ln w="9525">
            <a:noFill/>
            <a:miter lim="800000"/>
            <a:headEnd/>
            <a:tailEnd/>
          </a:ln>
        </p:spPr>
      </p:pic>
    </p:spTree>
    <p:extLst>
      <p:ext uri="{BB962C8B-B14F-4D97-AF65-F5344CB8AC3E}">
        <p14:creationId xmlns:p14="http://schemas.microsoft.com/office/powerpoint/2010/main" val="2866629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err="1"/>
              <a:t>PoC</a:t>
            </a:r>
            <a:r>
              <a:rPr lang="en-US" sz="2400" dirty="0"/>
              <a:t> – Kibana Dashboard</a:t>
            </a:r>
          </a:p>
        </p:txBody>
      </p:sp>
      <p:pic>
        <p:nvPicPr>
          <p:cNvPr id="4" name="Picture">
            <a:extLst>
              <a:ext uri="{FF2B5EF4-FFF2-40B4-BE49-F238E27FC236}">
                <a16:creationId xmlns:a16="http://schemas.microsoft.com/office/drawing/2014/main" id="{EA7A8F34-55EB-46ED-B345-FA00B1B42C73}"/>
              </a:ext>
            </a:extLst>
          </p:cNvPr>
          <p:cNvPicPr/>
          <p:nvPr/>
        </p:nvPicPr>
        <p:blipFill>
          <a:blip r:embed="rId2"/>
          <a:stretch>
            <a:fillRect/>
          </a:stretch>
        </p:blipFill>
        <p:spPr bwMode="auto">
          <a:xfrm>
            <a:off x="1115568" y="1364974"/>
            <a:ext cx="10440328" cy="4784035"/>
          </a:xfrm>
          <a:prstGeom prst="rect">
            <a:avLst/>
          </a:prstGeom>
          <a:noFill/>
          <a:ln w="9525">
            <a:noFill/>
            <a:miter lim="800000"/>
            <a:headEnd/>
            <a:tailEnd/>
          </a:ln>
        </p:spPr>
      </p:pic>
    </p:spTree>
    <p:extLst>
      <p:ext uri="{BB962C8B-B14F-4D97-AF65-F5344CB8AC3E}">
        <p14:creationId xmlns:p14="http://schemas.microsoft.com/office/powerpoint/2010/main" val="3750339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AF23-25BC-4DB6-9F24-4B8D2CE288CF}"/>
              </a:ext>
            </a:extLst>
          </p:cNvPr>
          <p:cNvSpPr>
            <a:spLocks noGrp="1"/>
          </p:cNvSpPr>
          <p:nvPr>
            <p:ph type="title"/>
          </p:nvPr>
        </p:nvSpPr>
        <p:spPr>
          <a:solidFill>
            <a:schemeClr val="accent4">
              <a:lumMod val="20000"/>
              <a:lumOff val="80000"/>
            </a:schemeClr>
          </a:solidFill>
        </p:spPr>
        <p:txBody>
          <a:bodyPr/>
          <a:lstStyle/>
          <a:p>
            <a:pPr algn="ctr"/>
            <a:r>
              <a:rPr lang="en-US" dirty="0"/>
              <a:t>Actionable Insights</a:t>
            </a:r>
          </a:p>
        </p:txBody>
      </p:sp>
    </p:spTree>
    <p:extLst>
      <p:ext uri="{BB962C8B-B14F-4D97-AF65-F5344CB8AC3E}">
        <p14:creationId xmlns:p14="http://schemas.microsoft.com/office/powerpoint/2010/main" val="2640265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407962"/>
            <a:ext cx="10168128" cy="617551"/>
          </a:xfrm>
        </p:spPr>
        <p:txBody>
          <a:bodyPr>
            <a:normAutofit/>
          </a:bodyPr>
          <a:lstStyle/>
          <a:p>
            <a:r>
              <a:rPr lang="en-US" sz="2400" dirty="0"/>
              <a:t>Discussion Points – Pro’s and Con’s</a:t>
            </a:r>
          </a:p>
        </p:txBody>
      </p:sp>
      <p:sp>
        <p:nvSpPr>
          <p:cNvPr id="3" name="TextBox 2">
            <a:extLst>
              <a:ext uri="{FF2B5EF4-FFF2-40B4-BE49-F238E27FC236}">
                <a16:creationId xmlns:a16="http://schemas.microsoft.com/office/drawing/2014/main" id="{644DA98C-6109-4855-A601-4DB2EC052B59}"/>
              </a:ext>
            </a:extLst>
          </p:cNvPr>
          <p:cNvSpPr txBox="1"/>
          <p:nvPr/>
        </p:nvSpPr>
        <p:spPr>
          <a:xfrm>
            <a:off x="534572" y="1050589"/>
            <a:ext cx="11366696" cy="575542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Who need to provide this emergency assistance?</a:t>
            </a:r>
          </a:p>
          <a:p>
            <a:pPr marL="742950" lvl="1" indent="-285750">
              <a:buFont typeface="Arial" panose="020B0604020202020204" pitchFamily="34" charset="0"/>
              <a:buChar char="•"/>
            </a:pPr>
            <a:r>
              <a:rPr lang="en-US" sz="1600" dirty="0"/>
              <a:t>Is it Vehicle Manufacturer? [YES]</a:t>
            </a:r>
          </a:p>
          <a:p>
            <a:pPr marL="742950" lvl="1" indent="-285750">
              <a:buFont typeface="Arial" panose="020B0604020202020204" pitchFamily="34" charset="0"/>
              <a:buChar char="•"/>
            </a:pPr>
            <a:r>
              <a:rPr lang="en-US" sz="1600" dirty="0"/>
              <a:t>Is it Insurance Company? [MAY BE, 50:50]</a:t>
            </a:r>
          </a:p>
          <a:p>
            <a:pPr marL="742950" lvl="1" indent="-285750">
              <a:buFont typeface="Arial" panose="020B0604020202020204" pitchFamily="34" charset="0"/>
              <a:buChar char="•"/>
            </a:pPr>
            <a:r>
              <a:rPr lang="en-US" sz="1600" dirty="0"/>
              <a:t>Is it life Insurance Company? [NO]</a:t>
            </a:r>
          </a:p>
          <a:p>
            <a:pPr marL="742950" lvl="1" indent="-285750">
              <a:buFont typeface="Arial" panose="020B0604020202020204" pitchFamily="34" charset="0"/>
              <a:buChar char="•"/>
            </a:pPr>
            <a:r>
              <a:rPr lang="en-US" sz="1600" dirty="0"/>
              <a:t>Is it Health Insurance Company? [NO]</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Why Insurance Company need to take this risk?</a:t>
            </a:r>
          </a:p>
          <a:p>
            <a:pPr marL="742950" lvl="1" indent="-285750">
              <a:buFont typeface="Arial" panose="020B0604020202020204" pitchFamily="34" charset="0"/>
              <a:buChar char="•"/>
            </a:pPr>
            <a:r>
              <a:rPr lang="en-US" sz="1600" dirty="0"/>
              <a:t>Today Insurance Companies are tracking the Vehicles using Telematics devices to identify driving patterns and to tweak the Auto Insurance Premiums.</a:t>
            </a:r>
          </a:p>
          <a:p>
            <a:pPr marL="742950" lvl="1" indent="-285750">
              <a:buFont typeface="Arial" panose="020B0604020202020204" pitchFamily="34" charset="0"/>
              <a:buChar char="•"/>
            </a:pPr>
            <a:r>
              <a:rPr lang="en-US" sz="1600" dirty="0"/>
              <a:t>This is kind of extension to Telematics tracking to provide Emergency Assistance using Digital Twin technology. </a:t>
            </a:r>
          </a:p>
          <a:p>
            <a:pPr marL="742950" lvl="1" indent="-285750">
              <a:buFont typeface="Arial" panose="020B0604020202020204" pitchFamily="34" charset="0"/>
              <a:buChar char="•"/>
            </a:pPr>
            <a:r>
              <a:rPr lang="en-US" sz="1600" dirty="0"/>
              <a:t>This might be an additional service / coverage as like Towing and Labor.</a:t>
            </a:r>
          </a:p>
          <a:p>
            <a:pPr marL="742950" lvl="1" indent="-285750">
              <a:buFont typeface="Arial" panose="020B0604020202020204" pitchFamily="34" charset="0"/>
              <a:buChar char="•"/>
            </a:pPr>
            <a:r>
              <a:rPr lang="en-US" sz="1600" dirty="0"/>
              <a:t>Insurance Company can propose and charge this new coverage as similar to what Vehicle Manufacturers are doing.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What will happen if Insurance Company not provide this service?</a:t>
            </a:r>
          </a:p>
          <a:p>
            <a:pPr marL="742950" lvl="1" indent="-285750">
              <a:buFont typeface="Arial" panose="020B0604020202020204" pitchFamily="34" charset="0"/>
              <a:buChar char="•"/>
            </a:pPr>
            <a:r>
              <a:rPr lang="en-US" sz="1600" dirty="0"/>
              <a:t>Day by day organizations are becoming Data Centric.</a:t>
            </a:r>
          </a:p>
          <a:p>
            <a:pPr marL="742950" lvl="1" indent="-285750">
              <a:buFont typeface="Arial" panose="020B0604020202020204" pitchFamily="34" charset="0"/>
              <a:buChar char="•"/>
            </a:pPr>
            <a:r>
              <a:rPr lang="en-US" sz="1600" dirty="0"/>
              <a:t>Data Monopoly – There might be data monopoly by Vehicle Manufacturers if you enter into this data collection very late.</a:t>
            </a:r>
          </a:p>
          <a:p>
            <a:pPr marL="742950" lvl="1" indent="-285750">
              <a:buFont typeface="Arial" panose="020B0604020202020204" pitchFamily="34" charset="0"/>
              <a:buChar char="•"/>
            </a:pPr>
            <a:r>
              <a:rPr lang="en-US" sz="1600" dirty="0"/>
              <a:t>The research predicting that in future Drivers will prefer for need based short term Auto Insurance instead of Long-Term Insurance for a year. People expect more services as part of Short-Term Policy.</a:t>
            </a:r>
          </a:p>
          <a:p>
            <a:pPr marL="742950" lvl="1" indent="-285750">
              <a:buFont typeface="Arial" panose="020B0604020202020204" pitchFamily="34" charset="0"/>
              <a:buChar char="•"/>
            </a:pPr>
            <a:r>
              <a:rPr lang="en-US" sz="1600" dirty="0"/>
              <a:t>This will cause real competition and whoever provide more services (like </a:t>
            </a:r>
            <a:r>
              <a:rPr lang="en-US" sz="1600" dirty="0" err="1"/>
              <a:t>Gaeco</a:t>
            </a:r>
            <a:r>
              <a:rPr lang="en-US" sz="1600" dirty="0"/>
              <a:t>, Progressive,..</a:t>
            </a:r>
            <a:r>
              <a:rPr lang="en-US" sz="1600" dirty="0" err="1"/>
              <a:t>etc</a:t>
            </a:r>
            <a:r>
              <a:rPr lang="en-US" sz="1600" dirty="0"/>
              <a:t>) they might have more chances to increase their new business and also customer retention.</a:t>
            </a:r>
          </a:p>
        </p:txBody>
      </p:sp>
    </p:spTree>
    <p:extLst>
      <p:ext uri="{BB962C8B-B14F-4D97-AF65-F5344CB8AC3E}">
        <p14:creationId xmlns:p14="http://schemas.microsoft.com/office/powerpoint/2010/main" val="1239734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AF23-25BC-4DB6-9F24-4B8D2CE288CF}"/>
              </a:ext>
            </a:extLst>
          </p:cNvPr>
          <p:cNvSpPr>
            <a:spLocks noGrp="1"/>
          </p:cNvSpPr>
          <p:nvPr>
            <p:ph type="title"/>
          </p:nvPr>
        </p:nvSpPr>
        <p:spPr>
          <a:solidFill>
            <a:schemeClr val="accent4">
              <a:lumMod val="20000"/>
              <a:lumOff val="80000"/>
            </a:schemeClr>
          </a:solidFill>
        </p:spPr>
        <p:txBody>
          <a:bodyPr/>
          <a:lstStyle/>
          <a:p>
            <a:pPr algn="ctr"/>
            <a:r>
              <a:rPr lang="en-US" dirty="0"/>
              <a:t>Thank You</a:t>
            </a:r>
          </a:p>
        </p:txBody>
      </p:sp>
    </p:spTree>
    <p:extLst>
      <p:ext uri="{BB962C8B-B14F-4D97-AF65-F5344CB8AC3E}">
        <p14:creationId xmlns:p14="http://schemas.microsoft.com/office/powerpoint/2010/main" val="177432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a:t>Objective</a:t>
            </a:r>
          </a:p>
        </p:txBody>
      </p:sp>
      <p:sp>
        <p:nvSpPr>
          <p:cNvPr id="3" name="TextBox 2">
            <a:extLst>
              <a:ext uri="{FF2B5EF4-FFF2-40B4-BE49-F238E27FC236}">
                <a16:creationId xmlns:a16="http://schemas.microsoft.com/office/drawing/2014/main" id="{644DA98C-6109-4855-A601-4DB2EC052B59}"/>
              </a:ext>
            </a:extLst>
          </p:cNvPr>
          <p:cNvSpPr txBox="1"/>
          <p:nvPr/>
        </p:nvSpPr>
        <p:spPr>
          <a:xfrm>
            <a:off x="622853" y="1444487"/>
            <a:ext cx="1113182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If there is an emergency situation occurs due to Car accident:</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Based on the situation it may be very difficult for customers to reach out anyone for help.</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If injuries are serious then the initial few hours after accident are very critical for their survival.</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more delay in assistance and help may case permanent / life long ailment or it may lead to death.</a:t>
            </a:r>
          </a:p>
        </p:txBody>
      </p:sp>
    </p:spTree>
    <p:extLst>
      <p:ext uri="{BB962C8B-B14F-4D97-AF65-F5344CB8AC3E}">
        <p14:creationId xmlns:p14="http://schemas.microsoft.com/office/powerpoint/2010/main" val="190133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635B-B63E-4F95-AD68-5E500819AE4A}"/>
              </a:ext>
            </a:extLst>
          </p:cNvPr>
          <p:cNvSpPr>
            <a:spLocks noGrp="1"/>
          </p:cNvSpPr>
          <p:nvPr>
            <p:ph type="title"/>
          </p:nvPr>
        </p:nvSpPr>
        <p:spPr>
          <a:xfrm>
            <a:off x="1115568" y="135768"/>
            <a:ext cx="10168128" cy="447327"/>
          </a:xfrm>
        </p:spPr>
        <p:txBody>
          <a:bodyPr>
            <a:normAutofit/>
          </a:bodyPr>
          <a:lstStyle/>
          <a:p>
            <a:r>
              <a:rPr lang="en-US" sz="2400" dirty="0"/>
              <a:t>Airbags sensor data</a:t>
            </a:r>
          </a:p>
        </p:txBody>
      </p:sp>
      <p:pic>
        <p:nvPicPr>
          <p:cNvPr id="2054" name="Picture 6" descr="Why a Bag of Groceries Can Turn Off the Airbag | News | Car and Driver">
            <a:extLst>
              <a:ext uri="{FF2B5EF4-FFF2-40B4-BE49-F238E27FC236}">
                <a16:creationId xmlns:a16="http://schemas.microsoft.com/office/drawing/2014/main" id="{3A568BAE-3B37-4A52-A487-C5BF4BCA8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96" y="1018690"/>
            <a:ext cx="4572000" cy="19365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518EE0-B9E8-469D-A5B5-9E411573B419}"/>
              </a:ext>
            </a:extLst>
          </p:cNvPr>
          <p:cNvSpPr txBox="1"/>
          <p:nvPr/>
        </p:nvSpPr>
        <p:spPr>
          <a:xfrm>
            <a:off x="916783" y="649358"/>
            <a:ext cx="4571999" cy="369332"/>
          </a:xfrm>
          <a:prstGeom prst="rect">
            <a:avLst/>
          </a:prstGeom>
          <a:noFill/>
        </p:spPr>
        <p:txBody>
          <a:bodyPr wrap="square" rtlCol="0">
            <a:spAutoFit/>
          </a:bodyPr>
          <a:lstStyle/>
          <a:p>
            <a:r>
              <a:rPr lang="en-US" dirty="0"/>
              <a:t>Airbags</a:t>
            </a:r>
          </a:p>
        </p:txBody>
      </p:sp>
      <p:pic>
        <p:nvPicPr>
          <p:cNvPr id="3074" name="Picture 2" descr="Airbag Sensors Market Size: Global Industry Demand, Growth, Share &amp;  Forecast 2027">
            <a:extLst>
              <a:ext uri="{FF2B5EF4-FFF2-40B4-BE49-F238E27FC236}">
                <a16:creationId xmlns:a16="http://schemas.microsoft.com/office/drawing/2014/main" id="{2F96EDAD-B033-4D37-A9B9-67824002A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506" y="1018691"/>
            <a:ext cx="4821721" cy="28241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utomotive Crash Detection Using Multi-sensor Data Fusion | SpringerLink">
            <a:extLst>
              <a:ext uri="{FF2B5EF4-FFF2-40B4-BE49-F238E27FC236}">
                <a16:creationId xmlns:a16="http://schemas.microsoft.com/office/drawing/2014/main" id="{5A449C5B-3EA7-48B4-BAD8-0F4BBA2E7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83" y="3258306"/>
            <a:ext cx="4571999" cy="58454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18C1E2B-697C-4F35-8226-5EE05953FC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5402" y="4070830"/>
            <a:ext cx="3889927" cy="1550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75E8D18C-57AF-40A4-9F78-D8AC74E0AD1F}"/>
              </a:ext>
            </a:extLst>
          </p:cNvPr>
          <p:cNvSpPr/>
          <p:nvPr/>
        </p:nvSpPr>
        <p:spPr>
          <a:xfrm>
            <a:off x="916783" y="4293703"/>
            <a:ext cx="4571999" cy="9011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t>6 million</a:t>
            </a:r>
            <a:endParaRPr lang="en-US" b="1" dirty="0"/>
          </a:p>
          <a:p>
            <a:pPr algn="ctr"/>
            <a:r>
              <a:rPr lang="en-US" dirty="0"/>
              <a:t>Average number of car accidents in the  U.S. every year</a:t>
            </a:r>
          </a:p>
        </p:txBody>
      </p:sp>
      <p:pic>
        <p:nvPicPr>
          <p:cNvPr id="6" name="Picture 5">
            <a:extLst>
              <a:ext uri="{FF2B5EF4-FFF2-40B4-BE49-F238E27FC236}">
                <a16:creationId xmlns:a16="http://schemas.microsoft.com/office/drawing/2014/main" id="{1D6CF9EE-29F3-4F8D-A8DC-0450FB3E2E5C}"/>
              </a:ext>
            </a:extLst>
          </p:cNvPr>
          <p:cNvPicPr>
            <a:picLocks noChangeAspect="1"/>
          </p:cNvPicPr>
          <p:nvPr/>
        </p:nvPicPr>
        <p:blipFill>
          <a:blip r:embed="rId6"/>
          <a:stretch>
            <a:fillRect/>
          </a:stretch>
        </p:blipFill>
        <p:spPr>
          <a:xfrm>
            <a:off x="916784" y="5380381"/>
            <a:ext cx="2303494" cy="1020419"/>
          </a:xfrm>
          <a:prstGeom prst="rect">
            <a:avLst/>
          </a:prstGeom>
        </p:spPr>
      </p:pic>
      <p:pic>
        <p:nvPicPr>
          <p:cNvPr id="10" name="Picture 9">
            <a:extLst>
              <a:ext uri="{FF2B5EF4-FFF2-40B4-BE49-F238E27FC236}">
                <a16:creationId xmlns:a16="http://schemas.microsoft.com/office/drawing/2014/main" id="{063AC8EF-A5C7-4F23-85F7-1DB3EC07B894}"/>
              </a:ext>
            </a:extLst>
          </p:cNvPr>
          <p:cNvPicPr>
            <a:picLocks noChangeAspect="1"/>
          </p:cNvPicPr>
          <p:nvPr/>
        </p:nvPicPr>
        <p:blipFill>
          <a:blip r:embed="rId7"/>
          <a:stretch>
            <a:fillRect/>
          </a:stretch>
        </p:blipFill>
        <p:spPr>
          <a:xfrm>
            <a:off x="3288924" y="5353539"/>
            <a:ext cx="2303494" cy="1020419"/>
          </a:xfrm>
          <a:prstGeom prst="rect">
            <a:avLst/>
          </a:prstGeom>
        </p:spPr>
      </p:pic>
    </p:spTree>
    <p:extLst>
      <p:ext uri="{BB962C8B-B14F-4D97-AF65-F5344CB8AC3E}">
        <p14:creationId xmlns:p14="http://schemas.microsoft.com/office/powerpoint/2010/main" val="270543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550703"/>
          </a:xfrm>
        </p:spPr>
        <p:txBody>
          <a:bodyPr>
            <a:normAutofit/>
          </a:bodyPr>
          <a:lstStyle/>
          <a:p>
            <a:r>
              <a:rPr lang="en-US" sz="2400" dirty="0"/>
              <a:t>Car Networking Architecture</a:t>
            </a:r>
          </a:p>
        </p:txBody>
      </p:sp>
      <p:pic>
        <p:nvPicPr>
          <p:cNvPr id="5" name="Content Placeholder 4">
            <a:extLst>
              <a:ext uri="{FF2B5EF4-FFF2-40B4-BE49-F238E27FC236}">
                <a16:creationId xmlns:a16="http://schemas.microsoft.com/office/drawing/2014/main" id="{CCD5B182-6ED2-4F8A-B8A8-6E53DEA84D29}"/>
              </a:ext>
            </a:extLst>
          </p:cNvPr>
          <p:cNvPicPr>
            <a:picLocks noGrp="1" noChangeAspect="1"/>
          </p:cNvPicPr>
          <p:nvPr>
            <p:ph idx="1"/>
          </p:nvPr>
        </p:nvPicPr>
        <p:blipFill>
          <a:blip r:embed="rId2"/>
          <a:stretch>
            <a:fillRect/>
          </a:stretch>
        </p:blipFill>
        <p:spPr>
          <a:xfrm>
            <a:off x="225287" y="2327502"/>
            <a:ext cx="5222304" cy="3539689"/>
          </a:xfrm>
          <a:ln>
            <a:solidFill>
              <a:schemeClr val="tx1"/>
            </a:solidFill>
          </a:ln>
        </p:spPr>
      </p:pic>
      <p:pic>
        <p:nvPicPr>
          <p:cNvPr id="7" name="Picture 6">
            <a:extLst>
              <a:ext uri="{FF2B5EF4-FFF2-40B4-BE49-F238E27FC236}">
                <a16:creationId xmlns:a16="http://schemas.microsoft.com/office/drawing/2014/main" id="{4D27CA7C-E9A8-44A2-A142-2A438F645B77}"/>
              </a:ext>
            </a:extLst>
          </p:cNvPr>
          <p:cNvPicPr>
            <a:picLocks noChangeAspect="1"/>
          </p:cNvPicPr>
          <p:nvPr/>
        </p:nvPicPr>
        <p:blipFill>
          <a:blip r:embed="rId3"/>
          <a:stretch>
            <a:fillRect/>
          </a:stretch>
        </p:blipFill>
        <p:spPr>
          <a:xfrm>
            <a:off x="5612411" y="2327503"/>
            <a:ext cx="6354302" cy="3539689"/>
          </a:xfrm>
          <a:prstGeom prst="rect">
            <a:avLst/>
          </a:prstGeom>
        </p:spPr>
      </p:pic>
    </p:spTree>
    <p:extLst>
      <p:ext uri="{BB962C8B-B14F-4D97-AF65-F5344CB8AC3E}">
        <p14:creationId xmlns:p14="http://schemas.microsoft.com/office/powerpoint/2010/main" val="427551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a:t>Solution Overview</a:t>
            </a:r>
          </a:p>
        </p:txBody>
      </p:sp>
      <p:sp>
        <p:nvSpPr>
          <p:cNvPr id="3" name="TextBox 2">
            <a:extLst>
              <a:ext uri="{FF2B5EF4-FFF2-40B4-BE49-F238E27FC236}">
                <a16:creationId xmlns:a16="http://schemas.microsoft.com/office/drawing/2014/main" id="{644DA98C-6109-4855-A601-4DB2EC052B59}"/>
              </a:ext>
            </a:extLst>
          </p:cNvPr>
          <p:cNvSpPr txBox="1"/>
          <p:nvPr/>
        </p:nvSpPr>
        <p:spPr>
          <a:xfrm>
            <a:off x="622853" y="1444487"/>
            <a:ext cx="1113182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Using Real-time streaming data generated from Airbag sensor, alert the Insurance company once Airbag is pushed upwards.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Immediately Insurance agent will contact and help Insured to avoid the uncertain situation.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this way, they can avoid paying extra to the Insured and the Insured can also benefit from his toughest situation.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the RTOBD (Real Time On Boarding diagnostics), Insurance company can understand the driving pattern and behavior of the owner and process claims based on the necessity.  Also these details help them to tweak the premiums.</a:t>
            </a:r>
          </a:p>
        </p:txBody>
      </p:sp>
    </p:spTree>
    <p:extLst>
      <p:ext uri="{BB962C8B-B14F-4D97-AF65-F5344CB8AC3E}">
        <p14:creationId xmlns:p14="http://schemas.microsoft.com/office/powerpoint/2010/main" val="196049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914573" y="390608"/>
            <a:ext cx="6430414" cy="538782"/>
          </a:xfrm>
        </p:spPr>
        <p:txBody>
          <a:bodyPr vert="horz" lIns="91440" tIns="45720" rIns="91440" bIns="45720" rtlCol="0" anchor="ctr">
            <a:normAutofit/>
          </a:bodyPr>
          <a:lstStyle/>
          <a:p>
            <a:r>
              <a:rPr lang="en-US" sz="2400"/>
              <a:t>Data Streaming Architecture</a:t>
            </a:r>
          </a:p>
        </p:txBody>
      </p:sp>
      <p:sp>
        <p:nvSpPr>
          <p:cNvPr id="79" name="Rectangle 7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B3BC3C50-B0D5-499F-BFB2-79E0A53772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98023" y="2091095"/>
            <a:ext cx="9399419" cy="42062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16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4AF-1F9B-4C24-BCF0-89FDBC7DC09B}"/>
              </a:ext>
            </a:extLst>
          </p:cNvPr>
          <p:cNvSpPr>
            <a:spLocks noGrp="1"/>
          </p:cNvSpPr>
          <p:nvPr>
            <p:ph type="title"/>
          </p:nvPr>
        </p:nvSpPr>
        <p:spPr>
          <a:xfrm>
            <a:off x="1115568" y="548640"/>
            <a:ext cx="10168128" cy="617551"/>
          </a:xfrm>
        </p:spPr>
        <p:txBody>
          <a:bodyPr>
            <a:normAutofit/>
          </a:bodyPr>
          <a:lstStyle/>
          <a:p>
            <a:r>
              <a:rPr lang="en-US" sz="2400" dirty="0"/>
              <a:t>Solution and Design</a:t>
            </a:r>
          </a:p>
        </p:txBody>
      </p:sp>
      <p:sp>
        <p:nvSpPr>
          <p:cNvPr id="3" name="TextBox 2">
            <a:extLst>
              <a:ext uri="{FF2B5EF4-FFF2-40B4-BE49-F238E27FC236}">
                <a16:creationId xmlns:a16="http://schemas.microsoft.com/office/drawing/2014/main" id="{644DA98C-6109-4855-A601-4DB2EC052B59}"/>
              </a:ext>
            </a:extLst>
          </p:cNvPr>
          <p:cNvSpPr txBox="1"/>
          <p:nvPr/>
        </p:nvSpPr>
        <p:spPr>
          <a:xfrm>
            <a:off x="622853" y="1444487"/>
            <a:ext cx="11131826" cy="4477636"/>
          </a:xfrm>
          <a:prstGeom prst="rect">
            <a:avLst/>
          </a:prstGeom>
          <a:noFill/>
        </p:spPr>
        <p:txBody>
          <a:bodyPr wrap="square" rtlCol="0">
            <a:spAutoFit/>
          </a:bodyPr>
          <a:lstStyle/>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sz="1800" dirty="0" err="1">
                <a:solidFill>
                  <a:srgbClr val="000000"/>
                </a:solidFill>
                <a:effectLst/>
                <a:latin typeface="Arial" panose="020B0604020202020204" pitchFamily="34" charset="0"/>
                <a:ea typeface="Times New Roman" panose="02020603050405020304" pitchFamily="18" charset="0"/>
              </a:rPr>
              <a:t>Nifi</a:t>
            </a:r>
            <a:r>
              <a:rPr lang="en-US" sz="1800" dirty="0">
                <a:solidFill>
                  <a:srgbClr val="000000"/>
                </a:solidFill>
                <a:effectLst/>
                <a:latin typeface="Arial" panose="020B0604020202020204" pitchFamily="34" charset="0"/>
                <a:ea typeface="Times New Roman" panose="02020603050405020304" pitchFamily="18" charset="0"/>
              </a:rPr>
              <a:t> to fetch flow file from central fleet log server and persist in distributed messaging queue Kafka.</a:t>
            </a: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sz="1800" dirty="0">
                <a:solidFill>
                  <a:srgbClr val="000000"/>
                </a:solidFill>
                <a:effectLst/>
                <a:latin typeface="Arial" panose="020B0604020202020204" pitchFamily="34" charset="0"/>
                <a:ea typeface="Times New Roman" panose="02020603050405020304" pitchFamily="18" charset="0"/>
              </a:rPr>
              <a:t>Spark </a:t>
            </a:r>
            <a:r>
              <a:rPr lang="en-US" sz="1800" dirty="0" err="1">
                <a:solidFill>
                  <a:srgbClr val="000000"/>
                </a:solidFill>
                <a:effectLst/>
                <a:latin typeface="Arial" panose="020B0604020202020204" pitchFamily="34" charset="0"/>
                <a:ea typeface="Times New Roman" panose="02020603050405020304" pitchFamily="18" charset="0"/>
              </a:rPr>
              <a:t>Dataframe</a:t>
            </a:r>
            <a:r>
              <a:rPr lang="en-US" sz="1800" dirty="0">
                <a:solidFill>
                  <a:srgbClr val="000000"/>
                </a:solidFill>
                <a:effectLst/>
                <a:latin typeface="Arial" panose="020B0604020202020204" pitchFamily="34" charset="0"/>
                <a:ea typeface="Times New Roman" panose="02020603050405020304" pitchFamily="18" charset="0"/>
              </a:rPr>
              <a:t> to read policy information from the RDBMS tables (Hive) such as policy, plan, customer, address, plan price, underwriting etc.</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endParaRPr lang="en-US" sz="1800" dirty="0">
              <a:solidFill>
                <a:srgbClr val="000000"/>
              </a:solidFill>
              <a:effectLst/>
              <a:latin typeface="Arial" panose="020B0604020202020204" pitchFamily="34" charset="0"/>
              <a:ea typeface="Times New Roman" panose="02020603050405020304" pitchFamily="18"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sz="1800" dirty="0">
                <a:solidFill>
                  <a:srgbClr val="000000"/>
                </a:solidFill>
                <a:effectLst/>
                <a:latin typeface="Arial" panose="020B0604020202020204" pitchFamily="34" charset="0"/>
                <a:ea typeface="Times New Roman" panose="02020603050405020304" pitchFamily="18" charset="0"/>
              </a:rPr>
              <a:t>Spark Streaming read fleet data from Kafka for understanding the driving pattern based on speed, location, age, mileage, travel frequency, acceleration, speed braking.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endParaRPr lang="en-US" sz="1800" dirty="0">
              <a:solidFill>
                <a:srgbClr val="000000"/>
              </a:solidFill>
              <a:effectLst/>
              <a:latin typeface="Arial" panose="020B0604020202020204" pitchFamily="34" charset="0"/>
              <a:ea typeface="Times New Roman" panose="02020603050405020304" pitchFamily="18"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sz="1800" dirty="0">
                <a:solidFill>
                  <a:srgbClr val="000000"/>
                </a:solidFill>
                <a:effectLst/>
                <a:latin typeface="Arial" panose="020B0604020202020204" pitchFamily="34" charset="0"/>
                <a:ea typeface="Times New Roman" panose="02020603050405020304" pitchFamily="18" charset="0"/>
              </a:rPr>
              <a:t>For matching accident data with customer data, </a:t>
            </a:r>
            <a:r>
              <a:rPr lang="en-US" dirty="0">
                <a:solidFill>
                  <a:srgbClr val="000000"/>
                </a:solidFill>
                <a:latin typeface="Arial" panose="020B0604020202020204" pitchFamily="34" charset="0"/>
                <a:ea typeface="Times New Roman" panose="02020603050405020304" pitchFamily="18" charset="0"/>
              </a:rPr>
              <a:t>trigger </a:t>
            </a:r>
            <a:r>
              <a:rPr lang="en-US" sz="1800" dirty="0">
                <a:solidFill>
                  <a:srgbClr val="000000"/>
                </a:solidFill>
                <a:effectLst/>
                <a:latin typeface="Arial" panose="020B0604020202020204" pitchFamily="34" charset="0"/>
                <a:ea typeface="Times New Roman" panose="02020603050405020304" pitchFamily="18" charset="0"/>
              </a:rPr>
              <a:t>an alert to Insurance company agent/rep to assist the customer.</a:t>
            </a: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endParaRPr lang="en-US" sz="1800" dirty="0">
              <a:solidFill>
                <a:srgbClr val="000000"/>
              </a:solidFill>
              <a:effectLst/>
              <a:latin typeface="Arial" panose="020B0604020202020204" pitchFamily="34" charset="0"/>
              <a:ea typeface="Times New Roman" panose="02020603050405020304" pitchFamily="18"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sz="1800" dirty="0">
                <a:solidFill>
                  <a:srgbClr val="000000"/>
                </a:solidFill>
                <a:effectLst/>
                <a:latin typeface="Arial" panose="020B0604020202020204" pitchFamily="34" charset="0"/>
                <a:ea typeface="Times New Roman" panose="02020603050405020304" pitchFamily="18" charset="0"/>
              </a:rPr>
              <a:t>Using Spark transformations, generate the insurance amount as per underwriting clarifications.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endParaRPr lang="en-US" sz="1800" dirty="0">
              <a:solidFill>
                <a:srgbClr val="000000"/>
              </a:solidFill>
              <a:effectLst/>
              <a:latin typeface="Arial" panose="020B0604020202020204" pitchFamily="34" charset="0"/>
              <a:ea typeface="Times New Roman" panose="02020603050405020304" pitchFamily="18" charset="0"/>
            </a:endParaRPr>
          </a:p>
          <a:p>
            <a:pPr marL="342900" marR="0" lvl="0" indent="-342900">
              <a:lnSpc>
                <a:spcPct val="107000"/>
              </a:lnSpc>
              <a:spcBef>
                <a:spcPts val="0"/>
              </a:spcBef>
              <a:spcAft>
                <a:spcPts val="200"/>
              </a:spcAft>
              <a:buFont typeface="Symbol" panose="05050102010706020507" pitchFamily="18" charset="2"/>
              <a:buChar char=""/>
              <a:tabLst>
                <a:tab pos="3200400" algn="l"/>
                <a:tab pos="228600" algn="l"/>
              </a:tabLst>
            </a:pPr>
            <a:r>
              <a:rPr lang="en-US" sz="1800" dirty="0">
                <a:solidFill>
                  <a:srgbClr val="000000"/>
                </a:solidFill>
                <a:effectLst/>
                <a:latin typeface="Arial" panose="020B0604020202020204" pitchFamily="34" charset="0"/>
                <a:ea typeface="Times New Roman" panose="02020603050405020304" pitchFamily="18" charset="0"/>
              </a:rPr>
              <a:t>Spark persist data as wide tables in Elastic Search for real-time aggregation and visualization in Kibana.</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610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AF23-25BC-4DB6-9F24-4B8D2CE288CF}"/>
              </a:ext>
            </a:extLst>
          </p:cNvPr>
          <p:cNvSpPr>
            <a:spLocks noGrp="1"/>
          </p:cNvSpPr>
          <p:nvPr>
            <p:ph type="title"/>
          </p:nvPr>
        </p:nvSpPr>
        <p:spPr>
          <a:solidFill>
            <a:schemeClr val="accent4">
              <a:lumMod val="20000"/>
              <a:lumOff val="80000"/>
            </a:schemeClr>
          </a:solidFill>
        </p:spPr>
        <p:txBody>
          <a:bodyPr/>
          <a:lstStyle/>
          <a:p>
            <a:pPr algn="ctr"/>
            <a:r>
              <a:rPr lang="en-US" dirty="0"/>
              <a:t>Digital Twin</a:t>
            </a:r>
          </a:p>
        </p:txBody>
      </p:sp>
    </p:spTree>
    <p:extLst>
      <p:ext uri="{BB962C8B-B14F-4D97-AF65-F5344CB8AC3E}">
        <p14:creationId xmlns:p14="http://schemas.microsoft.com/office/powerpoint/2010/main" val="3671855223"/>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D24"/>
      </a:dk2>
      <a:lt2>
        <a:srgbClr val="E2E8E8"/>
      </a:lt2>
      <a:accent1>
        <a:srgbClr val="E12F2F"/>
      </a:accent1>
      <a:accent2>
        <a:srgbClr val="CF671D"/>
      </a:accent2>
      <a:accent3>
        <a:srgbClr val="BAA127"/>
      </a:accent3>
      <a:accent4>
        <a:srgbClr val="8BB119"/>
      </a:accent4>
      <a:accent5>
        <a:srgbClr val="57B826"/>
      </a:accent5>
      <a:accent6>
        <a:srgbClr val="1ABB27"/>
      </a:accent6>
      <a:hlink>
        <a:srgbClr val="309191"/>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1216</Words>
  <Application>Microsoft Office PowerPoint</Application>
  <PresentationFormat>Widescreen</PresentationFormat>
  <Paragraphs>119</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Neue Haas Grotesk Text Pro</vt:lpstr>
      <vt:lpstr>Symbol</vt:lpstr>
      <vt:lpstr>Times New Roman</vt:lpstr>
      <vt:lpstr>AccentBoxVTI</vt:lpstr>
      <vt:lpstr>PowerPoint Presentation</vt:lpstr>
      <vt:lpstr>PowerPoint Presentation</vt:lpstr>
      <vt:lpstr>Objective</vt:lpstr>
      <vt:lpstr>Airbags sensor data</vt:lpstr>
      <vt:lpstr>Car Networking Architecture</vt:lpstr>
      <vt:lpstr>Solution Overview</vt:lpstr>
      <vt:lpstr>Data Streaming Architecture</vt:lpstr>
      <vt:lpstr>Solution and Design</vt:lpstr>
      <vt:lpstr>Digital Twin</vt:lpstr>
      <vt:lpstr>Ovrview</vt:lpstr>
      <vt:lpstr>Digital Twin</vt:lpstr>
      <vt:lpstr>Digital Twin</vt:lpstr>
      <vt:lpstr>Digital Twin</vt:lpstr>
      <vt:lpstr>Apache Kafka as the Digital Twin</vt:lpstr>
      <vt:lpstr>Apache Kafka as the Digital Twin</vt:lpstr>
      <vt:lpstr>Machine Learning and Kafka in Automotive Use Cases</vt:lpstr>
      <vt:lpstr>PoC</vt:lpstr>
      <vt:lpstr>PoC Architecture</vt:lpstr>
      <vt:lpstr>PoC Steps</vt:lpstr>
      <vt:lpstr>PoC – Streaming Data</vt:lpstr>
      <vt:lpstr>PoC – Streaming Data</vt:lpstr>
      <vt:lpstr>PoC – Nifi Flow</vt:lpstr>
      <vt:lpstr>PoC – Spark Streaming and Elastic Search</vt:lpstr>
      <vt:lpstr>PoC – Kibana Tile Chart</vt:lpstr>
      <vt:lpstr>PoC – Kibana Tile Chart</vt:lpstr>
      <vt:lpstr>PoC – Kibana Dashboard</vt:lpstr>
      <vt:lpstr>Actionable Insights</vt:lpstr>
      <vt:lpstr>Discussion Points – Pro’s and Con’s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and Design</dc:title>
  <dc:creator>Karimulla Shaik</dc:creator>
  <cp:lastModifiedBy>Global</cp:lastModifiedBy>
  <cp:revision>34</cp:revision>
  <dcterms:created xsi:type="dcterms:W3CDTF">2021-03-24T09:55:08Z</dcterms:created>
  <dcterms:modified xsi:type="dcterms:W3CDTF">2021-03-29T12:37:04Z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48066fd-9395-4325-a4e7-856a23126b8d_Enabled">
    <vt:lpwstr>true</vt:lpwstr>
  </property>
  <property fmtid="{D5CDD505-2E9C-101B-9397-08002B2CF9AE}" pid="3" name="MSIP_Label_748066fd-9395-4325-a4e7-856a23126b8d_SetDate">
    <vt:lpwstr>2021-03-29T08:03:26Z</vt:lpwstr>
  </property>
  <property fmtid="{D5CDD505-2E9C-101B-9397-08002B2CF9AE}" pid="4" name="MSIP_Label_748066fd-9395-4325-a4e7-856a23126b8d_Method">
    <vt:lpwstr>Privileged</vt:lpwstr>
  </property>
  <property fmtid="{D5CDD505-2E9C-101B-9397-08002B2CF9AE}" pid="5" name="MSIP_Label_748066fd-9395-4325-a4e7-856a23126b8d_Name">
    <vt:lpwstr>748066fd-9395-4325-a4e7-856a23126b8d</vt:lpwstr>
  </property>
  <property fmtid="{D5CDD505-2E9C-101B-9397-08002B2CF9AE}" pid="6" name="MSIP_Label_748066fd-9395-4325-a4e7-856a23126b8d_SiteId">
    <vt:lpwstr>404b1967-6507-45ab-8a6d-7374a3f478be</vt:lpwstr>
  </property>
  <property fmtid="{D5CDD505-2E9C-101B-9397-08002B2CF9AE}" pid="7" name="MSIP_Label_748066fd-9395-4325-a4e7-856a23126b8d_ActionId">
    <vt:lpwstr>30305ca8-28c8-4f46-9613-5a928823363d</vt:lpwstr>
  </property>
  <property fmtid="{D5CDD505-2E9C-101B-9397-08002B2CF9AE}" pid="8" name="MSIP_Label_748066fd-9395-4325-a4e7-856a23126b8d_ContentBits">
    <vt:lpwstr>3</vt:lpwstr>
  </property>
</Properties>
</file>