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3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5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6.jpg" ContentType="image/jpg"/>
  <Override PartName="/ppt/notesSlides/notesSlide12.xml" ContentType="application/vnd.openxmlformats-officedocument.presentationml.notesSlide+xml"/>
  <Override PartName="/ppt/media/image17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72" r:id="rId2"/>
    <p:sldId id="277" r:id="rId3"/>
    <p:sldId id="282" r:id="rId4"/>
    <p:sldId id="301" r:id="rId5"/>
    <p:sldId id="302" r:id="rId6"/>
    <p:sldId id="308" r:id="rId7"/>
    <p:sldId id="284" r:id="rId8"/>
    <p:sldId id="304" r:id="rId9"/>
    <p:sldId id="298" r:id="rId10"/>
    <p:sldId id="283" r:id="rId11"/>
    <p:sldId id="305" r:id="rId12"/>
    <p:sldId id="306" r:id="rId13"/>
    <p:sldId id="307" r:id="rId14"/>
    <p:sldId id="290" r:id="rId15"/>
    <p:sldId id="297" r:id="rId16"/>
  </p:sldIdLst>
  <p:sldSz cx="9144000" cy="5143500" type="screen16x9"/>
  <p:notesSz cx="6858000" cy="9144000"/>
  <p:embeddedFontLst>
    <p:embeddedFont>
      <p:font typeface="Assistant" panose="020B0604020202020204" charset="-79"/>
      <p:regular r:id="rId18"/>
      <p:bold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4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9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12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56d2647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56d2647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56d2647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56d2647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56d2647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56d2647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8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56d2647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56d2647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35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56d2647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56d2647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f83f1124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f83f1124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f83f1124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f83f1124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85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6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7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9" r:id="rId4"/>
    <p:sldLayoutId id="214748366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akuya@redi-school.or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293770" y="1803839"/>
            <a:ext cx="6089100" cy="1226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11700" y="2952595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 smtClean="0"/>
              <a:t>Elective Surgery Schedule – VU Medical Center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Uzman Karim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</a:t>
            </a:r>
            <a:r>
              <a:rPr lang="en" sz="1000" b="1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karimuzman@gmail.com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 smtClean="0"/>
              <a:t>Model Performance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2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90172"/>
              </p:ext>
            </p:extLst>
          </p:nvPr>
        </p:nvGraphicFramePr>
        <p:xfrm>
          <a:off x="674874" y="1403462"/>
          <a:ext cx="8108949" cy="2748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7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4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40" dirty="0">
                          <a:latin typeface="Tahoma"/>
                          <a:cs typeface="Tahoma"/>
                        </a:rPr>
                        <a:t>Model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8630" marR="344170" indent="-116839">
                        <a:lnSpc>
                          <a:spcPct val="114999"/>
                        </a:lnSpc>
                        <a:spcBef>
                          <a:spcPts val="76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Independent  </a:t>
                      </a:r>
                      <a:r>
                        <a:rPr sz="1200" b="1" spc="-70" dirty="0">
                          <a:latin typeface="Tahoma"/>
                          <a:cs typeface="Tahoma"/>
                        </a:rPr>
                        <a:t>Variables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90170" indent="213995">
                        <a:lnSpc>
                          <a:spcPct val="114999"/>
                        </a:lnSpc>
                        <a:spcBef>
                          <a:spcPts val="760"/>
                        </a:spcBef>
                      </a:pPr>
                      <a:r>
                        <a:rPr sz="1200" b="1" spc="-75" dirty="0">
                          <a:latin typeface="Tahoma"/>
                          <a:cs typeface="Tahoma"/>
                        </a:rPr>
                        <a:t>Residual </a:t>
                      </a:r>
                      <a:r>
                        <a:rPr sz="12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Standar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Error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 marR="215265" indent="62865">
                        <a:lnSpc>
                          <a:spcPct val="114999"/>
                        </a:lnSpc>
                        <a:spcBef>
                          <a:spcPts val="760"/>
                        </a:spcBef>
                      </a:pPr>
                      <a:r>
                        <a:rPr sz="1200" b="1" spc="-45" dirty="0">
                          <a:latin typeface="Tahoma"/>
                          <a:cs typeface="Tahoma"/>
                        </a:rPr>
                        <a:t>Multiple </a:t>
                      </a:r>
                      <a:r>
                        <a:rPr sz="12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R-squared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 marR="210820" indent="43815">
                        <a:lnSpc>
                          <a:spcPct val="114999"/>
                        </a:lnSpc>
                        <a:spcBef>
                          <a:spcPts val="760"/>
                        </a:spcBef>
                      </a:pPr>
                      <a:r>
                        <a:rPr sz="1200" b="1" spc="-65" dirty="0">
                          <a:latin typeface="Tahoma"/>
                          <a:cs typeface="Tahoma"/>
                        </a:rPr>
                        <a:t>Adjusted </a:t>
                      </a:r>
                      <a:r>
                        <a:rPr sz="1200" b="1" spc="-3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R-squared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marR="204470" indent="270510">
                        <a:lnSpc>
                          <a:spcPct val="128899"/>
                        </a:lnSpc>
                        <a:spcBef>
                          <a:spcPts val="459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Average </a:t>
                      </a:r>
                      <a:r>
                        <a:rPr sz="12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Prediction</a:t>
                      </a:r>
                      <a:r>
                        <a:rPr sz="1200" b="1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Error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Baseline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28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4.687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0.9372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0.9324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surgeries</a:t>
                      </a: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ys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prior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28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6.905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0.8617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0.8532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surgeries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ys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prior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28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8.106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0.8059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0.7977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surgeries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ys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prior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(test)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28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2.021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0.9952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0.9642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surgeries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7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ys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prior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(test)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28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4.876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0.9306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15" dirty="0">
                          <a:latin typeface="Tahoma"/>
                          <a:cs typeface="Tahoma"/>
                        </a:rPr>
                        <a:t>0.7918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surgeries</a:t>
                      </a:r>
                    </a:p>
                  </a:txBody>
                  <a:tcPr marL="0" marR="0" marT="102870" marB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 smtClean="0"/>
              <a:t>Predictions (from 45 weeks of data)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500" y="1309074"/>
            <a:ext cx="7573003" cy="30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 smtClean="0"/>
              <a:t>Predictions (from 3weeks of data)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98" y="1319950"/>
            <a:ext cx="7475613" cy="32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 smtClean="0"/>
              <a:t>Recommendations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734293" y="1110182"/>
            <a:ext cx="7724507" cy="1329851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50"/>
              </a:spcBef>
              <a:buClr>
                <a:srgbClr val="679FDA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20" dirty="0" smtClean="0">
                <a:latin typeface="Tahoma"/>
                <a:cs typeface="Tahoma"/>
              </a:rPr>
              <a:t>VU </a:t>
            </a:r>
            <a:r>
              <a:rPr sz="1400" spc="35" dirty="0" smtClean="0">
                <a:latin typeface="Tahoma"/>
                <a:cs typeface="Tahoma"/>
              </a:rPr>
              <a:t>Medical</a:t>
            </a:r>
            <a:r>
              <a:rPr sz="1400" spc="-165" dirty="0" smtClean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Center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predict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volume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3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days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prior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actual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day:</a:t>
            </a:r>
            <a:endParaRPr sz="1400" dirty="0">
              <a:latin typeface="Tahoma"/>
              <a:cs typeface="Tahoma"/>
            </a:endParaRPr>
          </a:p>
          <a:p>
            <a:pPr marL="805815" lvl="1" indent="-337185">
              <a:lnSpc>
                <a:spcPct val="100000"/>
              </a:lnSpc>
              <a:spcBef>
                <a:spcPts val="855"/>
              </a:spcBef>
              <a:buChar char="○"/>
              <a:tabLst>
                <a:tab pos="805180" algn="l"/>
                <a:tab pos="806450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prediction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values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ve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least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error</a:t>
            </a:r>
            <a:endParaRPr sz="1400" dirty="0">
              <a:latin typeface="Tahoma"/>
              <a:cs typeface="Tahoma"/>
            </a:endParaRPr>
          </a:p>
          <a:p>
            <a:pPr marL="805815" lvl="1" indent="-337185">
              <a:lnSpc>
                <a:spcPct val="100000"/>
              </a:lnSpc>
              <a:spcBef>
                <a:spcPts val="850"/>
              </a:spcBef>
              <a:buChar char="○"/>
              <a:tabLst>
                <a:tab pos="805180" algn="l"/>
                <a:tab pos="806450" algn="l"/>
              </a:tabLst>
            </a:pPr>
            <a:r>
              <a:rPr sz="1400" spc="5" dirty="0">
                <a:latin typeface="Tahoma"/>
                <a:cs typeface="Tahoma"/>
              </a:rPr>
              <a:t>Business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would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want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know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volume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few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days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before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actual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day</a:t>
            </a:r>
            <a:endParaRPr sz="1400" dirty="0">
              <a:latin typeface="Tahoma"/>
              <a:cs typeface="Tahoma"/>
            </a:endParaRPr>
          </a:p>
          <a:p>
            <a:pPr marL="805815" lvl="1" indent="-337185">
              <a:lnSpc>
                <a:spcPct val="100000"/>
              </a:lnSpc>
              <a:spcBef>
                <a:spcPts val="850"/>
              </a:spcBef>
              <a:buChar char="○"/>
              <a:tabLst>
                <a:tab pos="805180" algn="l"/>
                <a:tab pos="806450" algn="l"/>
              </a:tabLst>
            </a:pPr>
            <a:r>
              <a:rPr sz="1400" spc="-25" dirty="0">
                <a:latin typeface="Tahoma"/>
                <a:cs typeface="Tahoma"/>
              </a:rPr>
              <a:t>Technical: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Last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3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days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will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highly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correlated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actual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day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75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Data Analytics - </a:t>
            </a:r>
            <a:r>
              <a:rPr lang="en" dirty="0" smtClean="0"/>
              <a:t>Learning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55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Learning Outcomes: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Developing skills required to become a Data Analyst. The core are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71450" indent="-171450"/>
            <a:r>
              <a:rPr lang="en-US" dirty="0" smtClean="0"/>
              <a:t>Programing Skills</a:t>
            </a:r>
          </a:p>
          <a:p>
            <a:pPr marL="171450" indent="-171450"/>
            <a:r>
              <a:rPr lang="en-US" dirty="0" smtClean="0"/>
              <a:t>Data Analyzing</a:t>
            </a:r>
          </a:p>
          <a:p>
            <a:pPr marL="171450" indent="-171450"/>
            <a:r>
              <a:rPr lang="en-US" dirty="0" smtClean="0"/>
              <a:t>Ability to reason about Data</a:t>
            </a:r>
            <a:endParaRPr lang="en-DE" dirty="0" smtClean="0"/>
          </a:p>
          <a:p>
            <a:pPr marL="171450" indent="-171450"/>
            <a:r>
              <a:rPr lang="en-DE" dirty="0" smtClean="0"/>
              <a:t>Data Modeling</a:t>
            </a:r>
          </a:p>
          <a:p>
            <a:pPr marL="171450" indent="-171450"/>
            <a:r>
              <a:rPr lang="en-DE" dirty="0" smtClean="0"/>
              <a:t>Data Prediction</a:t>
            </a:r>
            <a:endParaRPr lang="en-US" dirty="0" smtClean="0"/>
          </a:p>
          <a:p>
            <a:pPr marL="171450" indent="-171450"/>
            <a:r>
              <a:rPr lang="en-US" dirty="0" smtClean="0"/>
              <a:t>Team work</a:t>
            </a:r>
          </a:p>
          <a:p>
            <a:pPr marL="171450" indent="-171450"/>
            <a:r>
              <a:rPr lang="en-US" dirty="0" smtClean="0"/>
              <a:t>Communication</a:t>
            </a:r>
            <a:endParaRPr dirty="0"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 t="4024" b="8286"/>
          <a:stretch/>
        </p:blipFill>
        <p:spPr>
          <a:xfrm>
            <a:off x="3426675" y="1209300"/>
            <a:ext cx="5405624" cy="30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05" name="Google Shape;605;p55"/>
          <p:cNvGrpSpPr/>
          <p:nvPr/>
        </p:nvGrpSpPr>
        <p:grpSpPr>
          <a:xfrm rot="8100365">
            <a:off x="3021548" y="1922627"/>
            <a:ext cx="712020" cy="578779"/>
            <a:chOff x="2318413" y="2452450"/>
            <a:chExt cx="1067700" cy="867900"/>
          </a:xfrm>
        </p:grpSpPr>
        <p:sp>
          <p:nvSpPr>
            <p:cNvPr id="606" name="Google Shape;606;p55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5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55"/>
          <p:cNvGrpSpPr/>
          <p:nvPr/>
        </p:nvGrpSpPr>
        <p:grpSpPr>
          <a:xfrm rot="2700000">
            <a:off x="7762651" y="3697258"/>
            <a:ext cx="1067690" cy="867892"/>
            <a:chOff x="2258813" y="3584825"/>
            <a:chExt cx="1067700" cy="867900"/>
          </a:xfrm>
        </p:grpSpPr>
        <p:sp>
          <p:nvSpPr>
            <p:cNvPr id="609" name="Google Shape;609;p55"/>
            <p:cNvSpPr/>
            <p:nvPr/>
          </p:nvSpPr>
          <p:spPr>
            <a:xfrm>
              <a:off x="2258813" y="36610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2411213" y="35848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1596900" y="2586975"/>
            <a:ext cx="57675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Contact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 smtClean="0"/>
              <a:t>Uzman Karim</a:t>
            </a:r>
            <a:r>
              <a:rPr lang="en" sz="1400" dirty="0"/>
              <a:t/>
            </a:r>
            <a:br>
              <a:rPr lang="en" sz="1400" dirty="0"/>
            </a:br>
            <a:r>
              <a:rPr lang="en-US" sz="1400" dirty="0" smtClean="0"/>
              <a:t>Student – </a:t>
            </a:r>
            <a:r>
              <a:rPr lang="en-DE" sz="1400" dirty="0" smtClean="0"/>
              <a:t>Data Analytics Hybrid</a:t>
            </a:r>
            <a:r>
              <a:rPr lang="en-US" sz="1400" dirty="0" smtClean="0"/>
              <a:t> 2023 </a:t>
            </a:r>
            <a:r>
              <a:rPr lang="en-DE" sz="1400" dirty="0" smtClean="0"/>
              <a:t>winter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karimuzman@</a:t>
            </a:r>
            <a:r>
              <a:rPr lang="en" sz="1400" u="sng" dirty="0" smtClean="0">
                <a:solidFill>
                  <a:schemeClr val="hlink"/>
                </a:solidFill>
              </a:rPr>
              <a:t>gmail.com</a:t>
            </a:r>
            <a:endParaRPr sz="1400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your Attention!</a:t>
            </a:r>
            <a:endParaRPr dirty="0"/>
          </a:p>
        </p:txBody>
      </p:sp>
      <p:pic>
        <p:nvPicPr>
          <p:cNvPr id="6" name="Google Shape;3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410" y="3778444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834" y="54029"/>
            <a:ext cx="1580118" cy="167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Background:</a:t>
            </a:r>
            <a:endParaRPr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Uzman Karim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Masters in Economics and Financail Markets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More than 5 years of experience in Management Consulting</a:t>
            </a:r>
            <a:endParaRPr lang="en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Studying </a:t>
            </a:r>
            <a:r>
              <a:rPr lang="en-DE" dirty="0" smtClean="0"/>
              <a:t>Data Analytics Hybrid</a:t>
            </a:r>
            <a:r>
              <a:rPr lang="en" dirty="0" smtClean="0"/>
              <a:t> – ReDI School Munich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dirty="0" smtClean="0"/>
              <a:t>I</a:t>
            </a:r>
            <a:r>
              <a:rPr lang="en" dirty="0" smtClean="0"/>
              <a:t>nterested in the Data Analyst - BI field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41" y="546830"/>
            <a:ext cx="3077585" cy="2051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DE" dirty="0" smtClean="0"/>
              <a:t>Exploratory Data Analysis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6" name="Google Shape;496;p47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8615" marR="7620" indent="-336550" algn="just">
              <a:lnSpc>
                <a:spcPct val="114999"/>
              </a:lnSpc>
              <a:spcBef>
                <a:spcPts val="100"/>
              </a:spcBef>
              <a:buClr>
                <a:srgbClr val="679FDA"/>
              </a:buClr>
              <a:tabLst>
                <a:tab pos="349250" algn="l"/>
              </a:tabLst>
            </a:pPr>
            <a:r>
              <a:rPr lang="en-US" dirty="0">
                <a:latin typeface="Tahoma"/>
                <a:cs typeface="Tahoma"/>
              </a:rPr>
              <a:t>The </a:t>
            </a:r>
            <a:r>
              <a:rPr lang="en-US" spc="-10" dirty="0">
                <a:latin typeface="Tahoma"/>
                <a:cs typeface="Tahoma"/>
              </a:rPr>
              <a:t>given </a:t>
            </a:r>
            <a:r>
              <a:rPr lang="en-US" dirty="0">
                <a:latin typeface="Tahoma"/>
                <a:cs typeface="Tahoma"/>
              </a:rPr>
              <a:t>data </a:t>
            </a:r>
            <a:r>
              <a:rPr lang="en-US" spc="10" dirty="0">
                <a:latin typeface="Tahoma"/>
                <a:cs typeface="Tahoma"/>
              </a:rPr>
              <a:t>set is </a:t>
            </a:r>
            <a:r>
              <a:rPr lang="en-US" spc="-30" dirty="0">
                <a:latin typeface="Tahoma"/>
                <a:cs typeface="Tahoma"/>
              </a:rPr>
              <a:t>a </a:t>
            </a:r>
            <a:r>
              <a:rPr lang="en-US" spc="15" dirty="0">
                <a:latin typeface="Tahoma"/>
                <a:cs typeface="Tahoma"/>
              </a:rPr>
              <a:t>48-week </a:t>
            </a:r>
            <a:r>
              <a:rPr lang="en-US" spc="5" dirty="0">
                <a:latin typeface="Tahoma"/>
                <a:cs typeface="Tahoma"/>
              </a:rPr>
              <a:t>surgery </a:t>
            </a:r>
            <a:r>
              <a:rPr lang="en-US" dirty="0">
                <a:latin typeface="Tahoma"/>
                <a:cs typeface="Tahoma"/>
              </a:rPr>
              <a:t>schedule </a:t>
            </a:r>
            <a:r>
              <a:rPr lang="en-US" spc="30" dirty="0">
                <a:latin typeface="Tahoma"/>
                <a:cs typeface="Tahoma"/>
              </a:rPr>
              <a:t>for </a:t>
            </a:r>
            <a:r>
              <a:rPr lang="en-US" spc="35" dirty="0">
                <a:latin typeface="Tahoma"/>
                <a:cs typeface="Tahoma"/>
              </a:rPr>
              <a:t> </a:t>
            </a:r>
            <a:r>
              <a:rPr lang="en-US" spc="30" dirty="0" smtClean="0">
                <a:latin typeface="Tahoma"/>
                <a:cs typeface="Tahoma"/>
              </a:rPr>
              <a:t>V</a:t>
            </a:r>
            <a:r>
              <a:rPr lang="en-DE" spc="15" dirty="0">
                <a:latin typeface="Tahoma"/>
                <a:cs typeface="Tahoma"/>
              </a:rPr>
              <a:t>U</a:t>
            </a:r>
            <a:r>
              <a:rPr lang="en-US" spc="-170" dirty="0" smtClean="0">
                <a:latin typeface="Tahoma"/>
                <a:cs typeface="Tahoma"/>
              </a:rPr>
              <a:t> </a:t>
            </a:r>
            <a:r>
              <a:rPr lang="en-US" spc="35" dirty="0">
                <a:latin typeface="Tahoma"/>
                <a:cs typeface="Tahoma"/>
              </a:rPr>
              <a:t>Medical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35" dirty="0">
                <a:latin typeface="Tahoma"/>
                <a:cs typeface="Tahoma"/>
              </a:rPr>
              <a:t>Center</a:t>
            </a:r>
            <a:endParaRPr lang="en-US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679FDA"/>
              </a:buClr>
              <a:buFont typeface="Tahoma"/>
              <a:buChar char="●"/>
            </a:pPr>
            <a:endParaRPr lang="en-US" sz="1600" dirty="0">
              <a:latin typeface="Tahoma"/>
              <a:cs typeface="Tahoma"/>
            </a:endParaRPr>
          </a:p>
          <a:p>
            <a:pPr marL="348615" marR="5080" indent="-336550" algn="just">
              <a:lnSpc>
                <a:spcPct val="114999"/>
              </a:lnSpc>
              <a:buClr>
                <a:srgbClr val="679FDA"/>
              </a:buClr>
              <a:tabLst>
                <a:tab pos="349250" algn="l"/>
              </a:tabLst>
            </a:pPr>
            <a:r>
              <a:rPr lang="en-US" dirty="0">
                <a:latin typeface="Tahoma"/>
                <a:cs typeface="Tahoma"/>
              </a:rPr>
              <a:t>The</a:t>
            </a:r>
            <a:r>
              <a:rPr lang="en-US" spc="-3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data</a:t>
            </a:r>
            <a:r>
              <a:rPr lang="en-US" spc="-35" dirty="0">
                <a:latin typeface="Tahoma"/>
                <a:cs typeface="Tahoma"/>
              </a:rPr>
              <a:t> </a:t>
            </a:r>
            <a:r>
              <a:rPr lang="en-US" spc="10" dirty="0">
                <a:latin typeface="Tahoma"/>
                <a:cs typeface="Tahoma"/>
              </a:rPr>
              <a:t>set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has</a:t>
            </a:r>
            <a:r>
              <a:rPr lang="en-US" spc="-35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a </a:t>
            </a:r>
            <a:r>
              <a:rPr lang="en-US" dirty="0">
                <a:latin typeface="Tahoma"/>
                <a:cs typeface="Tahoma"/>
              </a:rPr>
              <a:t>schedule</a:t>
            </a:r>
            <a:r>
              <a:rPr lang="en-US" spc="-35" dirty="0">
                <a:latin typeface="Tahoma"/>
                <a:cs typeface="Tahoma"/>
              </a:rPr>
              <a:t> </a:t>
            </a:r>
            <a:r>
              <a:rPr lang="en-US" spc="20" dirty="0">
                <a:latin typeface="Tahoma"/>
                <a:cs typeface="Tahoma"/>
              </a:rPr>
              <a:t>of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5" dirty="0">
                <a:latin typeface="Tahoma"/>
                <a:cs typeface="Tahoma"/>
              </a:rPr>
              <a:t>surgery</a:t>
            </a:r>
            <a:r>
              <a:rPr lang="en-US" spc="-35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28,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21,</a:t>
            </a:r>
            <a:r>
              <a:rPr lang="en-US" spc="-35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14,13….1 </a:t>
            </a:r>
            <a:r>
              <a:rPr lang="en-US" spc="-425" dirty="0">
                <a:latin typeface="Tahoma"/>
                <a:cs typeface="Tahoma"/>
              </a:rPr>
              <a:t> </a:t>
            </a:r>
            <a:r>
              <a:rPr lang="en-US" spc="-10" dirty="0">
                <a:latin typeface="Tahoma"/>
                <a:cs typeface="Tahoma"/>
              </a:rPr>
              <a:t>day </a:t>
            </a:r>
            <a:r>
              <a:rPr lang="en-US" spc="35" dirty="0">
                <a:latin typeface="Tahoma"/>
                <a:cs typeface="Tahoma"/>
              </a:rPr>
              <a:t>prior to </a:t>
            </a:r>
            <a:r>
              <a:rPr lang="en-US" spc="15" dirty="0">
                <a:latin typeface="Tahoma"/>
                <a:cs typeface="Tahoma"/>
              </a:rPr>
              <a:t>the </a:t>
            </a:r>
            <a:r>
              <a:rPr lang="en-US" spc="5" dirty="0">
                <a:latin typeface="Tahoma"/>
                <a:cs typeface="Tahoma"/>
              </a:rPr>
              <a:t>actual surgery date </a:t>
            </a:r>
            <a:r>
              <a:rPr lang="en-US" spc="-10" dirty="0">
                <a:latin typeface="Tahoma"/>
                <a:cs typeface="Tahoma"/>
              </a:rPr>
              <a:t>and </a:t>
            </a:r>
            <a:r>
              <a:rPr lang="en-US" spc="15" dirty="0">
                <a:latin typeface="Tahoma"/>
                <a:cs typeface="Tahoma"/>
              </a:rPr>
              <a:t>the count </a:t>
            </a:r>
            <a:r>
              <a:rPr lang="en-US" spc="20" dirty="0">
                <a:latin typeface="Tahoma"/>
                <a:cs typeface="Tahoma"/>
              </a:rPr>
              <a:t>of 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5" dirty="0">
                <a:latin typeface="Tahoma"/>
                <a:cs typeface="Tahoma"/>
              </a:rPr>
              <a:t>actual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5" dirty="0">
                <a:latin typeface="Tahoma"/>
                <a:cs typeface="Tahoma"/>
              </a:rPr>
              <a:t>surgeries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5" dirty="0">
                <a:latin typeface="Tahoma"/>
                <a:cs typeface="Tahoma"/>
              </a:rPr>
              <a:t>on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20" dirty="0">
                <a:latin typeface="Tahoma"/>
                <a:cs typeface="Tahoma"/>
              </a:rPr>
              <a:t>that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-10" dirty="0">
                <a:latin typeface="Tahoma"/>
                <a:cs typeface="Tahoma"/>
              </a:rPr>
              <a:t>d</a:t>
            </a:r>
            <a:r>
              <a:rPr lang="en-US" spc="-35" dirty="0">
                <a:latin typeface="Tahoma"/>
                <a:cs typeface="Tahoma"/>
              </a:rPr>
              <a:t>a</a:t>
            </a:r>
            <a:r>
              <a:rPr lang="en-US" spc="15" dirty="0">
                <a:latin typeface="Tahoma"/>
                <a:cs typeface="Tahoma"/>
              </a:rPr>
              <a:t>y</a:t>
            </a:r>
            <a:endParaRPr lang="en-US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679FDA"/>
              </a:buClr>
              <a:buFont typeface="Tahoma"/>
              <a:buChar char="●"/>
            </a:pPr>
            <a:endParaRPr lang="en-US" sz="1600" dirty="0">
              <a:latin typeface="Tahoma"/>
              <a:cs typeface="Tahoma"/>
            </a:endParaRPr>
          </a:p>
          <a:p>
            <a:pPr marL="348615" marR="14604" indent="-336550" algn="just">
              <a:lnSpc>
                <a:spcPct val="114999"/>
              </a:lnSpc>
              <a:buClr>
                <a:srgbClr val="679FDA"/>
              </a:buClr>
              <a:tabLst>
                <a:tab pos="349250" algn="l"/>
              </a:tabLst>
            </a:pPr>
            <a:r>
              <a:rPr lang="en-US" spc="25" dirty="0">
                <a:latin typeface="Tahoma"/>
                <a:cs typeface="Tahoma"/>
              </a:rPr>
              <a:t>Data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has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been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spc="10" dirty="0">
                <a:latin typeface="Tahoma"/>
                <a:cs typeface="Tahoma"/>
              </a:rPr>
              <a:t>captured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for</a:t>
            </a:r>
            <a:r>
              <a:rPr lang="en-US" spc="-14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weekdays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spc="15" dirty="0">
                <a:latin typeface="Tahoma"/>
                <a:cs typeface="Tahoma"/>
              </a:rPr>
              <a:t>from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spc="60" dirty="0">
                <a:latin typeface="Tahoma"/>
                <a:cs typeface="Tahoma"/>
              </a:rPr>
              <a:t>Oct</a:t>
            </a:r>
            <a:r>
              <a:rPr lang="en-US" spc="-145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10,</a:t>
            </a:r>
            <a:r>
              <a:rPr lang="en-US" spc="-140" dirty="0">
                <a:latin typeface="Tahoma"/>
                <a:cs typeface="Tahoma"/>
              </a:rPr>
              <a:t> </a:t>
            </a:r>
            <a:r>
              <a:rPr lang="en-US" spc="45" dirty="0">
                <a:latin typeface="Tahoma"/>
                <a:cs typeface="Tahoma"/>
              </a:rPr>
              <a:t>2011 </a:t>
            </a:r>
            <a:r>
              <a:rPr lang="en-US" spc="-425" dirty="0">
                <a:latin typeface="Tahoma"/>
                <a:cs typeface="Tahoma"/>
              </a:rPr>
              <a:t> </a:t>
            </a:r>
            <a:r>
              <a:rPr lang="en-US" spc="35" dirty="0">
                <a:latin typeface="Tahoma"/>
                <a:cs typeface="Tahoma"/>
              </a:rPr>
              <a:t>to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-25" dirty="0">
                <a:latin typeface="Tahoma"/>
                <a:cs typeface="Tahoma"/>
              </a:rPr>
              <a:t>Sept.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14,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45" dirty="0" smtClean="0">
                <a:latin typeface="Tahoma"/>
                <a:cs typeface="Tahoma"/>
              </a:rPr>
              <a:t>2012</a:t>
            </a:r>
            <a:endParaRPr lang="en-DE" spc="45" dirty="0" smtClean="0">
              <a:latin typeface="Tahoma"/>
              <a:cs typeface="Tahoma"/>
            </a:endParaRPr>
          </a:p>
        </p:txBody>
      </p:sp>
      <p:sp>
        <p:nvSpPr>
          <p:cNvPr id="498" name="Google Shape;498;p4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570" y="4160250"/>
            <a:ext cx="541825" cy="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20" y="4161863"/>
            <a:ext cx="423473" cy="423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54312"/>
              </p:ext>
            </p:extLst>
          </p:nvPr>
        </p:nvGraphicFramePr>
        <p:xfrm>
          <a:off x="393871" y="3624668"/>
          <a:ext cx="3972069" cy="70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362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200" dirty="0">
                          <a:solidFill>
                            <a:srgbClr val="679FDA"/>
                          </a:solidFill>
                          <a:latin typeface="Tahoma"/>
                          <a:cs typeface="Tahoma"/>
                        </a:rPr>
                        <a:t>●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algn="l">
                        <a:lnSpc>
                          <a:spcPts val="1660"/>
                        </a:lnSpc>
                      </a:pPr>
                      <a:r>
                        <a:rPr sz="1200" spc="45" dirty="0">
                          <a:latin typeface="Tahoma"/>
                          <a:cs typeface="Tahoma"/>
                        </a:rPr>
                        <a:t>241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l">
                        <a:lnSpc>
                          <a:spcPts val="166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data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l">
                        <a:lnSpc>
                          <a:spcPts val="1660"/>
                        </a:lnSpc>
                      </a:pPr>
                      <a:r>
                        <a:rPr sz="1200" spc="-5" dirty="0" smtClean="0">
                          <a:latin typeface="Tahoma"/>
                          <a:cs typeface="Tahoma"/>
                        </a:rPr>
                        <a:t>points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: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018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20" dirty="0">
                          <a:latin typeface="Tahoma"/>
                          <a:cs typeface="Tahoma"/>
                        </a:rPr>
                        <a:t>Datetime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5565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data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spc="15" dirty="0" smtClean="0">
                          <a:latin typeface="Tahoma"/>
                          <a:cs typeface="Tahoma"/>
                        </a:rPr>
                        <a:t>type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667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-30" dirty="0">
                          <a:latin typeface="Tahoma"/>
                          <a:cs typeface="Tahoma"/>
                        </a:rPr>
                        <a:t>(SurgDate),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algn="l">
                        <a:lnSpc>
                          <a:spcPts val="16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600"/>
                        </a:lnSpc>
                        <a:spcBef>
                          <a:spcPts val="105"/>
                        </a:spcBef>
                      </a:pPr>
                      <a:r>
                        <a:rPr sz="1200" spc="25" dirty="0">
                          <a:latin typeface="Tahoma"/>
                          <a:cs typeface="Tahoma"/>
                        </a:rPr>
                        <a:t>Object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ts val="16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data</a:t>
                      </a: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51435" algn="l">
                        <a:lnSpc>
                          <a:spcPts val="16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type</a:t>
                      </a: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l">
                        <a:lnSpc>
                          <a:spcPts val="1600"/>
                        </a:lnSpc>
                        <a:spcBef>
                          <a:spcPts val="105"/>
                        </a:spcBef>
                        <a:tabLst>
                          <a:tab pos="1007110" algn="l"/>
                        </a:tabLst>
                      </a:pPr>
                      <a:r>
                        <a:rPr sz="1200" spc="30" dirty="0">
                          <a:latin typeface="Tahoma"/>
                          <a:cs typeface="Tahoma"/>
                        </a:rPr>
                        <a:t>(DOW</a:t>
                      </a:r>
                      <a:r>
                        <a:rPr sz="1200" spc="30" dirty="0" smtClean="0">
                          <a:latin typeface="Tahoma"/>
                          <a:cs typeface="Tahoma"/>
                        </a:rPr>
                        <a:t>) and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5"/>
          <p:cNvSpPr txBox="1"/>
          <p:nvPr/>
        </p:nvSpPr>
        <p:spPr>
          <a:xfrm>
            <a:off x="712987" y="4444365"/>
            <a:ext cx="3989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Tahoma"/>
                <a:cs typeface="Tahoma"/>
              </a:rPr>
              <a:t>17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Integer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types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(‘T-28’,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‘T-21’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-130" dirty="0">
                <a:latin typeface="Tahoma"/>
                <a:cs typeface="Tahoma"/>
              </a:rPr>
              <a:t>,….,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‘T-1’,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‘Actual’)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151" y="1005850"/>
            <a:ext cx="3459129" cy="365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DE" dirty="0" smtClean="0"/>
              <a:t>Exploratory Data Analysis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8" name="Google Shape;498;p4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570" y="4160250"/>
            <a:ext cx="541825" cy="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20" y="4161863"/>
            <a:ext cx="423473" cy="42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object 6"/>
          <p:cNvGrpSpPr/>
          <p:nvPr/>
        </p:nvGrpSpPr>
        <p:grpSpPr>
          <a:xfrm>
            <a:off x="540000" y="948576"/>
            <a:ext cx="3201670" cy="4088129"/>
            <a:chOff x="540000" y="948576"/>
            <a:chExt cx="3201670" cy="4088129"/>
          </a:xfrm>
        </p:grpSpPr>
        <p:pic>
          <p:nvPicPr>
            <p:cNvPr id="12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550" y="948576"/>
              <a:ext cx="3113999" cy="2065567"/>
            </a:xfrm>
            <a:prstGeom prst="rect">
              <a:avLst/>
            </a:prstGeom>
          </p:spPr>
        </p:pic>
        <p:pic>
          <p:nvPicPr>
            <p:cNvPr id="13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000" y="3029791"/>
              <a:ext cx="3201407" cy="2006598"/>
            </a:xfrm>
            <a:prstGeom prst="rect">
              <a:avLst/>
            </a:prstGeom>
          </p:spPr>
        </p:pic>
      </p:grpSp>
      <p:sp>
        <p:nvSpPr>
          <p:cNvPr id="14" name="object 3"/>
          <p:cNvSpPr txBox="1"/>
          <p:nvPr/>
        </p:nvSpPr>
        <p:spPr>
          <a:xfrm>
            <a:off x="5096995" y="1084995"/>
            <a:ext cx="1021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F</a:t>
            </a:r>
            <a:r>
              <a:rPr sz="1400" spc="25" dirty="0">
                <a:latin typeface="Tahoma"/>
                <a:cs typeface="Tahoma"/>
              </a:rPr>
              <a:t>our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outliers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5096995" y="1482759"/>
            <a:ext cx="137922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11/25/2011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ri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spc="35" dirty="0">
                <a:latin typeface="Tahoma"/>
                <a:cs typeface="Tahoma"/>
              </a:rPr>
              <a:t>12/26/2011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6610428" y="1482759"/>
            <a:ext cx="1241425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12/23/2011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ri</a:t>
            </a:r>
            <a:endParaRPr sz="1400" dirty="0">
              <a:latin typeface="Tahoma"/>
              <a:cs typeface="Tahoma"/>
            </a:endParaRPr>
          </a:p>
          <a:p>
            <a:pPr marL="23495">
              <a:lnSpc>
                <a:spcPct val="100000"/>
              </a:lnSpc>
              <a:spcBef>
                <a:spcPts val="1450"/>
              </a:spcBef>
            </a:pPr>
            <a:r>
              <a:rPr sz="1400" spc="35" dirty="0">
                <a:latin typeface="Tahoma"/>
                <a:cs typeface="Tahoma"/>
              </a:rPr>
              <a:t>12/30/2011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</a:t>
            </a:r>
            <a:r>
              <a:rPr sz="1400" spc="45" dirty="0">
                <a:latin typeface="Tahoma"/>
                <a:cs typeface="Tahoma"/>
              </a:rPr>
              <a:t>ri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6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DE" dirty="0" smtClean="0"/>
              <a:t>Exploratory Data Analysis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8" name="Google Shape;498;p4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570" y="4160250"/>
            <a:ext cx="541825" cy="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20" y="4161863"/>
            <a:ext cx="423473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979326"/>
            <a:ext cx="2857500" cy="1570174"/>
          </a:xfrm>
          <a:prstGeom prst="rect">
            <a:avLst/>
          </a:prstGeom>
        </p:spPr>
      </p:pic>
      <p:pic>
        <p:nvPicPr>
          <p:cNvPr id="18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084" y="2601373"/>
            <a:ext cx="3262199" cy="2238024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4132827" y="1625872"/>
            <a:ext cx="4260215" cy="1751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lr>
                <a:srgbClr val="679FDA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15" dirty="0">
                <a:latin typeface="Tahoma"/>
                <a:cs typeface="Tahoma"/>
              </a:rPr>
              <a:t>Frid</a:t>
            </a:r>
            <a:r>
              <a:rPr sz="1400" dirty="0">
                <a:latin typeface="Tahoma"/>
                <a:cs typeface="Tahoma"/>
              </a:rPr>
              <a:t>ays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ve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lowest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number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surgeries</a:t>
            </a:r>
            <a:endParaRPr sz="140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1250"/>
              </a:spcBef>
              <a:buClr>
                <a:srgbClr val="679FDA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Tahoma"/>
                <a:cs typeface="Tahoma"/>
              </a:rPr>
              <a:t>Thursd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ys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ve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highest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number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surgeries</a:t>
            </a:r>
            <a:endParaRPr sz="1400">
              <a:latin typeface="Tahoma"/>
              <a:cs typeface="Tahoma"/>
            </a:endParaRPr>
          </a:p>
          <a:p>
            <a:pPr marL="348615" marR="5080" indent="-336550">
              <a:lnSpc>
                <a:spcPct val="120000"/>
              </a:lnSpc>
              <a:spcBef>
                <a:spcPts val="915"/>
              </a:spcBef>
              <a:buClr>
                <a:srgbClr val="679FDA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30" dirty="0">
                <a:latin typeface="Tahoma"/>
                <a:cs typeface="Tahoma"/>
              </a:rPr>
              <a:t>Alternati</a:t>
            </a:r>
            <a:r>
              <a:rPr sz="1400" spc="20" dirty="0">
                <a:latin typeface="Tahoma"/>
                <a:cs typeface="Tahoma"/>
              </a:rPr>
              <a:t>v</a:t>
            </a:r>
            <a:r>
              <a:rPr sz="1400" spc="1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y</a:t>
            </a:r>
            <a:r>
              <a:rPr sz="1400" spc="-130" dirty="0">
                <a:latin typeface="Tahoma"/>
                <a:cs typeface="Tahoma"/>
              </a:rPr>
              <a:t>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high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number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surgeries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  </a:t>
            </a:r>
            <a:r>
              <a:rPr sz="1400" dirty="0">
                <a:latin typeface="Tahoma"/>
                <a:cs typeface="Tahoma"/>
              </a:rPr>
              <a:t>Thursd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might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due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add-on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(urgent)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cases</a:t>
            </a:r>
            <a:r>
              <a:rPr sz="1400" spc="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or  </a:t>
            </a:r>
            <a:r>
              <a:rPr sz="1400" spc="20" dirty="0">
                <a:latin typeface="Tahoma"/>
                <a:cs typeface="Tahoma"/>
              </a:rPr>
              <a:t>fewer </a:t>
            </a:r>
            <a:r>
              <a:rPr sz="1400" spc="-40" dirty="0">
                <a:latin typeface="Tahoma"/>
                <a:cs typeface="Tahoma"/>
              </a:rPr>
              <a:t>no. </a:t>
            </a:r>
            <a:r>
              <a:rPr sz="1400" spc="20" dirty="0">
                <a:latin typeface="Tahoma"/>
                <a:cs typeface="Tahoma"/>
              </a:rPr>
              <a:t>of </a:t>
            </a:r>
            <a:r>
              <a:rPr sz="1400" spc="5" dirty="0">
                <a:latin typeface="Tahoma"/>
                <a:cs typeface="Tahoma"/>
              </a:rPr>
              <a:t>cancellations </a:t>
            </a:r>
            <a:r>
              <a:rPr sz="1400" spc="30" dirty="0">
                <a:latin typeface="Tahoma"/>
                <a:cs typeface="Tahoma"/>
              </a:rPr>
              <a:t>for </a:t>
            </a:r>
            <a:r>
              <a:rPr sz="1400" spc="-5" dirty="0">
                <a:latin typeface="Tahoma"/>
                <a:cs typeface="Tahoma"/>
              </a:rPr>
              <a:t>accommodating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emergency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cases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888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DE" dirty="0" smtClean="0"/>
              <a:t>Exploratory Data Analysis - Correlation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8" name="Google Shape;498;p4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570" y="4160250"/>
            <a:ext cx="541825" cy="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20" y="4161863"/>
            <a:ext cx="423473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17" y="772804"/>
            <a:ext cx="6056215" cy="42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/>
          <p:nvPr/>
        </p:nvSpPr>
        <p:spPr>
          <a:xfrm rot="2700000">
            <a:off x="972201" y="2900483"/>
            <a:ext cx="1044538" cy="90368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2080213" y="1502101"/>
            <a:ext cx="1529700" cy="152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00000">
            <a:off x="7392632" y="1471406"/>
            <a:ext cx="1044538" cy="90368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flipH="1">
            <a:off x="5457881" y="2111705"/>
            <a:ext cx="1529700" cy="152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DE" dirty="0" smtClean="0"/>
              <a:t>Exploratory Data Analysis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4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5765293" y="1218896"/>
            <a:ext cx="2908300" cy="318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Tahoma"/>
                <a:cs typeface="Tahoma"/>
              </a:rPr>
              <a:t>Observations:</a:t>
            </a:r>
            <a:endParaRPr sz="1300">
              <a:latin typeface="Tahoma"/>
              <a:cs typeface="Tahoma"/>
            </a:endParaRPr>
          </a:p>
          <a:p>
            <a:pPr marL="355600" marR="5080" indent="-271145">
              <a:lnSpc>
                <a:spcPct val="120000"/>
              </a:lnSpc>
              <a:spcBef>
                <a:spcPts val="1000"/>
              </a:spcBef>
              <a:buClr>
                <a:srgbClr val="679FDA"/>
              </a:buClr>
              <a:buChar char="●"/>
              <a:tabLst>
                <a:tab pos="354965" algn="l"/>
                <a:tab pos="355600" algn="l"/>
              </a:tabLst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45" dirty="0">
                <a:latin typeface="Tahoma"/>
                <a:cs typeface="Tahoma"/>
              </a:rPr>
              <a:t>a</a:t>
            </a:r>
            <a:r>
              <a:rPr sz="1300" spc="-5" dirty="0">
                <a:latin typeface="Tahoma"/>
                <a:cs typeface="Tahoma"/>
              </a:rPr>
              <a:t>v</a:t>
            </a:r>
            <a:r>
              <a:rPr sz="1300" spc="30" dirty="0">
                <a:latin typeface="Tahoma"/>
                <a:cs typeface="Tahoma"/>
              </a:rPr>
              <a:t>e</a:t>
            </a:r>
            <a:r>
              <a:rPr sz="1300" spc="-5" dirty="0">
                <a:latin typeface="Tahoma"/>
                <a:cs typeface="Tahoma"/>
              </a:rPr>
              <a:t>r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number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surgery  </a:t>
            </a:r>
            <a:r>
              <a:rPr sz="1300" spc="-15" dirty="0">
                <a:latin typeface="Tahoma"/>
                <a:cs typeface="Tahoma"/>
              </a:rPr>
              <a:t>cases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increase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m</a:t>
            </a:r>
            <a:r>
              <a:rPr sz="1300" spc="-25" dirty="0">
                <a:latin typeface="Tahoma"/>
                <a:cs typeface="Tahoma"/>
              </a:rPr>
              <a:t>o</a:t>
            </a:r>
            <a:r>
              <a:rPr sz="1300" spc="-5" dirty="0">
                <a:latin typeface="Tahoma"/>
                <a:cs typeface="Tahoma"/>
              </a:rPr>
              <a:t>ve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closer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to  </a:t>
            </a:r>
            <a:r>
              <a:rPr sz="1300" spc="5" dirty="0">
                <a:latin typeface="Tahoma"/>
                <a:cs typeface="Tahoma"/>
              </a:rPr>
              <a:t>actual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</a:t>
            </a:r>
            <a:r>
              <a:rPr sz="1300" spc="-30" dirty="0">
                <a:latin typeface="Tahoma"/>
                <a:cs typeface="Tahoma"/>
              </a:rPr>
              <a:t>a</a:t>
            </a:r>
            <a:r>
              <a:rPr sz="1300" spc="15" dirty="0">
                <a:latin typeface="Tahoma"/>
                <a:cs typeface="Tahoma"/>
              </a:rPr>
              <a:t>y</a:t>
            </a:r>
            <a:endParaRPr sz="1300">
              <a:latin typeface="Tahoma"/>
              <a:cs typeface="Tahoma"/>
            </a:endParaRPr>
          </a:p>
          <a:p>
            <a:pPr marL="355600" marR="21590" indent="-271145">
              <a:lnSpc>
                <a:spcPct val="120000"/>
              </a:lnSpc>
              <a:spcBef>
                <a:spcPts val="1200"/>
              </a:spcBef>
              <a:buClr>
                <a:srgbClr val="679FDA"/>
              </a:buClr>
              <a:buChar char="●"/>
              <a:tabLst>
                <a:tab pos="354965" algn="l"/>
                <a:tab pos="355600" algn="l"/>
              </a:tabLst>
            </a:pPr>
            <a:r>
              <a:rPr sz="1300" spc="40" dirty="0">
                <a:latin typeface="Tahoma"/>
                <a:cs typeface="Tahoma"/>
              </a:rPr>
              <a:t>D</a:t>
            </a:r>
            <a:r>
              <a:rPr sz="1300" spc="10" dirty="0">
                <a:latin typeface="Tahoma"/>
                <a:cs typeface="Tahoma"/>
              </a:rPr>
              <a:t>a</a:t>
            </a:r>
            <a:r>
              <a:rPr sz="1300" dirty="0">
                <a:latin typeface="Tahoma"/>
                <a:cs typeface="Tahoma"/>
              </a:rPr>
              <a:t>ys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nearer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0" dirty="0">
                <a:latin typeface="Tahoma"/>
                <a:cs typeface="Tahoma"/>
              </a:rPr>
              <a:t>to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actual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surgery  date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h</a:t>
            </a:r>
            <a:r>
              <a:rPr sz="1300" spc="-35" dirty="0">
                <a:latin typeface="Tahoma"/>
                <a:cs typeface="Tahoma"/>
              </a:rPr>
              <a:t>a</a:t>
            </a:r>
            <a:r>
              <a:rPr sz="1300" spc="-5" dirty="0">
                <a:latin typeface="Tahoma"/>
                <a:cs typeface="Tahoma"/>
              </a:rPr>
              <a:t>ve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strongest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correlation</a:t>
            </a:r>
            <a:endParaRPr sz="1300">
              <a:latin typeface="Tahoma"/>
              <a:cs typeface="Tahoma"/>
            </a:endParaRPr>
          </a:p>
          <a:p>
            <a:pPr marL="355600" marR="135890" indent="-328295">
              <a:lnSpc>
                <a:spcPct val="120000"/>
              </a:lnSpc>
              <a:spcBef>
                <a:spcPts val="1200"/>
              </a:spcBef>
              <a:buClr>
                <a:srgbClr val="679FDA"/>
              </a:buClr>
              <a:buChar char="●"/>
              <a:tabLst>
                <a:tab pos="354965" algn="l"/>
                <a:tab pos="355600" algn="l"/>
              </a:tabLst>
            </a:pPr>
            <a:r>
              <a:rPr sz="1300" spc="45" dirty="0">
                <a:latin typeface="Tahoma"/>
                <a:cs typeface="Tahoma"/>
              </a:rPr>
              <a:t>A</a:t>
            </a:r>
            <a:r>
              <a:rPr sz="1300" spc="-5" dirty="0">
                <a:latin typeface="Tahoma"/>
                <a:cs typeface="Tahoma"/>
              </a:rPr>
              <a:t>v</a:t>
            </a:r>
            <a:r>
              <a:rPr sz="1300" spc="30" dirty="0">
                <a:latin typeface="Tahoma"/>
                <a:cs typeface="Tahoma"/>
              </a:rPr>
              <a:t>e</a:t>
            </a:r>
            <a:r>
              <a:rPr sz="1300" spc="-5" dirty="0">
                <a:latin typeface="Tahoma"/>
                <a:cs typeface="Tahoma"/>
              </a:rPr>
              <a:t>r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actual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surgeries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35" dirty="0">
                <a:latin typeface="Tahoma"/>
                <a:cs typeface="Tahoma"/>
              </a:rPr>
              <a:t>116 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standard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</a:t>
            </a:r>
            <a:r>
              <a:rPr sz="1300" spc="-20" dirty="0">
                <a:latin typeface="Tahoma"/>
                <a:cs typeface="Tahoma"/>
              </a:rPr>
              <a:t>e</a:t>
            </a:r>
            <a:r>
              <a:rPr sz="1300" spc="15" dirty="0">
                <a:latin typeface="Tahoma"/>
                <a:cs typeface="Tahoma"/>
              </a:rPr>
              <a:t>viation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17.63</a:t>
            </a:r>
            <a:endParaRPr sz="1300">
              <a:latin typeface="Tahoma"/>
              <a:cs typeface="Tahoma"/>
            </a:endParaRPr>
          </a:p>
          <a:p>
            <a:pPr marL="355600" marR="165100" indent="-328295">
              <a:lnSpc>
                <a:spcPct val="120000"/>
              </a:lnSpc>
              <a:spcBef>
                <a:spcPts val="1200"/>
              </a:spcBef>
              <a:buClr>
                <a:srgbClr val="679FDA"/>
              </a:buClr>
              <a:buChar char="●"/>
              <a:tabLst>
                <a:tab pos="354965" algn="l"/>
                <a:tab pos="355600" algn="l"/>
              </a:tabLst>
            </a:pPr>
            <a:r>
              <a:rPr sz="1300" spc="45" dirty="0">
                <a:latin typeface="Tahoma"/>
                <a:cs typeface="Tahoma"/>
              </a:rPr>
              <a:t>A</a:t>
            </a:r>
            <a:r>
              <a:rPr sz="1300" spc="-5" dirty="0">
                <a:latin typeface="Tahoma"/>
                <a:cs typeface="Tahoma"/>
              </a:rPr>
              <a:t>v</a:t>
            </a:r>
            <a:r>
              <a:rPr sz="1300" spc="30" dirty="0">
                <a:latin typeface="Tahoma"/>
                <a:cs typeface="Tahoma"/>
              </a:rPr>
              <a:t>e</a:t>
            </a:r>
            <a:r>
              <a:rPr sz="1300" spc="-5" dirty="0">
                <a:latin typeface="Tahoma"/>
                <a:cs typeface="Tahoma"/>
              </a:rPr>
              <a:t>r</a:t>
            </a:r>
            <a:r>
              <a:rPr sz="1300" spc="-30" dirty="0">
                <a:latin typeface="Tahoma"/>
                <a:cs typeface="Tahoma"/>
              </a:rPr>
              <a:t>age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actual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surgeries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(after  </a:t>
            </a:r>
            <a:r>
              <a:rPr sz="1300" spc="10" dirty="0">
                <a:latin typeface="Tahoma"/>
                <a:cs typeface="Tahoma"/>
              </a:rPr>
              <a:t>rem</a:t>
            </a:r>
            <a:r>
              <a:rPr sz="1300" spc="-10" dirty="0">
                <a:latin typeface="Tahoma"/>
                <a:cs typeface="Tahoma"/>
              </a:rPr>
              <a:t>o</a:t>
            </a:r>
            <a:r>
              <a:rPr sz="1300" spc="-5" dirty="0">
                <a:latin typeface="Tahoma"/>
                <a:cs typeface="Tahoma"/>
              </a:rPr>
              <a:t>ving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outlier)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118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  </a:t>
            </a:r>
            <a:r>
              <a:rPr sz="1300" spc="5" dirty="0">
                <a:latin typeface="Tahoma"/>
                <a:cs typeface="Tahoma"/>
              </a:rPr>
              <a:t>standard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</a:t>
            </a:r>
            <a:r>
              <a:rPr sz="1300" spc="-20" dirty="0">
                <a:latin typeface="Tahoma"/>
                <a:cs typeface="Tahoma"/>
              </a:rPr>
              <a:t>e</a:t>
            </a:r>
            <a:r>
              <a:rPr sz="1300" spc="15" dirty="0">
                <a:latin typeface="Tahoma"/>
                <a:cs typeface="Tahoma"/>
              </a:rPr>
              <a:t>viation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11.67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318" y="1152475"/>
            <a:ext cx="2389760" cy="3312873"/>
          </a:xfrm>
          <a:prstGeom prst="rect">
            <a:avLst/>
          </a:prstGeom>
        </p:spPr>
      </p:pic>
      <p:grpSp>
        <p:nvGrpSpPr>
          <p:cNvPr id="19" name="object 5"/>
          <p:cNvGrpSpPr/>
          <p:nvPr/>
        </p:nvGrpSpPr>
        <p:grpSpPr>
          <a:xfrm>
            <a:off x="3155611" y="1152475"/>
            <a:ext cx="2372360" cy="3409950"/>
            <a:chOff x="3236293" y="1152475"/>
            <a:chExt cx="2372360" cy="3409950"/>
          </a:xfrm>
        </p:grpSpPr>
        <p:pic>
          <p:nvPicPr>
            <p:cNvPr id="20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6293" y="1152475"/>
              <a:ext cx="2372132" cy="3409953"/>
            </a:xfrm>
            <a:prstGeom prst="rect">
              <a:avLst/>
            </a:prstGeom>
          </p:spPr>
        </p:pic>
        <p:sp>
          <p:nvSpPr>
            <p:cNvPr id="21" name="object 7"/>
            <p:cNvSpPr/>
            <p:nvPr/>
          </p:nvSpPr>
          <p:spPr>
            <a:xfrm>
              <a:off x="3284924" y="1348550"/>
              <a:ext cx="2299970" cy="0"/>
            </a:xfrm>
            <a:custGeom>
              <a:avLst/>
              <a:gdLst/>
              <a:ahLst/>
              <a:cxnLst/>
              <a:rect l="l" t="t" r="r" b="b"/>
              <a:pathLst>
                <a:path w="2299970">
                  <a:moveTo>
                    <a:pt x="0" y="0"/>
                  </a:moveTo>
                  <a:lnTo>
                    <a:pt x="22994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/>
          <p:nvPr/>
        </p:nvSpPr>
        <p:spPr>
          <a:xfrm rot="2700000">
            <a:off x="972201" y="2900483"/>
            <a:ext cx="1044538" cy="90368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2080213" y="1502101"/>
            <a:ext cx="1529700" cy="1529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00000">
            <a:off x="7392632" y="1471406"/>
            <a:ext cx="1044538" cy="903682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flipH="1">
            <a:off x="5457881" y="2111705"/>
            <a:ext cx="1529700" cy="152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DE" dirty="0" smtClean="0"/>
              <a:t>Surgical Volume vs Day of Week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4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841624" y="1106859"/>
            <a:ext cx="6054725" cy="64579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00" b="1" spc="-50" dirty="0">
                <a:latin typeface="Tahoma"/>
                <a:cs typeface="Tahoma"/>
              </a:rPr>
              <a:t>Null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Hypothesis: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Total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surgical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volume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does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not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differ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based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day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week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300" b="1" spc="-55" dirty="0">
                <a:latin typeface="Tahoma"/>
                <a:cs typeface="Tahoma"/>
              </a:rPr>
              <a:t>Alternative</a:t>
            </a:r>
            <a:r>
              <a:rPr sz="1300" b="1" spc="-130" dirty="0">
                <a:latin typeface="Tahoma"/>
                <a:cs typeface="Tahoma"/>
              </a:rPr>
              <a:t> </a:t>
            </a:r>
            <a:r>
              <a:rPr sz="1300" b="1" spc="-75" dirty="0">
                <a:latin typeface="Tahoma"/>
                <a:cs typeface="Tahoma"/>
              </a:rPr>
              <a:t>Hypothesis:</a:t>
            </a:r>
            <a:r>
              <a:rPr sz="1300" b="1" spc="-125" dirty="0">
                <a:latin typeface="Tahoma"/>
                <a:cs typeface="Tahoma"/>
              </a:rPr>
              <a:t> </a:t>
            </a:r>
            <a:r>
              <a:rPr sz="1300" spc="-15" dirty="0">
                <a:latin typeface="Tahoma"/>
                <a:cs typeface="Tahoma"/>
              </a:rPr>
              <a:t>Total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surgical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volume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differs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based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on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day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week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741933" y="3079837"/>
            <a:ext cx="747585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Clr>
                <a:srgbClr val="679FDA"/>
              </a:buClr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latin typeface="Tahoma"/>
                <a:cs typeface="Tahoma"/>
              </a:rPr>
              <a:t>By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85" dirty="0">
                <a:latin typeface="Tahoma"/>
                <a:cs typeface="Tahoma"/>
              </a:rPr>
              <a:t>ANOVA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test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result,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can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reject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our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null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hypothesis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with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55" dirty="0">
                <a:latin typeface="Tahoma"/>
                <a:cs typeface="Tahoma"/>
              </a:rPr>
              <a:t>99%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conﬁdence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980"/>
              </a:spcBef>
              <a:buClr>
                <a:srgbClr val="679FDA"/>
              </a:buClr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Tahoma"/>
                <a:cs typeface="Tahoma"/>
              </a:rPr>
              <a:t>The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p-value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obtained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from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5" dirty="0">
                <a:latin typeface="Tahoma"/>
                <a:cs typeface="Tahoma"/>
              </a:rPr>
              <a:t>AN</a:t>
            </a:r>
            <a:r>
              <a:rPr sz="1300" spc="85" dirty="0">
                <a:latin typeface="Tahoma"/>
                <a:cs typeface="Tahoma"/>
              </a:rPr>
              <a:t>O</a:t>
            </a:r>
            <a:r>
              <a:rPr sz="1300" spc="15" dirty="0">
                <a:latin typeface="Tahoma"/>
                <a:cs typeface="Tahoma"/>
              </a:rPr>
              <a:t>V</a:t>
            </a:r>
            <a:r>
              <a:rPr sz="1300" spc="100" dirty="0">
                <a:latin typeface="Tahoma"/>
                <a:cs typeface="Tahoma"/>
              </a:rPr>
              <a:t>A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analysis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is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-195" dirty="0">
                <a:latin typeface="Tahoma"/>
                <a:cs typeface="Tahoma"/>
              </a:rPr>
              <a:t>&lt;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0.05</a:t>
            </a:r>
          </a:p>
          <a:p>
            <a:pPr marL="340995" indent="-328295">
              <a:lnSpc>
                <a:spcPct val="100000"/>
              </a:lnSpc>
              <a:spcBef>
                <a:spcPts val="985"/>
              </a:spcBef>
              <a:buClr>
                <a:srgbClr val="679FDA"/>
              </a:buClr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latin typeface="Tahoma"/>
                <a:cs typeface="Tahoma"/>
              </a:rPr>
              <a:t>We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can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conclude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there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are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signiﬁcant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differences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among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surgeries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day</a:t>
            </a:r>
            <a:r>
              <a:rPr sz="1300" spc="-15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week</a:t>
            </a:r>
            <a:endParaRPr sz="1300" dirty="0">
              <a:latin typeface="Tahoma"/>
              <a:cs typeface="Tahoma"/>
            </a:endParaRPr>
          </a:p>
          <a:p>
            <a:pPr marL="340360" marR="5080" indent="-328295">
              <a:lnSpc>
                <a:spcPct val="131000"/>
              </a:lnSpc>
              <a:spcBef>
                <a:spcPts val="500"/>
              </a:spcBef>
              <a:buClr>
                <a:srgbClr val="679FDA"/>
              </a:buClr>
              <a:buChar char="●"/>
              <a:tabLst>
                <a:tab pos="340360" algn="l"/>
                <a:tab pos="340995" algn="l"/>
              </a:tabLst>
            </a:pPr>
            <a:r>
              <a:rPr sz="1300" spc="-30" dirty="0">
                <a:latin typeface="Tahoma"/>
                <a:cs typeface="Tahoma"/>
              </a:rPr>
              <a:t>Thus,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we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0" dirty="0">
                <a:latin typeface="Tahoma"/>
                <a:cs typeface="Tahoma"/>
              </a:rPr>
              <a:t>reject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null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hypothesis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and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accept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alternative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5" dirty="0">
                <a:latin typeface="Tahoma"/>
                <a:cs typeface="Tahoma"/>
              </a:rPr>
              <a:t>hypothesis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that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25" dirty="0">
                <a:latin typeface="Tahoma"/>
                <a:cs typeface="Tahoma"/>
              </a:rPr>
              <a:t>total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surgical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case</a:t>
            </a:r>
            <a:r>
              <a:rPr sz="1300" spc="-1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volume </a:t>
            </a:r>
            <a:r>
              <a:rPr sz="1300" spc="-390" dirty="0">
                <a:latin typeface="Tahoma"/>
                <a:cs typeface="Tahoma"/>
              </a:rPr>
              <a:t> </a:t>
            </a:r>
            <a:r>
              <a:rPr sz="1300" spc="15" dirty="0">
                <a:latin typeface="Tahoma"/>
                <a:cs typeface="Tahoma"/>
              </a:rPr>
              <a:t>differs</a:t>
            </a:r>
            <a:r>
              <a:rPr sz="1300" spc="-16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by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Day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20" dirty="0">
                <a:latin typeface="Tahoma"/>
                <a:cs typeface="Tahoma"/>
              </a:rPr>
              <a:t>of</a:t>
            </a:r>
            <a:r>
              <a:rPr sz="1300" spc="-160" dirty="0">
                <a:latin typeface="Tahoma"/>
                <a:cs typeface="Tahoma"/>
              </a:rPr>
              <a:t> </a:t>
            </a:r>
            <a:r>
              <a:rPr sz="1300" spc="40" dirty="0">
                <a:latin typeface="Tahoma"/>
                <a:cs typeface="Tahoma"/>
              </a:rPr>
              <a:t>Week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14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775" y="2087413"/>
            <a:ext cx="3228899" cy="9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dirty="0" smtClean="0"/>
              <a:t>Data Modelling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803993" y="1332838"/>
            <a:ext cx="4841240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indent="-336550">
              <a:lnSpc>
                <a:spcPct val="100000"/>
              </a:lnSpc>
              <a:spcBef>
                <a:spcPts val="100"/>
              </a:spcBef>
              <a:buClr>
                <a:srgbClr val="679FDA"/>
              </a:buClr>
              <a:buChar char="●"/>
              <a:tabLst>
                <a:tab pos="373380" algn="l"/>
                <a:tab pos="374650" algn="l"/>
              </a:tabLst>
            </a:pPr>
            <a:r>
              <a:rPr sz="1400" spc="25" dirty="0">
                <a:latin typeface="Tahoma"/>
                <a:cs typeface="Tahoma"/>
              </a:rPr>
              <a:t>Data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2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ype: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Continuous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  <a:p>
            <a:pPr marL="374015" indent="-336550">
              <a:lnSpc>
                <a:spcPct val="100000"/>
              </a:lnSpc>
              <a:spcBef>
                <a:spcPts val="1250"/>
              </a:spcBef>
              <a:buClr>
                <a:srgbClr val="679FDA"/>
              </a:buClr>
              <a:buChar char="●"/>
              <a:tabLst>
                <a:tab pos="373380" algn="l"/>
                <a:tab pos="374650" algn="l"/>
              </a:tabLst>
            </a:pPr>
            <a:r>
              <a:rPr sz="1400" spc="15" dirty="0">
                <a:latin typeface="Tahoma"/>
                <a:cs typeface="Tahoma"/>
              </a:rPr>
              <a:t>Dependent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variable: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Actual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Surgery</a:t>
            </a:r>
            <a:endParaRPr sz="1400" dirty="0">
              <a:latin typeface="Tahoma"/>
              <a:cs typeface="Tahoma"/>
            </a:endParaRPr>
          </a:p>
          <a:p>
            <a:pPr marL="374015" indent="-336550">
              <a:lnSpc>
                <a:spcPct val="100000"/>
              </a:lnSpc>
              <a:spcBef>
                <a:spcPts val="1250"/>
              </a:spcBef>
              <a:buClr>
                <a:srgbClr val="679FDA"/>
              </a:buClr>
              <a:buChar char="●"/>
              <a:tabLst>
                <a:tab pos="373380" algn="l"/>
                <a:tab pos="374650" algn="l"/>
              </a:tabLst>
            </a:pPr>
            <a:r>
              <a:rPr sz="1400" spc="-5" dirty="0">
                <a:latin typeface="Tahoma"/>
                <a:cs typeface="Tahoma"/>
              </a:rPr>
              <a:t>Independent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variables: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-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28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–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374015" indent="-336550">
              <a:lnSpc>
                <a:spcPct val="100000"/>
              </a:lnSpc>
              <a:spcBef>
                <a:spcPts val="1255"/>
              </a:spcBef>
              <a:buClr>
                <a:srgbClr val="679FDA"/>
              </a:buClr>
              <a:buChar char="●"/>
              <a:tabLst>
                <a:tab pos="373380" algn="l"/>
                <a:tab pos="374650" algn="l"/>
              </a:tabLst>
            </a:pPr>
            <a:r>
              <a:rPr sz="1400" dirty="0">
                <a:latin typeface="Tahoma"/>
                <a:cs typeface="Tahoma"/>
              </a:rPr>
              <a:t>Regression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Equation:</a:t>
            </a:r>
            <a:endParaRPr sz="1400" dirty="0">
              <a:latin typeface="Tahoma"/>
              <a:cs typeface="Tahoma"/>
            </a:endParaRPr>
          </a:p>
          <a:p>
            <a:pPr marL="374015">
              <a:lnSpc>
                <a:spcPct val="100000"/>
              </a:lnSpc>
              <a:spcBef>
                <a:spcPts val="1250"/>
              </a:spcBef>
            </a:pP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(a</a:t>
            </a:r>
            <a:r>
              <a:rPr sz="1350" spc="-120" baseline="-33950" dirty="0">
                <a:latin typeface="Tahoma"/>
                <a:cs typeface="Tahoma"/>
              </a:rPr>
              <a:t>1</a:t>
            </a:r>
            <a:r>
              <a:rPr sz="1400" spc="-80" dirty="0">
                <a:latin typeface="Tahoma"/>
                <a:cs typeface="Tahoma"/>
              </a:rPr>
              <a:t>*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–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28)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(a</a:t>
            </a:r>
            <a:r>
              <a:rPr sz="1350" spc="-120" baseline="-33950" dirty="0">
                <a:latin typeface="Tahoma"/>
                <a:cs typeface="Tahoma"/>
              </a:rPr>
              <a:t>2</a:t>
            </a:r>
            <a:r>
              <a:rPr sz="1400" spc="-80" dirty="0">
                <a:latin typeface="Tahoma"/>
                <a:cs typeface="Tahoma"/>
              </a:rPr>
              <a:t>*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-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21)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.....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(a</a:t>
            </a:r>
            <a:r>
              <a:rPr sz="1350" spc="-67" baseline="-33950" dirty="0">
                <a:latin typeface="Tahoma"/>
                <a:cs typeface="Tahoma"/>
              </a:rPr>
              <a:t>x</a:t>
            </a:r>
            <a:r>
              <a:rPr sz="1350" spc="-157" baseline="-33950" dirty="0">
                <a:latin typeface="Tahoma"/>
                <a:cs typeface="Tahoma"/>
              </a:rPr>
              <a:t> </a:t>
            </a:r>
            <a:r>
              <a:rPr sz="1350" spc="-7" baseline="-33950" dirty="0">
                <a:latin typeface="Tahoma"/>
                <a:cs typeface="Tahoma"/>
              </a:rPr>
              <a:t>-</a:t>
            </a:r>
            <a:r>
              <a:rPr sz="1350" spc="-157" baseline="-33950" dirty="0">
                <a:latin typeface="Tahoma"/>
                <a:cs typeface="Tahoma"/>
              </a:rPr>
              <a:t> </a:t>
            </a:r>
            <a:r>
              <a:rPr sz="1350" spc="-120" baseline="-33950" dirty="0">
                <a:latin typeface="Tahoma"/>
                <a:cs typeface="Tahoma"/>
              </a:rPr>
              <a:t>1</a:t>
            </a:r>
            <a:r>
              <a:rPr sz="1400" spc="-80" dirty="0">
                <a:latin typeface="Tahoma"/>
                <a:cs typeface="Tahoma"/>
              </a:rPr>
              <a:t>*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–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2)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(a</a:t>
            </a:r>
            <a:r>
              <a:rPr sz="1350" spc="-127" baseline="-33950" dirty="0">
                <a:latin typeface="Tahoma"/>
                <a:cs typeface="Tahoma"/>
              </a:rPr>
              <a:t>x</a:t>
            </a:r>
            <a:r>
              <a:rPr sz="1400" spc="-85" dirty="0">
                <a:latin typeface="Tahoma"/>
                <a:cs typeface="Tahoma"/>
              </a:rPr>
              <a:t>*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–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1)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1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599" y="3347052"/>
            <a:ext cx="5080473" cy="13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649</Words>
  <Application>Microsoft Office PowerPoint</Application>
  <PresentationFormat>On-screen Show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Assistant</vt:lpstr>
      <vt:lpstr>Tahoma</vt:lpstr>
      <vt:lpstr>Times New Roman</vt:lpstr>
      <vt:lpstr>Simple Light</vt:lpstr>
      <vt:lpstr>Data Analytics</vt:lpstr>
      <vt:lpstr>Data Analytics</vt:lpstr>
      <vt:lpstr>Exploratory Data Analysis</vt:lpstr>
      <vt:lpstr>Exploratory Data Analysis</vt:lpstr>
      <vt:lpstr>Exploratory Data Analysis</vt:lpstr>
      <vt:lpstr>Exploratory Data Analysis - Correlation</vt:lpstr>
      <vt:lpstr>Exploratory Data Analysis</vt:lpstr>
      <vt:lpstr>Surgical Volume vs Day of Week</vt:lpstr>
      <vt:lpstr>Data Modelling</vt:lpstr>
      <vt:lpstr>Model Performance</vt:lpstr>
      <vt:lpstr>Predictions (from 45 weeks of data)</vt:lpstr>
      <vt:lpstr>Predictions (from 3weeks of data)</vt:lpstr>
      <vt:lpstr>Recommendations</vt:lpstr>
      <vt:lpstr>Data Analytics - Learning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Python</dc:title>
  <cp:lastModifiedBy>Rediuser</cp:lastModifiedBy>
  <cp:revision>47</cp:revision>
  <dcterms:modified xsi:type="dcterms:W3CDTF">2023-11-24T10:12:37Z</dcterms:modified>
</cp:coreProperties>
</file>