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84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1" r:id="rId3"/>
    <p:sldId id="272" r:id="rId4"/>
    <p:sldId id="271" r:id="rId5"/>
    <p:sldId id="273" r:id="rId6"/>
    <p:sldId id="276" r:id="rId7"/>
    <p:sldId id="275" r:id="rId8"/>
    <p:sldId id="277" r:id="rId9"/>
    <p:sldId id="278" r:id="rId10"/>
    <p:sldId id="279" r:id="rId11"/>
    <p:sldId id="280" r:id="rId12"/>
    <p:sldId id="281" r:id="rId13"/>
    <p:sldId id="283" r:id="rId14"/>
    <p:sldId id="284" r:id="rId15"/>
    <p:sldId id="285" r:id="rId16"/>
    <p:sldId id="269" r:id="rId17"/>
    <p:sldId id="286" r:id="rId18"/>
    <p:sldId id="287" r:id="rId19"/>
    <p:sldId id="288" r:id="rId20"/>
    <p:sldId id="289" r:id="rId21"/>
    <p:sldId id="290" r:id="rId22"/>
    <p:sldId id="270" r:id="rId23"/>
    <p:sldId id="291" r:id="rId24"/>
    <p:sldId id="292" r:id="rId25"/>
  </p:sldIdLst>
  <p:sldSz cx="12192000" cy="6858000"/>
  <p:notesSz cx="6858000" cy="9144000"/>
  <p:defaultTextStyle>
    <a:defPPr rtl="0"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3730" autoAdjust="0"/>
  </p:normalViewPr>
  <p:slideViewPr>
    <p:cSldViewPr snapToGrid="0">
      <p:cViewPr varScale="1">
        <p:scale>
          <a:sx n="116" d="100"/>
          <a:sy n="116" d="100"/>
        </p:scale>
        <p:origin x="3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363D635-2378-4D50-90FB-C250DED80A32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2019/5/8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C4B79F2-7C6A-497B-9A4A-8ACE18746CB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6342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0E86DD-15E7-483C-8127-97C7DC28D095}" type="datetime1">
              <a:rPr lang="zh-CN" altLang="en-US" smtClean="0"/>
              <a:pPr/>
              <a:t>2019/5/8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262A795-6F94-4A96-B820-B9038480D048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你的教室颜色与此模板中看到的颜色不同吗？没关系！单击“设计”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-&gt;“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变量”（向下箭头）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-&gt;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选择适合你的配色方案！</a:t>
            </a:r>
          </a:p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随意更改任何“你将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...”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和“我将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...”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的陈述，以确保它们符合你的课堂程序和规则！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10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0064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11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647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12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925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13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9330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14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1272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15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5704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16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7805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17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4915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18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977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19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880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5749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20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1534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21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3047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22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9963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23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4208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24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611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649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4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696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5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212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6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50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7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450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8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706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9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852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rtlCol="0"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 rtlCol="0"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643B07F-1D4C-4540-999E-86D36202C0C6}" type="datetime1">
              <a:rPr lang="zh-CN" altLang="en-US" smtClean="0"/>
              <a:t>2019/5/8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D22F896-40B5-4ADD-8801-0D06FADFA09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8" name="直接连接符​​ 7"/>
          <p:cNvCxnSpPr>
            <a:cxnSpLocks/>
          </p:cNvCxnSpPr>
          <p:nvPr/>
        </p:nvCxnSpPr>
        <p:spPr>
          <a:xfrm>
            <a:off x="4213781" y="3733800"/>
            <a:ext cx="371416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8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8439094-95A5-4980-A2A3-89FA2435876B}" type="datetime1">
              <a:rPr lang="zh-CN" altLang="en-US" smtClean="0"/>
              <a:t>2019/5/8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D22F896-40B5-4ADD-8801-0D06FADFA09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724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322F546-3B99-456D-B1CF-27BD2F7FE5D2}" type="datetime1">
              <a:rPr lang="zh-CN" altLang="en-US" smtClean="0"/>
              <a:t>2019/5/8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D22F896-40B5-4ADD-8801-0D06FADFA09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221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4D37FF0-D500-4819-9052-AC9C333A8832}" type="datetime1">
              <a:rPr lang="zh-CN" altLang="en-US" smtClean="0"/>
              <a:t>2019/5/8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D22F896-40B5-4ADD-8801-0D06FADFA09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52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rtlCol="0" anchor="b">
            <a:noAutofit/>
          </a:bodyPr>
          <a:lstStyle>
            <a:lvl1pPr algn="ctr">
              <a:lnSpc>
                <a:spcPct val="85000"/>
              </a:lnSpc>
              <a:defRPr sz="7200" b="0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D3CB5DD-18D0-4B93-A228-C4DB80A9C862}" type="datetime1">
              <a:rPr lang="zh-CN" altLang="en-US" smtClean="0"/>
              <a:t>2019/5/8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D22F896-40B5-4ADD-8801-0D06FADFA09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 rtlCol="0"/>
          <a:lstStyle>
            <a:lvl1pPr>
              <a:defRPr sz="2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 rtlCol="0"/>
          <a:lstStyle>
            <a:lvl1pPr>
              <a:defRPr sz="2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669D3E-3884-46AC-96BE-0EB89ED52750}" type="datetime1">
              <a:rPr lang="zh-CN" altLang="en-US" smtClean="0"/>
              <a:t>2019/5/8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D22F896-40B5-4ADD-8801-0D06FADFA09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452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 rtlCol="0"/>
          <a:lstStyle>
            <a:lvl1pPr>
              <a:defRPr sz="2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 rtlCol="0"/>
          <a:lstStyle>
            <a:lvl1pPr>
              <a:defRPr sz="2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22F1139-3645-4824-BD53-F607326A61B9}" type="datetime1">
              <a:rPr lang="zh-CN" altLang="en-US" smtClean="0"/>
              <a:t>2019/5/8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D22F896-40B5-4ADD-8801-0D06FADFA09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800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D208615-CB44-40D5-A0AD-BC9B36114A55}" type="datetime1">
              <a:rPr lang="zh-CN" altLang="en-US" smtClean="0"/>
              <a:t>2019/5/8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D22F896-40B5-4ADD-8801-0D06FADFA09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52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854EB7C-80E3-4267-B53F-C264AD7BECE0}" type="datetime1">
              <a:rPr lang="zh-CN" altLang="en-US" smtClean="0"/>
              <a:t>2019/5/8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D22F896-40B5-4ADD-8801-0D06FADFA09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rtlCol="0" anchor="b">
            <a:noAutofit/>
          </a:bodyPr>
          <a:lstStyle>
            <a:lvl1pPr>
              <a:lnSpc>
                <a:spcPct val="90000"/>
              </a:lnSpc>
              <a:defRPr sz="40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 rtlCol="0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DD0F495-F050-49AC-8028-2B6604CE35DE}" type="datetime1">
              <a:rPr lang="zh-CN" altLang="en-US" smtClean="0"/>
              <a:t>2019/5/8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D22F896-40B5-4ADD-8801-0D06FADFA09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52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rtlCol="0" anchor="b">
            <a:noAutofit/>
          </a:bodyPr>
          <a:lstStyle>
            <a:lvl1pPr>
              <a:lnSpc>
                <a:spcPct val="90000"/>
              </a:lnSpc>
              <a:defRPr sz="40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rtlCol="0" anchor="t">
            <a:normAutofit/>
          </a:bodyPr>
          <a:lstStyle>
            <a:lvl1pPr marL="0" indent="0">
              <a:buNone/>
              <a:defRPr sz="2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4CCE92-93A9-45CB-93EB-0D8BC89697E4}" type="datetime1">
              <a:rPr lang="zh-CN" altLang="en-US" smtClean="0"/>
              <a:t>2019/5/8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D22F896-40B5-4ADD-8801-0D06FADFA09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507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9E1F69-A97B-455B-BA72-3104C5C7CE22}" type="datetime1">
              <a:rPr lang="zh-CN" altLang="en-US" smtClean="0"/>
              <a:t>2019/5/8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D22F896-40B5-4ADD-8801-0D06FADFA09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76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第一次习题课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6D699F35-1401-4ECD-9F96-7017DB9FA1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黄一凡</a:t>
            </a:r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作业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xmlns="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6723947"/>
              </p:ext>
            </p:extLst>
          </p:nvPr>
        </p:nvGraphicFramePr>
        <p:xfrm>
          <a:off x="1159668" y="1601227"/>
          <a:ext cx="9872664" cy="4694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743422230"/>
                    </a:ext>
                  </a:extLst>
                </a:gridCol>
                <a:gridCol w="9664384">
                  <a:extLst>
                    <a:ext uri="{9D8B030D-6E8A-4147-A177-3AD203B41FA5}">
                      <a16:colId xmlns:a16="http://schemas.microsoft.com/office/drawing/2014/main" xmlns="" val="777156215"/>
                    </a:ext>
                  </a:extLst>
                </a:gridCol>
              </a:tblGrid>
              <a:tr h="472727">
                <a:tc>
                  <a:txBody>
                    <a:bodyPr/>
                    <a:lstStyle/>
                    <a:p>
                      <a:pPr rtl="0"/>
                      <a:endParaRPr 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附录</a:t>
                      </a:r>
                      <a:r>
                        <a:rPr lang="en-US" altLang="zh-CN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A </a:t>
                      </a:r>
                      <a:r>
                        <a:rPr lang="zh-CN" altLang="en-US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第</a:t>
                      </a:r>
                      <a:r>
                        <a:rPr lang="en-US" altLang="zh-CN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3</a:t>
                      </a:r>
                      <a:r>
                        <a:rPr lang="zh-CN" altLang="en-US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题</a:t>
                      </a:r>
                      <a:endParaRPr lang="zh-CN" altLang="zh-CN" sz="24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  <a:p>
                      <a:pPr rtl="0"/>
                      <a:endParaRPr 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6822786"/>
                  </a:ext>
                </a:extLst>
              </a:tr>
              <a:tr h="3963142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lang="zh-CN" sz="16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rtl="0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计算</a:t>
                      </a: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Lucas</a:t>
                      </a: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和</a:t>
                      </a: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Swim</a:t>
                      </a: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指令平均均值</a:t>
                      </a:r>
                      <a:endParaRPr 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44739329"/>
                  </a:ext>
                </a:extLst>
              </a:tr>
            </a:tbl>
          </a:graphicData>
        </a:graphic>
      </p:graphicFrame>
      <p:pic>
        <p:nvPicPr>
          <p:cNvPr id="5" name="图形 4" descr="铅笔">
            <a:extLst>
              <a:ext uri="{FF2B5EF4-FFF2-40B4-BE49-F238E27FC236}">
                <a16:creationId xmlns:a16="http://schemas.microsoft.com/office/drawing/2014/main" xmlns="" id="{0A74E1BB-B1CA-413B-8313-F68AA049A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188286" y="537891"/>
            <a:ext cx="767542" cy="76754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9E92FEE7-D600-4A3B-9409-0A345F4E41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8181" y="2843906"/>
            <a:ext cx="5366479" cy="345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78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作业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xmlns="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159668" y="1601227"/>
          <a:ext cx="9872664" cy="4694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743422230"/>
                    </a:ext>
                  </a:extLst>
                </a:gridCol>
                <a:gridCol w="9664384">
                  <a:extLst>
                    <a:ext uri="{9D8B030D-6E8A-4147-A177-3AD203B41FA5}">
                      <a16:colId xmlns:a16="http://schemas.microsoft.com/office/drawing/2014/main" xmlns="" val="777156215"/>
                    </a:ext>
                  </a:extLst>
                </a:gridCol>
              </a:tblGrid>
              <a:tr h="472727">
                <a:tc>
                  <a:txBody>
                    <a:bodyPr/>
                    <a:lstStyle/>
                    <a:p>
                      <a:pPr rtl="0"/>
                      <a:endParaRPr 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附录</a:t>
                      </a:r>
                      <a:r>
                        <a:rPr lang="en-US" altLang="zh-CN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A </a:t>
                      </a:r>
                      <a:r>
                        <a:rPr lang="zh-CN" altLang="en-US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第</a:t>
                      </a:r>
                      <a:r>
                        <a:rPr lang="en-US" altLang="zh-CN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3</a:t>
                      </a:r>
                      <a:r>
                        <a:rPr lang="zh-CN" altLang="en-US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题</a:t>
                      </a:r>
                      <a:endParaRPr lang="zh-CN" altLang="zh-CN" sz="24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  <a:p>
                      <a:pPr rtl="0"/>
                      <a:endParaRPr 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6822786"/>
                  </a:ext>
                </a:extLst>
              </a:tr>
              <a:tr h="3963142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lang="zh-CN" sz="16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rtl="0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计算</a:t>
                      </a: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Lucas</a:t>
                      </a: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和</a:t>
                      </a: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Swim</a:t>
                      </a: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指令平均均值</a:t>
                      </a:r>
                      <a:endParaRPr 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44739329"/>
                  </a:ext>
                </a:extLst>
              </a:tr>
            </a:tbl>
          </a:graphicData>
        </a:graphic>
      </p:graphicFrame>
      <p:pic>
        <p:nvPicPr>
          <p:cNvPr id="5" name="图形 4" descr="铅笔">
            <a:extLst>
              <a:ext uri="{FF2B5EF4-FFF2-40B4-BE49-F238E27FC236}">
                <a16:creationId xmlns:a16="http://schemas.microsoft.com/office/drawing/2014/main" xmlns="" id="{0A74E1BB-B1CA-413B-8313-F68AA049A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188286" y="537891"/>
            <a:ext cx="767542" cy="76754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F6E79352-A0BD-4910-B688-7B74188EBB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1313" y="2837441"/>
            <a:ext cx="5581947" cy="345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857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作业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xmlns="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1996258"/>
              </p:ext>
            </p:extLst>
          </p:nvPr>
        </p:nvGraphicFramePr>
        <p:xfrm>
          <a:off x="1159668" y="1601227"/>
          <a:ext cx="9872664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743422230"/>
                    </a:ext>
                  </a:extLst>
                </a:gridCol>
                <a:gridCol w="9664384">
                  <a:extLst>
                    <a:ext uri="{9D8B030D-6E8A-4147-A177-3AD203B41FA5}">
                      <a16:colId xmlns:a16="http://schemas.microsoft.com/office/drawing/2014/main" xmlns="" val="777156215"/>
                    </a:ext>
                  </a:extLst>
                </a:gridCol>
              </a:tblGrid>
              <a:tr h="472727">
                <a:tc>
                  <a:txBody>
                    <a:bodyPr/>
                    <a:lstStyle/>
                    <a:p>
                      <a:pPr rtl="0"/>
                      <a:endParaRPr 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附录</a:t>
                      </a:r>
                      <a:r>
                        <a:rPr lang="en-US" altLang="zh-CN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A </a:t>
                      </a:r>
                      <a:r>
                        <a:rPr lang="zh-CN" altLang="en-US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第</a:t>
                      </a:r>
                      <a:r>
                        <a:rPr lang="en-US" altLang="zh-CN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3</a:t>
                      </a:r>
                      <a:r>
                        <a:rPr lang="zh-CN" altLang="en-US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题</a:t>
                      </a:r>
                      <a:endParaRPr lang="zh-CN" altLang="zh-CN" sz="24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  <a:p>
                      <a:pPr rtl="0"/>
                      <a:endParaRPr 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6822786"/>
                  </a:ext>
                </a:extLst>
              </a:tr>
              <a:tr h="3963142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lang="zh-CN" sz="16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rtl="0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zh-CN" altLang="en-US" b="1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计算各类指令占比</a:t>
                      </a:r>
                      <a:endParaRPr lang="en-US" altLang="zh-CN" b="1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  <a:p>
                      <a:pPr marL="0" indent="0" rtl="0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zh-CN" altLang="en-US" sz="1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存储</a:t>
                      </a:r>
                      <a:r>
                        <a:rPr lang="en-US" altLang="zh-CN" sz="1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-</a:t>
                      </a:r>
                      <a:r>
                        <a:rPr lang="zh-CN" altLang="en-US" sz="1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载入指令：包括存储、载入，不包括载入立即数，</a:t>
                      </a:r>
                      <a:r>
                        <a:rPr lang="en-US" altLang="zh-CN" sz="1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(</a:t>
                      </a:r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9.8% </a:t>
                      </a:r>
                      <a:r>
                        <a:rPr lang="en-US" altLang="zh-CN" sz="1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+ 2.4%) = </a:t>
                      </a:r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12.2%</a:t>
                      </a:r>
                    </a:p>
                    <a:p>
                      <a:pPr marL="0" indent="0" rtl="0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zh-CN" altLang="en-US" sz="1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条件分支指令：包括条件分支，</a:t>
                      </a:r>
                      <a:r>
                        <a:rPr lang="en-US" altLang="zh-CN" sz="1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1.0%</a:t>
                      </a:r>
                    </a:p>
                    <a:p>
                      <a:pPr marL="0" indent="0" rtl="0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zh-CN" altLang="en-US" sz="1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跳转指令：包括跳转指令，</a:t>
                      </a:r>
                      <a:r>
                        <a:rPr lang="en-US" altLang="zh-CN" sz="1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0%</a:t>
                      </a:r>
                    </a:p>
                    <a:p>
                      <a:pPr marL="0" indent="0" rtl="0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zh-CN" altLang="en-US" sz="1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浮点乘指令：包括浮点乘指令，</a:t>
                      </a:r>
                      <a:r>
                        <a:rPr lang="en-US" altLang="zh-CN" sz="1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8.2%</a:t>
                      </a:r>
                    </a:p>
                    <a:p>
                      <a:pPr marL="0" indent="0" rtl="0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zh-CN" altLang="en-US" sz="1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浮点除指令：包括浮点除指令，</a:t>
                      </a:r>
                      <a:r>
                        <a:rPr lang="en-US" altLang="zh-CN" sz="1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0.2%</a:t>
                      </a:r>
                    </a:p>
                    <a:p>
                      <a:pPr marL="0" indent="0" rtl="0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zh-CN" altLang="en-US" sz="1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浮点加指令：包括浮点加、浮点减，</a:t>
                      </a:r>
                      <a:r>
                        <a:rPr lang="en-US" altLang="zh-CN" sz="1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(8.6% + 6.2%) = 14.8%</a:t>
                      </a:r>
                    </a:p>
                    <a:p>
                      <a:pPr marL="0" indent="0" rtl="0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zh-CN" altLang="en-US" sz="1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载入</a:t>
                      </a:r>
                      <a:r>
                        <a:rPr lang="en-US" altLang="zh-CN" sz="1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-</a:t>
                      </a:r>
                      <a:r>
                        <a:rPr lang="zh-CN" altLang="en-US" sz="1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存储浮点指令：包括载入浮点、存储浮点，</a:t>
                      </a:r>
                      <a:r>
                        <a:rPr lang="en-US" altLang="zh-CN" sz="1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(16.5% + 11.6%) = 28.1%</a:t>
                      </a:r>
                    </a:p>
                    <a:p>
                      <a:pPr marL="0" indent="0" rtl="0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zh-CN" altLang="en-US" sz="1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其他浮点指令：包括移动寄存器</a:t>
                      </a:r>
                      <a:r>
                        <a:rPr lang="en-US" altLang="zh-CN" sz="1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-</a:t>
                      </a:r>
                      <a:r>
                        <a:rPr lang="zh-CN" altLang="en-US" sz="1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寄存器浮点、比较浮点、条件移动浮点，</a:t>
                      </a:r>
                      <a:r>
                        <a:rPr lang="en-US" altLang="zh-CN" sz="1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(1.4% + 0.4% + 0.4% + 0.8%) = 3.0%</a:t>
                      </a:r>
                    </a:p>
                    <a:p>
                      <a:pPr marL="0" indent="0" rtl="0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ALU</a:t>
                      </a:r>
                      <a:r>
                        <a:rPr lang="zh-CN" altLang="en-US" sz="1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指令：剩余指令，</a:t>
                      </a:r>
                      <a:r>
                        <a:rPr lang="en-US" altLang="zh-CN" sz="1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(17.8% + 3.0% + 0.6% + 5.6% + 1.0% + 0.9% + 4.1%) = 33.0%</a:t>
                      </a:r>
                    </a:p>
                    <a:p>
                      <a:pPr marL="0" indent="0" rtl="0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pt-BR" altLang="zh-CN" sz="1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CPI = 1.0 × 33.0% + 1.4 × </a:t>
                      </a:r>
                      <a:r>
                        <a:rPr lang="pt-BR" altLang="zh-CN" sz="1400" dirty="0">
                          <a:solidFill>
                            <a:srgbClr val="FF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12.2%</a:t>
                      </a:r>
                      <a:r>
                        <a:rPr lang="pt-BR" altLang="zh-CN" sz="1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 + 2.0 × 1.0% × 60% + 1.5 × 1.0% × 40% + 6.0× 8.2% + 4.0 × 14.8% + 20 × 0.2% + 1.5 × 28.1% + 2.0 × 3.0% = 2.12</a:t>
                      </a:r>
                      <a:endParaRPr lang="zh-CN" sz="14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44739329"/>
                  </a:ext>
                </a:extLst>
              </a:tr>
            </a:tbl>
          </a:graphicData>
        </a:graphic>
      </p:graphicFrame>
      <p:pic>
        <p:nvPicPr>
          <p:cNvPr id="5" name="图形 4" descr="铅笔">
            <a:extLst>
              <a:ext uri="{FF2B5EF4-FFF2-40B4-BE49-F238E27FC236}">
                <a16:creationId xmlns:a16="http://schemas.microsoft.com/office/drawing/2014/main" xmlns="" id="{0A74E1BB-B1CA-413B-8313-F68AA049A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188286" y="537891"/>
            <a:ext cx="767542" cy="76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231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作业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xmlns="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162024"/>
              </p:ext>
            </p:extLst>
          </p:nvPr>
        </p:nvGraphicFramePr>
        <p:xfrm>
          <a:off x="1159668" y="1601227"/>
          <a:ext cx="9872664" cy="4694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743422230"/>
                    </a:ext>
                  </a:extLst>
                </a:gridCol>
                <a:gridCol w="9664384">
                  <a:extLst>
                    <a:ext uri="{9D8B030D-6E8A-4147-A177-3AD203B41FA5}">
                      <a16:colId xmlns:a16="http://schemas.microsoft.com/office/drawing/2014/main" xmlns="" val="777156215"/>
                    </a:ext>
                  </a:extLst>
                </a:gridCol>
              </a:tblGrid>
              <a:tr h="472727">
                <a:tc>
                  <a:txBody>
                    <a:bodyPr/>
                    <a:lstStyle/>
                    <a:p>
                      <a:pPr rtl="0"/>
                      <a:endParaRPr 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附录</a:t>
                      </a:r>
                      <a:r>
                        <a:rPr lang="en-US" altLang="zh-CN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A </a:t>
                      </a:r>
                      <a:r>
                        <a:rPr lang="zh-CN" altLang="en-US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第</a:t>
                      </a:r>
                      <a:r>
                        <a:rPr lang="en-US" altLang="zh-CN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8</a:t>
                      </a:r>
                      <a:r>
                        <a:rPr lang="zh-CN" altLang="en-US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题</a:t>
                      </a:r>
                      <a:endParaRPr lang="zh-CN" altLang="zh-CN" sz="24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  <a:p>
                      <a:pPr rtl="0"/>
                      <a:endParaRPr 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6822786"/>
                  </a:ext>
                </a:extLst>
              </a:tr>
              <a:tr h="3963142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lang="zh-CN" sz="16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rtl="0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endParaRPr 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44739329"/>
                  </a:ext>
                </a:extLst>
              </a:tr>
            </a:tbl>
          </a:graphicData>
        </a:graphic>
      </p:graphicFrame>
      <p:pic>
        <p:nvPicPr>
          <p:cNvPr id="5" name="图形 4" descr="铅笔">
            <a:extLst>
              <a:ext uri="{FF2B5EF4-FFF2-40B4-BE49-F238E27FC236}">
                <a16:creationId xmlns:a16="http://schemas.microsoft.com/office/drawing/2014/main" xmlns="" id="{0A74E1BB-B1CA-413B-8313-F68AA049A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188286" y="537891"/>
            <a:ext cx="767542" cy="76754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675199A0-864A-48C7-A2CF-79D257C461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5548" y="2358259"/>
            <a:ext cx="9340656" cy="393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209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作业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xmlns="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026434"/>
              </p:ext>
            </p:extLst>
          </p:nvPr>
        </p:nvGraphicFramePr>
        <p:xfrm>
          <a:off x="1159668" y="1601227"/>
          <a:ext cx="9872664" cy="4718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743422230"/>
                    </a:ext>
                  </a:extLst>
                </a:gridCol>
                <a:gridCol w="9664384">
                  <a:extLst>
                    <a:ext uri="{9D8B030D-6E8A-4147-A177-3AD203B41FA5}">
                      <a16:colId xmlns:a16="http://schemas.microsoft.com/office/drawing/2014/main" xmlns="" val="777156215"/>
                    </a:ext>
                  </a:extLst>
                </a:gridCol>
              </a:tblGrid>
              <a:tr h="770801">
                <a:tc>
                  <a:txBody>
                    <a:bodyPr/>
                    <a:lstStyle/>
                    <a:p>
                      <a:pPr rtl="0"/>
                      <a:endParaRPr 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附录</a:t>
                      </a:r>
                      <a:r>
                        <a:rPr lang="en-US" altLang="zh-CN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A </a:t>
                      </a:r>
                      <a:r>
                        <a:rPr lang="zh-CN" altLang="en-US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第</a:t>
                      </a:r>
                      <a:r>
                        <a:rPr lang="en-US" altLang="zh-CN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8</a:t>
                      </a:r>
                      <a:r>
                        <a:rPr lang="zh-CN" altLang="en-US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题</a:t>
                      </a:r>
                      <a:endParaRPr lang="zh-CN" altLang="zh-CN" sz="24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  <a:p>
                      <a:pPr rtl="0"/>
                      <a:endParaRPr 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6822786"/>
                  </a:ext>
                </a:extLst>
              </a:tr>
              <a:tr h="3948081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lang="zh-CN" sz="16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rtl="0">
                        <a:lnSpc>
                          <a:spcPct val="150000"/>
                        </a:lnSpc>
                        <a:buFont typeface="Wingdings" panose="05000000000000000000" pitchFamily="2" charset="2"/>
                        <a:buAutoNum type="alphaLcPeriod"/>
                      </a:pP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寄存器需要占用</a:t>
                      </a: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5</a:t>
                      </a: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位。我们考虑这样分配地址。可以拥有这样的指令编码</a:t>
                      </a: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  <a:p>
                      <a:pPr marL="0" indent="0" rtl="0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  <a:p>
                      <a:pPr marL="0" indent="0" rtl="0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  <a:p>
                      <a:pPr marL="0" indent="0" rtl="0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  <a:p>
                      <a:pPr marL="0" indent="0" rtl="0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  <a:p>
                      <a:pPr marL="0" indent="0" rtl="0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b.  3</a:t>
                      </a: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条两地址指令必须占用 </a:t>
                      </a: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3 * 2 ^ 10</a:t>
                      </a: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 条地址，不妨假设为 </a:t>
                      </a:r>
                      <a:r>
                        <a:rPr lang="en-US" altLang="zh-CN" dirty="0" err="1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addr</a:t>
                      </a: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[11:10] </a:t>
                      </a: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为 </a:t>
                      </a: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’00’, ’01’, ’10’</a:t>
                      </a: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的是两地址指令，</a:t>
                      </a: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31</a:t>
                      </a: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条单地址指令必须占用 </a:t>
                      </a: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31 * 2 ^ 5</a:t>
                      </a: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条地址，不妨假设</a:t>
                      </a: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zh-CN" dirty="0" err="1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addr</a:t>
                      </a: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[11:10] </a:t>
                      </a: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为</a:t>
                      </a: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’11’</a:t>
                      </a: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，</a:t>
                      </a:r>
                      <a:r>
                        <a:rPr lang="en-US" altLang="zh-CN" dirty="0" err="1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addr</a:t>
                      </a: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[9:5] </a:t>
                      </a: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为 </a:t>
                      </a: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‘00000’ </a:t>
                      </a: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到 </a:t>
                      </a: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‘11110’ </a:t>
                      </a: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的是单地址指令，还剩下 </a:t>
                      </a: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2 ^ 5</a:t>
                      </a: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条地址给零地址指令，这显然是不够的</a:t>
                      </a: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44739329"/>
                  </a:ext>
                </a:extLst>
              </a:tr>
            </a:tbl>
          </a:graphicData>
        </a:graphic>
      </p:graphicFrame>
      <p:pic>
        <p:nvPicPr>
          <p:cNvPr id="5" name="图形 4" descr="铅笔">
            <a:extLst>
              <a:ext uri="{FF2B5EF4-FFF2-40B4-BE49-F238E27FC236}">
                <a16:creationId xmlns:a16="http://schemas.microsoft.com/office/drawing/2014/main" xmlns="" id="{0A74E1BB-B1CA-413B-8313-F68AA049A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188286" y="537891"/>
            <a:ext cx="767542" cy="76754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638BFD2D-31E7-4B00-9C6F-8C254D8ABB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3102" y="2851278"/>
            <a:ext cx="8862848" cy="167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70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作业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xmlns="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3311226"/>
              </p:ext>
            </p:extLst>
          </p:nvPr>
        </p:nvGraphicFramePr>
        <p:xfrm>
          <a:off x="1159668" y="1601227"/>
          <a:ext cx="9872664" cy="4718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743422230"/>
                    </a:ext>
                  </a:extLst>
                </a:gridCol>
                <a:gridCol w="9664384">
                  <a:extLst>
                    <a:ext uri="{9D8B030D-6E8A-4147-A177-3AD203B41FA5}">
                      <a16:colId xmlns:a16="http://schemas.microsoft.com/office/drawing/2014/main" xmlns="" val="777156215"/>
                    </a:ext>
                  </a:extLst>
                </a:gridCol>
              </a:tblGrid>
              <a:tr h="770801">
                <a:tc>
                  <a:txBody>
                    <a:bodyPr/>
                    <a:lstStyle/>
                    <a:p>
                      <a:pPr rtl="0"/>
                      <a:endParaRPr 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附录</a:t>
                      </a:r>
                      <a:r>
                        <a:rPr lang="en-US" altLang="zh-CN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A </a:t>
                      </a:r>
                      <a:r>
                        <a:rPr lang="zh-CN" altLang="en-US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第</a:t>
                      </a:r>
                      <a:r>
                        <a:rPr lang="en-US" altLang="zh-CN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8</a:t>
                      </a:r>
                      <a:r>
                        <a:rPr lang="zh-CN" altLang="en-US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题</a:t>
                      </a:r>
                      <a:endParaRPr lang="zh-CN" altLang="zh-CN" sz="24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  <a:p>
                      <a:pPr rtl="0"/>
                      <a:endParaRPr 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6822786"/>
                  </a:ext>
                </a:extLst>
              </a:tr>
              <a:tr h="3948081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lang="zh-CN" sz="16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rtl="0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c.  </a:t>
                      </a: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考虑下图这样分配指令，最多能分配</a:t>
                      </a: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31</a:t>
                      </a: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条单地址指令</a:t>
                      </a: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44739329"/>
                  </a:ext>
                </a:extLst>
              </a:tr>
            </a:tbl>
          </a:graphicData>
        </a:graphic>
      </p:graphicFrame>
      <p:pic>
        <p:nvPicPr>
          <p:cNvPr id="5" name="图形 4" descr="铅笔">
            <a:extLst>
              <a:ext uri="{FF2B5EF4-FFF2-40B4-BE49-F238E27FC236}">
                <a16:creationId xmlns:a16="http://schemas.microsoft.com/office/drawing/2014/main" xmlns="" id="{0A74E1BB-B1CA-413B-8313-F68AA049A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188286" y="537891"/>
            <a:ext cx="767542" cy="76754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75558857-0370-4877-B030-CFC1F7574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5035" y="2846007"/>
            <a:ext cx="9121930" cy="144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61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作业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xmlns="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401299"/>
              </p:ext>
            </p:extLst>
          </p:nvPr>
        </p:nvGraphicFramePr>
        <p:xfrm>
          <a:off x="1159668" y="1601227"/>
          <a:ext cx="9872664" cy="4694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743422230"/>
                    </a:ext>
                  </a:extLst>
                </a:gridCol>
                <a:gridCol w="9664384">
                  <a:extLst>
                    <a:ext uri="{9D8B030D-6E8A-4147-A177-3AD203B41FA5}">
                      <a16:colId xmlns:a16="http://schemas.microsoft.com/office/drawing/2014/main" xmlns="" val="777156215"/>
                    </a:ext>
                  </a:extLst>
                </a:gridCol>
              </a:tblGrid>
              <a:tr h="472727">
                <a:tc>
                  <a:txBody>
                    <a:bodyPr/>
                    <a:lstStyle/>
                    <a:p>
                      <a:pPr rtl="0"/>
                      <a:endParaRPr 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作业内容</a:t>
                      </a:r>
                      <a:endParaRPr lang="zh-CN" altLang="zh-CN" sz="24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  <a:p>
                      <a:pPr rtl="0"/>
                      <a:endParaRPr 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6822786"/>
                  </a:ext>
                </a:extLst>
              </a:tr>
              <a:tr h="3963142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lang="zh-CN" sz="16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altLang="zh-CN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P449</a:t>
                      </a:r>
                      <a:r>
                        <a:rPr lang="zh-CN" altLang="en-US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：附录</a:t>
                      </a:r>
                      <a:r>
                        <a:rPr lang="en-US" altLang="zh-CN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B  </a:t>
                      </a:r>
                      <a:r>
                        <a:rPr lang="zh-CN" altLang="en-US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第</a:t>
                      </a:r>
                      <a:r>
                        <a:rPr lang="en-US" altLang="zh-CN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1</a:t>
                      </a:r>
                      <a:r>
                        <a:rPr lang="zh-CN" altLang="en-US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题</a:t>
                      </a:r>
                      <a:endParaRPr lang="zh-CN" altLang="zh-CN" sz="24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altLang="zh-CN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P452</a:t>
                      </a:r>
                      <a:r>
                        <a:rPr lang="zh-CN" altLang="en-US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：附录</a:t>
                      </a:r>
                      <a:r>
                        <a:rPr lang="en-US" altLang="zh-CN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B  </a:t>
                      </a:r>
                      <a:r>
                        <a:rPr lang="zh-CN" altLang="en-US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第</a:t>
                      </a:r>
                      <a:r>
                        <a:rPr lang="en-US" altLang="zh-CN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10</a:t>
                      </a:r>
                      <a:r>
                        <a:rPr lang="zh-CN" altLang="en-US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题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44739329"/>
                  </a:ext>
                </a:extLst>
              </a:tr>
            </a:tbl>
          </a:graphicData>
        </a:graphic>
      </p:graphicFrame>
      <p:pic>
        <p:nvPicPr>
          <p:cNvPr id="5" name="图形 4" descr="铅笔">
            <a:extLst>
              <a:ext uri="{FF2B5EF4-FFF2-40B4-BE49-F238E27FC236}">
                <a16:creationId xmlns:a16="http://schemas.microsoft.com/office/drawing/2014/main" xmlns="" id="{0A74E1BB-B1CA-413B-8313-F68AA049A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188286" y="537891"/>
            <a:ext cx="767542" cy="76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010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作业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xmlns="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3895877"/>
              </p:ext>
            </p:extLst>
          </p:nvPr>
        </p:nvGraphicFramePr>
        <p:xfrm>
          <a:off x="1159668" y="1601227"/>
          <a:ext cx="9872664" cy="4694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743422230"/>
                    </a:ext>
                  </a:extLst>
                </a:gridCol>
                <a:gridCol w="9664384">
                  <a:extLst>
                    <a:ext uri="{9D8B030D-6E8A-4147-A177-3AD203B41FA5}">
                      <a16:colId xmlns:a16="http://schemas.microsoft.com/office/drawing/2014/main" xmlns="" val="777156215"/>
                    </a:ext>
                  </a:extLst>
                </a:gridCol>
              </a:tblGrid>
              <a:tr h="472727">
                <a:tc>
                  <a:txBody>
                    <a:bodyPr/>
                    <a:lstStyle/>
                    <a:p>
                      <a:pPr rtl="0"/>
                      <a:endParaRPr 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附录</a:t>
                      </a:r>
                      <a:r>
                        <a:rPr lang="en-US" altLang="zh-CN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B </a:t>
                      </a:r>
                      <a:r>
                        <a:rPr lang="zh-CN" altLang="en-US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第</a:t>
                      </a:r>
                      <a:r>
                        <a:rPr lang="en-US" altLang="zh-CN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1</a:t>
                      </a:r>
                      <a:r>
                        <a:rPr lang="zh-CN" altLang="en-US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题</a:t>
                      </a:r>
                      <a:endParaRPr lang="zh-CN" altLang="zh-CN" sz="24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  <a:p>
                      <a:pPr rtl="0"/>
                      <a:endParaRPr 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6822786"/>
                  </a:ext>
                </a:extLst>
              </a:tr>
              <a:tr h="3963142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lang="zh-CN" sz="16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44739329"/>
                  </a:ext>
                </a:extLst>
              </a:tr>
            </a:tbl>
          </a:graphicData>
        </a:graphic>
      </p:graphicFrame>
      <p:pic>
        <p:nvPicPr>
          <p:cNvPr id="5" name="图形 4" descr="铅笔">
            <a:extLst>
              <a:ext uri="{FF2B5EF4-FFF2-40B4-BE49-F238E27FC236}">
                <a16:creationId xmlns:a16="http://schemas.microsoft.com/office/drawing/2014/main" xmlns="" id="{0A74E1BB-B1CA-413B-8313-F68AA049A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188286" y="537891"/>
            <a:ext cx="767542" cy="76754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00894781-26F0-4B89-BDF3-59CA6CD4A1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4600" y="2359415"/>
            <a:ext cx="7627429" cy="393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95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作业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内容占位符 3">
                <a:extLst>
                  <a:ext uri="{FF2B5EF4-FFF2-40B4-BE49-F238E27FC236}">
                    <a16:creationId xmlns:a16="http://schemas.microsoft.com/office/drawing/2014/main" xmlns="" id="{31F44B22-324B-4DE8-B32C-85312184904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84125158"/>
                  </p:ext>
                </p:extLst>
              </p:nvPr>
            </p:nvGraphicFramePr>
            <p:xfrm>
              <a:off x="1159668" y="1601227"/>
              <a:ext cx="9872664" cy="46946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8280">
                      <a:extLst>
                        <a:ext uri="{9D8B030D-6E8A-4147-A177-3AD203B41FA5}">
                          <a16:colId xmlns:a16="http://schemas.microsoft.com/office/drawing/2014/main" xmlns="" val="743422230"/>
                        </a:ext>
                      </a:extLst>
                    </a:gridCol>
                    <a:gridCol w="9664384">
                      <a:extLst>
                        <a:ext uri="{9D8B030D-6E8A-4147-A177-3AD203B41FA5}">
                          <a16:colId xmlns:a16="http://schemas.microsoft.com/office/drawing/2014/main" xmlns="" val="777156215"/>
                        </a:ext>
                      </a:extLst>
                    </a:gridCol>
                  </a:tblGrid>
                  <a:tr h="472727">
                    <a:tc>
                      <a:txBody>
                        <a:bodyPr/>
                        <a:lstStyle/>
                        <a:p>
                          <a:pPr rtl="0"/>
                          <a:endParaRPr lang="zh-CN" dirty="0">
                            <a:latin typeface="Microsoft YaHei UI" panose="020B0503020204020204" pitchFamily="34" charset="-122"/>
                            <a:ea typeface="Microsoft YaHei UI" panose="020B0503020204020204" pitchFamily="34" charset="-122"/>
                            <a:cs typeface="Tahoma" panose="020B060403050404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dirty="0">
                              <a:latin typeface="Microsoft YaHei UI" panose="020B0503020204020204" pitchFamily="34" charset="-122"/>
                              <a:ea typeface="Microsoft YaHei UI" panose="020B0503020204020204" pitchFamily="34" charset="-122"/>
                              <a:cs typeface="Tahoma" panose="020B0604030504040204" pitchFamily="34" charset="0"/>
                            </a:rPr>
                            <a:t>附录</a:t>
                          </a:r>
                          <a:r>
                            <a:rPr lang="en-US" altLang="zh-CN" sz="2400" dirty="0">
                              <a:latin typeface="Microsoft YaHei UI" panose="020B0503020204020204" pitchFamily="34" charset="-122"/>
                              <a:ea typeface="Microsoft YaHei UI" panose="020B0503020204020204" pitchFamily="34" charset="-122"/>
                              <a:cs typeface="Tahoma" panose="020B0604030504040204" pitchFamily="34" charset="0"/>
                            </a:rPr>
                            <a:t>B </a:t>
                          </a:r>
                          <a:r>
                            <a:rPr lang="zh-CN" altLang="en-US" sz="2400" dirty="0">
                              <a:latin typeface="Microsoft YaHei UI" panose="020B0503020204020204" pitchFamily="34" charset="-122"/>
                              <a:ea typeface="Microsoft YaHei UI" panose="020B0503020204020204" pitchFamily="34" charset="-122"/>
                              <a:cs typeface="Tahoma" panose="020B0604030504040204" pitchFamily="34" charset="0"/>
                            </a:rPr>
                            <a:t>第</a:t>
                          </a:r>
                          <a:r>
                            <a:rPr lang="en-US" altLang="zh-CN" sz="2400" dirty="0">
                              <a:latin typeface="Microsoft YaHei UI" panose="020B0503020204020204" pitchFamily="34" charset="-122"/>
                              <a:ea typeface="Microsoft YaHei UI" panose="020B0503020204020204" pitchFamily="34" charset="-122"/>
                              <a:cs typeface="Tahoma" panose="020B0604030504040204" pitchFamily="34" charset="0"/>
                            </a:rPr>
                            <a:t>1</a:t>
                          </a:r>
                          <a:r>
                            <a:rPr lang="zh-CN" altLang="en-US" sz="2400" dirty="0">
                              <a:latin typeface="Microsoft YaHei UI" panose="020B0503020204020204" pitchFamily="34" charset="-122"/>
                              <a:ea typeface="Microsoft YaHei UI" panose="020B0503020204020204" pitchFamily="34" charset="-122"/>
                              <a:cs typeface="Tahoma" panose="020B0604030504040204" pitchFamily="34" charset="0"/>
                            </a:rPr>
                            <a:t>题</a:t>
                          </a:r>
                          <a:endParaRPr lang="zh-CN" altLang="zh-CN" sz="2400" dirty="0">
                            <a:latin typeface="Microsoft YaHei UI" panose="020B0503020204020204" pitchFamily="34" charset="-122"/>
                            <a:ea typeface="Microsoft YaHei UI" panose="020B0503020204020204" pitchFamily="34" charset="-122"/>
                            <a:cs typeface="Tahoma" panose="020B0604030504040204" pitchFamily="34" charset="0"/>
                          </a:endParaRPr>
                        </a:p>
                        <a:p>
                          <a:pPr rtl="0"/>
                          <a:endParaRPr lang="zh-CN" dirty="0">
                            <a:latin typeface="Microsoft YaHei UI" panose="020B0503020204020204" pitchFamily="34" charset="-122"/>
                            <a:ea typeface="Microsoft YaHei UI" panose="020B0503020204020204" pitchFamily="34" charset="-122"/>
                            <a:cs typeface="Tahoma" panose="020B060403050404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496822786"/>
                      </a:ext>
                    </a:extLst>
                  </a:tr>
                  <a:tr h="3963142">
                    <a:tc>
                      <a:txBody>
                        <a:bodyPr/>
                        <a:lstStyle/>
                        <a:p>
                          <a:pPr marL="285750" marR="0" lvl="0" indent="-28575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Char char="ü"/>
                            <a:tabLst/>
                            <a:defRPr/>
                          </a:pPr>
                          <a:endParaRPr lang="zh-CN" sz="1600" dirty="0">
                            <a:latin typeface="Microsoft YaHei UI" panose="020B0503020204020204" pitchFamily="34" charset="-122"/>
                            <a:ea typeface="Microsoft YaHei UI" panose="020B0503020204020204" pitchFamily="34" charset="-122"/>
                            <a:cs typeface="Tahoma" panose="020B060403050404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AutoNum type="alphaLcPeriod"/>
                            <a:tabLst/>
                            <a:defRPr/>
                          </a:pPr>
                          <a:r>
                            <a:rPr lang="zh-CN" altLang="en-US" dirty="0">
                              <a:latin typeface="Microsoft YaHei UI" panose="020B0503020204020204" pitchFamily="34" charset="-122"/>
                              <a:ea typeface="Microsoft YaHei UI" panose="020B0503020204020204" pitchFamily="34" charset="-122"/>
                              <a:cs typeface="Tahoma" panose="020B0604030504040204" pitchFamily="34" charset="0"/>
                            </a:rPr>
                            <a:t>不考虑指令，存储器平均访问时间 </a:t>
                          </a:r>
                          <a:r>
                            <a:rPr lang="en-US" altLang="zh-CN" dirty="0">
                              <a:latin typeface="Microsoft YaHei UI" panose="020B0503020204020204" pitchFamily="34" charset="-122"/>
                              <a:ea typeface="Microsoft YaHei UI" panose="020B0503020204020204" pitchFamily="34" charset="-122"/>
                              <a:cs typeface="Tahoma" panose="020B0604030504040204" pitchFamily="34" charset="0"/>
                            </a:rPr>
                            <a:t>=</a:t>
                          </a:r>
                          <a:r>
                            <a:rPr lang="zh-CN" altLang="en-US" dirty="0">
                              <a:latin typeface="Microsoft YaHei UI" panose="020B0503020204020204" pitchFamily="34" charset="-122"/>
                              <a:ea typeface="Microsoft YaHei UI" panose="020B0503020204020204" pitchFamily="34" charset="-122"/>
                              <a:cs typeface="Tahoma" panose="020B0604030504040204" pitchFamily="34" charset="0"/>
                            </a:rPr>
                            <a:t>（</a:t>
                          </a:r>
                          <a:r>
                            <a:rPr lang="en-US" altLang="zh-CN" dirty="0">
                              <a:latin typeface="Microsoft YaHei UI" panose="020B0503020204020204" pitchFamily="34" charset="-122"/>
                              <a:ea typeface="Microsoft YaHei UI" panose="020B0503020204020204" pitchFamily="34" charset="-122"/>
                              <a:cs typeface="Tahoma" panose="020B0604030504040204" pitchFamily="34" charset="0"/>
                            </a:rPr>
                            <a:t>1-</a:t>
                          </a:r>
                          <a:r>
                            <a:rPr lang="zh-CN" altLang="en-US" dirty="0">
                              <a:latin typeface="Microsoft YaHei UI" panose="020B0503020204020204" pitchFamily="34" charset="-122"/>
                              <a:ea typeface="Microsoft YaHei UI" panose="020B0503020204020204" pitchFamily="34" charset="-122"/>
                              <a:cs typeface="Tahoma" panose="020B0604030504040204" pitchFamily="34" charset="0"/>
                            </a:rPr>
                            <a:t>数据缺失率）</a:t>
                          </a:r>
                          <a:r>
                            <a:rPr lang="en-US" altLang="zh-CN" dirty="0">
                              <a:latin typeface="Microsoft YaHei UI" panose="020B0503020204020204" pitchFamily="34" charset="-122"/>
                              <a:ea typeface="Microsoft YaHei UI" panose="020B0503020204020204" pitchFamily="34" charset="-122"/>
                              <a:cs typeface="Tahoma" panose="020B0604030504040204" pitchFamily="34" charset="0"/>
                            </a:rPr>
                            <a:t>*</a:t>
                          </a:r>
                          <a:r>
                            <a:rPr lang="zh-CN" altLang="en-US" dirty="0">
                              <a:latin typeface="Microsoft YaHei UI" panose="020B0503020204020204" pitchFamily="34" charset="-122"/>
                              <a:ea typeface="Microsoft YaHei UI" panose="020B0503020204020204" pitchFamily="34" charset="-122"/>
                              <a:cs typeface="Tahoma" panose="020B0604030504040204" pitchFamily="34" charset="0"/>
                            </a:rPr>
                            <a:t>命中时间</a:t>
                          </a:r>
                          <a:r>
                            <a:rPr lang="en-US" altLang="zh-CN" dirty="0">
                              <a:latin typeface="Microsoft YaHei UI" panose="020B0503020204020204" pitchFamily="34" charset="-122"/>
                              <a:ea typeface="Microsoft YaHei UI" panose="020B0503020204020204" pitchFamily="34" charset="-122"/>
                              <a:cs typeface="Tahoma" panose="020B0604030504040204" pitchFamily="34" charset="0"/>
                            </a:rPr>
                            <a:t>+</a:t>
                          </a:r>
                          <a:r>
                            <a:rPr lang="zh-CN" altLang="en-US" dirty="0">
                              <a:latin typeface="Microsoft YaHei UI" panose="020B0503020204020204" pitchFamily="34" charset="-122"/>
                              <a:ea typeface="Microsoft YaHei UI" panose="020B0503020204020204" pitchFamily="34" charset="-122"/>
                              <a:cs typeface="Tahoma" panose="020B0604030504040204" pitchFamily="34" charset="0"/>
                            </a:rPr>
                            <a:t>数据缺失率 </a:t>
                          </a:r>
                          <a:r>
                            <a:rPr lang="en-US" altLang="zh-CN" dirty="0">
                              <a:latin typeface="Microsoft YaHei UI" panose="020B0503020204020204" pitchFamily="34" charset="-122"/>
                              <a:ea typeface="Microsoft YaHei UI" panose="020B0503020204020204" pitchFamily="34" charset="-122"/>
                              <a:cs typeface="Tahoma" panose="020B0604030504040204" pitchFamily="34" charset="0"/>
                            </a:rPr>
                            <a:t>* </a:t>
                          </a:r>
                          <a:r>
                            <a:rPr lang="zh-CN" altLang="en-US" dirty="0">
                              <a:latin typeface="Microsoft YaHei UI" panose="020B0503020204020204" pitchFamily="34" charset="-122"/>
                              <a:ea typeface="Microsoft YaHei UI" panose="020B0503020204020204" pitchFamily="34" charset="-122"/>
                              <a:cs typeface="Tahoma" panose="020B0604030504040204" pitchFamily="34" charset="0"/>
                            </a:rPr>
                            <a:t>缺失代价，</a:t>
                          </a:r>
                          <a:r>
                            <a:rPr lang="en-US" altLang="zh-CN" dirty="0">
                              <a:latin typeface="Microsoft YaHei UI" panose="020B0503020204020204" pitchFamily="34" charset="-122"/>
                              <a:ea typeface="Microsoft YaHei UI" panose="020B0503020204020204" pitchFamily="34" charset="-122"/>
                              <a:cs typeface="Tahoma" panose="020B0604030504040204" pitchFamily="34" charset="0"/>
                            </a:rPr>
                            <a:t>0</a:t>
                          </a:r>
                          <a:r>
                            <a:rPr lang="fr-FR" altLang="zh-CN" dirty="0">
                              <a:latin typeface="Microsoft YaHei UI" panose="020B0503020204020204" pitchFamily="34" charset="-122"/>
                              <a:ea typeface="Microsoft YaHei UI" panose="020B0503020204020204" pitchFamily="34" charset="-122"/>
                              <a:cs typeface="Tahoma" panose="020B0604030504040204" pitchFamily="34" charset="0"/>
                            </a:rPr>
                            <a:t>.95 × 1 + 0.05 × 105 = 6.2 cycles.</a:t>
                          </a:r>
                          <a:endParaRPr lang="en-US" altLang="zh-CN" dirty="0">
                            <a:latin typeface="Microsoft YaHei UI" panose="020B0503020204020204" pitchFamily="34" charset="-122"/>
                            <a:ea typeface="Microsoft YaHei UI" panose="020B0503020204020204" pitchFamily="34" charset="-122"/>
                            <a:cs typeface="Tahoma" panose="020B0604030504040204" pitchFamily="34" charset="0"/>
                          </a:endParaRPr>
                        </a:p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AutoNum type="alphaLcPeriod"/>
                            <a:tabLst/>
                            <a:defRPr/>
                          </a:pPr>
                          <a:r>
                            <a:rPr lang="zh-CN" altLang="en-US" dirty="0">
                              <a:latin typeface="Microsoft YaHei UI" panose="020B0503020204020204" pitchFamily="34" charset="-122"/>
                              <a:ea typeface="Microsoft YaHei UI" panose="020B0503020204020204" pitchFamily="34" charset="-122"/>
                              <a:cs typeface="Tahoma" panose="020B0604030504040204" pitchFamily="34" charset="0"/>
                            </a:rPr>
                            <a:t>对于完全随机数据访问的数据缓存，</a:t>
                          </a:r>
                          <a:r>
                            <a:rPr lang="en-US" altLang="zh-CN" dirty="0">
                              <a:latin typeface="Microsoft YaHei UI" panose="020B0503020204020204" pitchFamily="34" charset="-122"/>
                              <a:ea typeface="Microsoft YaHei UI" panose="020B0503020204020204" pitchFamily="34" charset="-122"/>
                              <a:cs typeface="Tahoma" panose="020B0604030504040204" pitchFamily="34" charset="0"/>
                            </a:rPr>
                            <a:t>cache</a:t>
                          </a:r>
                          <a:r>
                            <a:rPr lang="zh-CN" altLang="en-US" dirty="0">
                              <a:latin typeface="Microsoft YaHei UI" panose="020B0503020204020204" pitchFamily="34" charset="-122"/>
                              <a:ea typeface="Microsoft YaHei UI" panose="020B0503020204020204" pitchFamily="34" charset="-122"/>
                              <a:cs typeface="Tahoma" panose="020B0604030504040204" pitchFamily="34" charset="0"/>
                            </a:rPr>
                            <a:t>命中几率为 </a:t>
                          </a:r>
                          <a:r>
                            <a:rPr lang="en-US" altLang="zh-CN" dirty="0">
                              <a:latin typeface="Microsoft YaHei UI" panose="020B0503020204020204" pitchFamily="34" charset="-122"/>
                              <a:ea typeface="Microsoft YaHei UI" panose="020B0503020204020204" pitchFamily="34" charset="-122"/>
                              <a:cs typeface="Tahoma" panose="020B0604030504040204" pitchFamily="34" charset="0"/>
                            </a:rPr>
                            <a:t>64 Kbytes/256 Mbytes ≈1/4000 = 0.00025</a:t>
                          </a:r>
                          <a:r>
                            <a:rPr lang="zh-CN" altLang="en-US" dirty="0">
                              <a:latin typeface="Microsoft YaHei UI" panose="020B0503020204020204" pitchFamily="34" charset="-122"/>
                              <a:ea typeface="Microsoft YaHei UI" panose="020B0503020204020204" pitchFamily="34" charset="-122"/>
                              <a:cs typeface="Tahoma" panose="020B0604030504040204" pitchFamily="34" charset="0"/>
                            </a:rPr>
                            <a:t>，存储器平均访问时间</a:t>
                          </a:r>
                          <a:r>
                            <a:rPr lang="en-US" altLang="zh-CN" dirty="0">
                              <a:latin typeface="Microsoft YaHei UI" panose="020B0503020204020204" pitchFamily="34" charset="-122"/>
                              <a:ea typeface="Microsoft YaHei UI" panose="020B0503020204020204" pitchFamily="34" charset="-122"/>
                              <a:cs typeface="Tahoma" panose="020B0604030504040204" pitchFamily="34" charset="0"/>
                            </a:rPr>
                            <a:t>=</a:t>
                          </a:r>
                          <a:r>
                            <a:rPr lang="fr-FR" altLang="zh-CN" dirty="0">
                              <a:latin typeface="Microsoft YaHei UI" panose="020B0503020204020204" pitchFamily="34" charset="-122"/>
                              <a:ea typeface="Microsoft YaHei UI" panose="020B0503020204020204" pitchFamily="34" charset="-122"/>
                              <a:cs typeface="Tahoma" panose="020B0604030504040204" pitchFamily="34" charset="0"/>
                            </a:rPr>
                            <a:t>0.00025 × 1 + (1 – 0.00025) × 105 = 104.974 cycles.</a:t>
                          </a:r>
                        </a:p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AutoNum type="alphaLcPeriod"/>
                            <a:tabLst/>
                            <a:defRPr/>
                          </a:pPr>
                          <a:r>
                            <a:rPr lang="zh-CN" altLang="en-US" dirty="0">
                              <a:latin typeface="Microsoft YaHei UI" panose="020B0503020204020204" pitchFamily="34" charset="-122"/>
                              <a:ea typeface="Microsoft YaHei UI" panose="020B0503020204020204" pitchFamily="34" charset="-122"/>
                              <a:cs typeface="Tahoma" panose="020B0604030504040204" pitchFamily="34" charset="0"/>
                            </a:rPr>
                            <a:t>当局域性原理失效时，存储器平均访问时间高于禁用缓存时的主存访问时间。可以看出</a:t>
                          </a:r>
                          <a:r>
                            <a:rPr lang="en-US" altLang="zh-CN" dirty="0">
                              <a:latin typeface="Microsoft YaHei UI" panose="020B0503020204020204" pitchFamily="34" charset="-122"/>
                              <a:ea typeface="Microsoft YaHei UI" panose="020B0503020204020204" pitchFamily="34" charset="-122"/>
                              <a:cs typeface="Tahoma" panose="020B0604030504040204" pitchFamily="34" charset="0"/>
                            </a:rPr>
                            <a:t>cache</a:t>
                          </a:r>
                          <a:r>
                            <a:rPr lang="zh-CN" altLang="en-US" dirty="0">
                              <a:latin typeface="Microsoft YaHei UI" panose="020B0503020204020204" pitchFamily="34" charset="-122"/>
                              <a:ea typeface="Microsoft YaHei UI" panose="020B0503020204020204" pitchFamily="34" charset="-122"/>
                              <a:cs typeface="Tahoma" panose="020B0604030504040204" pitchFamily="34" charset="0"/>
                            </a:rPr>
                            <a:t>必须在具有局域性的情况下才能发挥作用（言之有理即可）</a:t>
                          </a:r>
                          <a:endParaRPr lang="en-US" altLang="zh-CN" dirty="0">
                            <a:latin typeface="Microsoft YaHei UI" panose="020B0503020204020204" pitchFamily="34" charset="-122"/>
                            <a:ea typeface="Microsoft YaHei UI" panose="020B0503020204020204" pitchFamily="34" charset="-122"/>
                            <a:cs typeface="Tahoma" panose="020B0604030504040204" pitchFamily="34" charset="0"/>
                          </a:endParaRPr>
                        </a:p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AutoNum type="alphaLcPeriod"/>
                            <a:tabLst/>
                            <a:defRPr/>
                          </a:pPr>
                          <a:r>
                            <a:rPr lang="zh-CN" altLang="en-US" dirty="0">
                              <a:latin typeface="Microsoft YaHei UI" panose="020B0503020204020204" pitchFamily="34" charset="-122"/>
                              <a:ea typeface="Microsoft YaHei UI" panose="020B0503020204020204" pitchFamily="34" charset="-122"/>
                              <a:cs typeface="Tahoma" panose="020B0604030504040204" pitchFamily="34" charset="0"/>
                            </a:rPr>
                            <a:t>假设使用</a:t>
                          </a:r>
                          <a:r>
                            <a:rPr lang="en-US" altLang="zh-CN" dirty="0">
                              <a:latin typeface="Microsoft YaHei UI" panose="020B0503020204020204" pitchFamily="34" charset="-122"/>
                              <a:ea typeface="Microsoft YaHei UI" panose="020B0503020204020204" pitchFamily="34" charset="-122"/>
                              <a:cs typeface="Tahoma" panose="020B0604030504040204" pitchFamily="34" charset="0"/>
                            </a:rPr>
                            <a:t>cache</a:t>
                          </a:r>
                          <a:r>
                            <a:rPr lang="zh-CN" altLang="en-US" dirty="0">
                              <a:latin typeface="Microsoft YaHei UI" panose="020B0503020204020204" pitchFamily="34" charset="-122"/>
                              <a:ea typeface="Microsoft YaHei UI" panose="020B0503020204020204" pitchFamily="34" charset="-122"/>
                              <a:cs typeface="Tahoma" panose="020B0604030504040204" pitchFamily="34" charset="0"/>
                            </a:rPr>
                            <a:t>时存储器访问时间为</a:t>
                          </a:r>
                          <a:r>
                            <a:rPr lang="en-US" altLang="zh-CN" dirty="0">
                              <a:latin typeface="Microsoft YaHei UI" panose="020B0503020204020204" pitchFamily="34" charset="-122"/>
                              <a:ea typeface="Microsoft YaHei UI" panose="020B0503020204020204" pitchFamily="34" charset="-122"/>
                              <a:cs typeface="Tahoma" panose="020B0604030504040204" pitchFamily="34" charset="0"/>
                            </a:rPr>
                            <a:t>T</a:t>
                          </a:r>
                          <a:r>
                            <a:rPr lang="zh-CN" altLang="en-US" dirty="0">
                              <a:latin typeface="Microsoft YaHei UI" panose="020B0503020204020204" pitchFamily="34" charset="-122"/>
                              <a:ea typeface="Microsoft YaHei UI" panose="020B0503020204020204" pitchFamily="34" charset="-122"/>
                              <a:cs typeface="Tahoma" panose="020B0604030504040204" pitchFamily="34" charset="0"/>
                            </a:rPr>
                            <a:t>，禁用</a:t>
                          </a:r>
                          <a:r>
                            <a:rPr lang="en-US" altLang="zh-CN" dirty="0">
                              <a:latin typeface="Microsoft YaHei UI" panose="020B0503020204020204" pitchFamily="34" charset="-122"/>
                              <a:ea typeface="Microsoft YaHei UI" panose="020B0503020204020204" pitchFamily="34" charset="-122"/>
                              <a:cs typeface="Tahoma" panose="020B0604030504040204" pitchFamily="34" charset="0"/>
                            </a:rPr>
                            <a:t>cache</a:t>
                          </a:r>
                          <a:r>
                            <a:rPr lang="zh-CN" altLang="en-US" dirty="0">
                              <a:latin typeface="Microsoft YaHei UI" panose="020B0503020204020204" pitchFamily="34" charset="-122"/>
                              <a:ea typeface="Microsoft YaHei UI" panose="020B0503020204020204" pitchFamily="34" charset="-122"/>
                              <a:cs typeface="Tahoma" panose="020B0604030504040204" pitchFamily="34" charset="0"/>
                            </a:rPr>
                            <a:t>时存储器访问时间为</a:t>
                          </a:r>
                          <a:r>
                            <a:rPr lang="en-US" altLang="zh-CN" dirty="0">
                              <a:latin typeface="Microsoft YaHei UI" panose="020B0503020204020204" pitchFamily="34" charset="-122"/>
                              <a:ea typeface="Microsoft YaHei UI" panose="020B0503020204020204" pitchFamily="34" charset="-122"/>
                              <a:cs typeface="Tahoma" panose="020B0604030504040204" pitchFamily="34" charset="0"/>
                            </a:rPr>
                            <a:t>t</a:t>
                          </a:r>
                          <a:r>
                            <a:rPr lang="zh-CN" altLang="en-US" dirty="0">
                              <a:latin typeface="Microsoft YaHei UI" panose="020B0503020204020204" pitchFamily="34" charset="-122"/>
                              <a:ea typeface="Microsoft YaHei UI" panose="020B0503020204020204" pitchFamily="34" charset="-122"/>
                              <a:cs typeface="Tahoma" panose="020B0604030504040204" pitchFamily="34" charset="0"/>
                            </a:rPr>
                            <a:t>，缺失率为</a:t>
                          </a:r>
                          <a:r>
                            <a:rPr lang="en-US" altLang="zh-CN" dirty="0">
                              <a:latin typeface="Microsoft YaHei UI" panose="020B0503020204020204" pitchFamily="34" charset="-122"/>
                              <a:ea typeface="Microsoft YaHei UI" panose="020B0503020204020204" pitchFamily="34" charset="-122"/>
                              <a:cs typeface="Tahoma" panose="020B0604030504040204" pitchFamily="34" charset="0"/>
                            </a:rPr>
                            <a:t>m</a:t>
                          </a:r>
                          <a:r>
                            <a:rPr lang="zh-CN" altLang="en-US" dirty="0">
                              <a:latin typeface="Microsoft YaHei UI" panose="020B0503020204020204" pitchFamily="34" charset="-122"/>
                              <a:ea typeface="Microsoft YaHei UI" panose="020B0503020204020204" pitchFamily="34" charset="-122"/>
                              <a:cs typeface="Tahoma" panose="020B0604030504040204" pitchFamily="34" charset="0"/>
                            </a:rPr>
                            <a:t>。我们有 </a:t>
                          </a:r>
                          <a:r>
                            <a:rPr lang="nl-NL" altLang="zh-CN" dirty="0">
                              <a:latin typeface="Microsoft YaHei UI" panose="020B0503020204020204" pitchFamily="34" charset="-122"/>
                              <a:ea typeface="Microsoft YaHei UI" panose="020B0503020204020204" pitchFamily="34" charset="-122"/>
                              <a:cs typeface="Tahoma" panose="020B0604030504040204" pitchFamily="34" charset="0"/>
                            </a:rPr>
                            <a:t>T = (1 – m) (</a:t>
                          </a:r>
                          <a:r>
                            <a:rPr lang="en-US" altLang="zh-CN" dirty="0">
                              <a:latin typeface="Microsoft YaHei UI" panose="020B0503020204020204" pitchFamily="34" charset="-122"/>
                              <a:ea typeface="Microsoft YaHei UI" panose="020B0503020204020204" pitchFamily="34" charset="-122"/>
                              <a:cs typeface="Tahoma" panose="020B0604030504040204" pitchFamily="34" charset="0"/>
                            </a:rPr>
                            <a:t>t</a:t>
                          </a:r>
                          <a:r>
                            <a:rPr lang="nl-NL" altLang="zh-CN" dirty="0">
                              <a:latin typeface="Microsoft YaHei UI" panose="020B0503020204020204" pitchFamily="34" charset="-122"/>
                              <a:ea typeface="Microsoft YaHei UI" panose="020B0503020204020204" pitchFamily="34" charset="-122"/>
                              <a:cs typeface="Tahoma" panose="020B0604030504040204" pitchFamily="34" charset="0"/>
                            </a:rPr>
                            <a:t> – G) + m (t + L)</a:t>
                          </a:r>
                          <a:r>
                            <a:rPr lang="zh-CN" altLang="en-US" dirty="0">
                              <a:latin typeface="Microsoft YaHei UI" panose="020B0503020204020204" pitchFamily="34" charset="-122"/>
                              <a:ea typeface="Microsoft YaHei UI" panose="020B0503020204020204" pitchFamily="34" charset="-122"/>
                              <a:cs typeface="Tahoma" panose="020B0604030504040204" pitchFamily="34" charset="0"/>
                            </a:rPr>
                            <a:t>，则 </a:t>
                          </a:r>
                          <a:r>
                            <a:rPr lang="en-US" altLang="zh-CN" dirty="0">
                              <a:latin typeface="Microsoft YaHei UI" panose="020B0503020204020204" pitchFamily="34" charset="-122"/>
                              <a:ea typeface="Microsoft YaHei UI" panose="020B0503020204020204" pitchFamily="34" charset="-122"/>
                              <a:cs typeface="Tahoma" panose="020B0604030504040204" pitchFamily="34" charset="0"/>
                            </a:rPr>
                            <a:t>t &gt;= T</a:t>
                          </a:r>
                          <a:r>
                            <a:rPr lang="zh-CN" altLang="en-US" dirty="0">
                              <a:latin typeface="Microsoft YaHei UI" panose="020B0503020204020204" pitchFamily="34" charset="-122"/>
                              <a:ea typeface="Microsoft YaHei UI" panose="020B0503020204020204" pitchFamily="34" charset="-122"/>
                              <a:cs typeface="Tahoma" panose="020B0604030504040204" pitchFamily="34" charset="0"/>
                            </a:rPr>
                            <a:t>，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  <a:cs typeface="Tahoma" panose="020B0604030504040204" pitchFamily="34" charset="0"/>
                                </a:rPr>
                                <m:t>𝑚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≤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𝐺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𝐺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𝐿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zh-CN" dirty="0">
                              <a:latin typeface="Microsoft YaHei UI" panose="020B0503020204020204" pitchFamily="34" charset="-122"/>
                              <a:ea typeface="Microsoft YaHei UI" panose="020B0503020204020204" pitchFamily="34" charset="-122"/>
                              <a:cs typeface="Tahoma" panose="020B0604030504040204" pitchFamily="34" charset="0"/>
                            </a:rPr>
                            <a:t> </a:t>
                          </a:r>
                          <a:r>
                            <a:rPr lang="zh-CN" altLang="en-US" dirty="0">
                              <a:latin typeface="Microsoft YaHei UI" panose="020B0503020204020204" pitchFamily="34" charset="-122"/>
                              <a:ea typeface="Microsoft YaHei UI" panose="020B0503020204020204" pitchFamily="34" charset="-122"/>
                              <a:cs typeface="Tahoma" panose="020B0604030504040204" pitchFamily="34" charset="0"/>
                            </a:rPr>
                            <a:t>，代入可得 </a:t>
                          </a:r>
                          <a:r>
                            <a:rPr lang="en-US" altLang="zh-CN" dirty="0">
                              <a:latin typeface="Microsoft YaHei UI" panose="020B0503020204020204" pitchFamily="34" charset="-122"/>
                              <a:ea typeface="Microsoft YaHei UI" panose="020B0503020204020204" pitchFamily="34" charset="-122"/>
                              <a:cs typeface="Tahoma" panose="020B0604030504040204" pitchFamily="34" charset="0"/>
                            </a:rPr>
                            <a:t>m </a:t>
                          </a:r>
                          <a:r>
                            <a:rPr lang="zh-CN" altLang="en-US" dirty="0">
                              <a:latin typeface="Microsoft YaHei UI" panose="020B0503020204020204" pitchFamily="34" charset="-122"/>
                              <a:ea typeface="Microsoft YaHei UI" panose="020B0503020204020204" pitchFamily="34" charset="-122"/>
                              <a:cs typeface="Tahoma" panose="020B0604030504040204" pitchFamily="34" charset="0"/>
                            </a:rPr>
                            <a:t>最大值为 </a:t>
                          </a:r>
                          <a:r>
                            <a:rPr lang="en-US" altLang="zh-CN" dirty="0">
                              <a:latin typeface="Microsoft YaHei UI" panose="020B0503020204020204" pitchFamily="34" charset="-122"/>
                              <a:ea typeface="Microsoft YaHei UI" panose="020B0503020204020204" pitchFamily="34" charset="-122"/>
                              <a:cs typeface="Tahoma" panose="020B0604030504040204" pitchFamily="34" charset="0"/>
                            </a:rPr>
                            <a:t>0.95</a:t>
                          </a:r>
                          <a:endParaRPr lang="zh-CN" dirty="0">
                            <a:latin typeface="Microsoft YaHei UI" panose="020B0503020204020204" pitchFamily="34" charset="-122"/>
                            <a:ea typeface="Microsoft YaHei UI" panose="020B0503020204020204" pitchFamily="34" charset="-122"/>
                            <a:cs typeface="Tahoma" panose="020B060403050404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7447393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内容占位符 3">
                <a:extLst>
                  <a:ext uri="{FF2B5EF4-FFF2-40B4-BE49-F238E27FC236}">
                    <a16:creationId xmlns:a16="http://schemas.microsoft.com/office/drawing/2014/main" id="{31F44B22-324B-4DE8-B32C-85312184904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84125158"/>
                  </p:ext>
                </p:extLst>
              </p:nvPr>
            </p:nvGraphicFramePr>
            <p:xfrm>
              <a:off x="1159668" y="1601227"/>
              <a:ext cx="9872664" cy="46946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8280">
                      <a:extLst>
                        <a:ext uri="{9D8B030D-6E8A-4147-A177-3AD203B41FA5}">
                          <a16:colId xmlns:a16="http://schemas.microsoft.com/office/drawing/2014/main" val="743422230"/>
                        </a:ext>
                      </a:extLst>
                    </a:gridCol>
                    <a:gridCol w="9664384">
                      <a:extLst>
                        <a:ext uri="{9D8B030D-6E8A-4147-A177-3AD203B41FA5}">
                          <a16:colId xmlns:a16="http://schemas.microsoft.com/office/drawing/2014/main" val="777156215"/>
                        </a:ext>
                      </a:extLst>
                    </a:gridCol>
                  </a:tblGrid>
                  <a:tr h="731520">
                    <a:tc>
                      <a:txBody>
                        <a:bodyPr/>
                        <a:lstStyle/>
                        <a:p>
                          <a:pPr rtl="0"/>
                          <a:endParaRPr lang="zh-cn" dirty="0">
                            <a:latin typeface="Microsoft YaHei UI" panose="020B0503020204020204" pitchFamily="34" charset="-122"/>
                            <a:ea typeface="Microsoft YaHei UI" panose="020B0503020204020204" pitchFamily="34" charset="-122"/>
                            <a:cs typeface="Tahoma" panose="020B060403050404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dirty="0">
                              <a:latin typeface="Microsoft YaHei UI" panose="020B0503020204020204" pitchFamily="34" charset="-122"/>
                              <a:ea typeface="Microsoft YaHei UI" panose="020B0503020204020204" pitchFamily="34" charset="-122"/>
                              <a:cs typeface="Tahoma" panose="020B0604030504040204" pitchFamily="34" charset="0"/>
                            </a:rPr>
                            <a:t>附录</a:t>
                          </a:r>
                          <a:r>
                            <a:rPr lang="en-US" altLang="zh-CN" sz="2400" dirty="0">
                              <a:latin typeface="Microsoft YaHei UI" panose="020B0503020204020204" pitchFamily="34" charset="-122"/>
                              <a:ea typeface="Microsoft YaHei UI" panose="020B0503020204020204" pitchFamily="34" charset="-122"/>
                              <a:cs typeface="Tahoma" panose="020B0604030504040204" pitchFamily="34" charset="0"/>
                            </a:rPr>
                            <a:t>B </a:t>
                          </a:r>
                          <a:r>
                            <a:rPr lang="zh-CN" altLang="en-US" sz="2400" dirty="0">
                              <a:latin typeface="Microsoft YaHei UI" panose="020B0503020204020204" pitchFamily="34" charset="-122"/>
                              <a:ea typeface="Microsoft YaHei UI" panose="020B0503020204020204" pitchFamily="34" charset="-122"/>
                              <a:cs typeface="Tahoma" panose="020B0604030504040204" pitchFamily="34" charset="0"/>
                            </a:rPr>
                            <a:t>第</a:t>
                          </a:r>
                          <a:r>
                            <a:rPr lang="en-US" altLang="zh-CN" sz="2400" dirty="0">
                              <a:latin typeface="Microsoft YaHei UI" panose="020B0503020204020204" pitchFamily="34" charset="-122"/>
                              <a:ea typeface="Microsoft YaHei UI" panose="020B0503020204020204" pitchFamily="34" charset="-122"/>
                              <a:cs typeface="Tahoma" panose="020B0604030504040204" pitchFamily="34" charset="0"/>
                            </a:rPr>
                            <a:t>1</a:t>
                          </a:r>
                          <a:r>
                            <a:rPr lang="zh-CN" altLang="en-US" sz="2400" dirty="0">
                              <a:latin typeface="Microsoft YaHei UI" panose="020B0503020204020204" pitchFamily="34" charset="-122"/>
                              <a:ea typeface="Microsoft YaHei UI" panose="020B0503020204020204" pitchFamily="34" charset="-122"/>
                              <a:cs typeface="Tahoma" panose="020B0604030504040204" pitchFamily="34" charset="0"/>
                            </a:rPr>
                            <a:t>题</a:t>
                          </a:r>
                          <a:endParaRPr lang="zh-cn" altLang="zh-CN" sz="2400" dirty="0">
                            <a:latin typeface="Microsoft YaHei UI" panose="020B0503020204020204" pitchFamily="34" charset="-122"/>
                            <a:ea typeface="Microsoft YaHei UI" panose="020B0503020204020204" pitchFamily="34" charset="-122"/>
                            <a:cs typeface="Tahoma" panose="020B0604030504040204" pitchFamily="34" charset="0"/>
                          </a:endParaRPr>
                        </a:p>
                        <a:p>
                          <a:pPr rtl="0"/>
                          <a:endParaRPr lang="zh-cn" dirty="0">
                            <a:latin typeface="Microsoft YaHei UI" panose="020B0503020204020204" pitchFamily="34" charset="-122"/>
                            <a:ea typeface="Microsoft YaHei UI" panose="020B0503020204020204" pitchFamily="34" charset="-122"/>
                            <a:cs typeface="Tahoma" panose="020B060403050404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6822786"/>
                      </a:ext>
                    </a:extLst>
                  </a:tr>
                  <a:tr h="3963142">
                    <a:tc>
                      <a:txBody>
                        <a:bodyPr/>
                        <a:lstStyle/>
                        <a:p>
                          <a:pPr marL="285750" marR="0" lvl="0" indent="-28575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Char char="ü"/>
                            <a:tabLst/>
                            <a:defRPr/>
                          </a:pPr>
                          <a:endParaRPr lang="zh-cn" sz="1600" dirty="0">
                            <a:latin typeface="Microsoft YaHei UI" panose="020B0503020204020204" pitchFamily="34" charset="-122"/>
                            <a:ea typeface="Microsoft YaHei UI" panose="020B0503020204020204" pitchFamily="34" charset="-122"/>
                            <a:cs typeface="Tahoma" panose="020B060403050404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207" t="-19508" r="-252" b="-3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73932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图形 4" descr="铅笔">
            <a:extLst>
              <a:ext uri="{FF2B5EF4-FFF2-40B4-BE49-F238E27FC236}">
                <a16:creationId xmlns:a16="http://schemas.microsoft.com/office/drawing/2014/main" xmlns="" id="{0A74E1BB-B1CA-413B-8313-F68AA049A9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188286" y="537891"/>
            <a:ext cx="767542" cy="76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040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作业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xmlns="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3825457"/>
              </p:ext>
            </p:extLst>
          </p:nvPr>
        </p:nvGraphicFramePr>
        <p:xfrm>
          <a:off x="1159668" y="1601227"/>
          <a:ext cx="9872664" cy="4694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743422230"/>
                    </a:ext>
                  </a:extLst>
                </a:gridCol>
                <a:gridCol w="9664384">
                  <a:extLst>
                    <a:ext uri="{9D8B030D-6E8A-4147-A177-3AD203B41FA5}">
                      <a16:colId xmlns:a16="http://schemas.microsoft.com/office/drawing/2014/main" xmlns="" val="777156215"/>
                    </a:ext>
                  </a:extLst>
                </a:gridCol>
              </a:tblGrid>
              <a:tr h="472727">
                <a:tc>
                  <a:txBody>
                    <a:bodyPr/>
                    <a:lstStyle/>
                    <a:p>
                      <a:pPr rtl="0"/>
                      <a:endParaRPr 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附录</a:t>
                      </a:r>
                      <a:r>
                        <a:rPr lang="en-US" altLang="zh-CN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B </a:t>
                      </a:r>
                      <a:r>
                        <a:rPr lang="zh-CN" altLang="en-US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第</a:t>
                      </a:r>
                      <a:r>
                        <a:rPr lang="en-US" altLang="zh-CN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10</a:t>
                      </a:r>
                      <a:r>
                        <a:rPr lang="zh-CN" altLang="en-US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题</a:t>
                      </a:r>
                      <a:endParaRPr lang="zh-CN" altLang="zh-CN" sz="24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  <a:p>
                      <a:pPr rtl="0"/>
                      <a:endParaRPr 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6822786"/>
                  </a:ext>
                </a:extLst>
              </a:tr>
              <a:tr h="3963142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lang="zh-CN" sz="16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44739329"/>
                  </a:ext>
                </a:extLst>
              </a:tr>
            </a:tbl>
          </a:graphicData>
        </a:graphic>
      </p:graphicFrame>
      <p:pic>
        <p:nvPicPr>
          <p:cNvPr id="5" name="图形 4" descr="铅笔">
            <a:extLst>
              <a:ext uri="{FF2B5EF4-FFF2-40B4-BE49-F238E27FC236}">
                <a16:creationId xmlns:a16="http://schemas.microsoft.com/office/drawing/2014/main" xmlns="" id="{0A74E1BB-B1CA-413B-8313-F68AA049A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188286" y="537891"/>
            <a:ext cx="767542" cy="76754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6E451D5A-D080-4FB3-8A6B-5CE2339785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6979" y="2369020"/>
            <a:ext cx="9575307" cy="182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954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作业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xmlns="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4654275"/>
              </p:ext>
            </p:extLst>
          </p:nvPr>
        </p:nvGraphicFramePr>
        <p:xfrm>
          <a:off x="1159668" y="1601227"/>
          <a:ext cx="9872664" cy="4694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743422230"/>
                    </a:ext>
                  </a:extLst>
                </a:gridCol>
                <a:gridCol w="9664384">
                  <a:extLst>
                    <a:ext uri="{9D8B030D-6E8A-4147-A177-3AD203B41FA5}">
                      <a16:colId xmlns:a16="http://schemas.microsoft.com/office/drawing/2014/main" xmlns="" val="777156215"/>
                    </a:ext>
                  </a:extLst>
                </a:gridCol>
              </a:tblGrid>
              <a:tr h="472727">
                <a:tc>
                  <a:txBody>
                    <a:bodyPr/>
                    <a:lstStyle/>
                    <a:p>
                      <a:pPr rtl="0"/>
                      <a:endParaRPr 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作业内容</a:t>
                      </a:r>
                      <a:endParaRPr lang="zh-CN" altLang="zh-CN" sz="24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  <a:p>
                      <a:pPr rtl="0"/>
                      <a:endParaRPr 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6822786"/>
                  </a:ext>
                </a:extLst>
              </a:tr>
              <a:tr h="3963142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lang="zh-CN" sz="16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altLang="zh-CN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P50-P51</a:t>
                      </a:r>
                      <a:r>
                        <a:rPr lang="zh-CN" altLang="en-US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：第一章  第</a:t>
                      </a:r>
                      <a:r>
                        <a:rPr lang="en-US" altLang="zh-CN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8</a:t>
                      </a:r>
                      <a:r>
                        <a:rPr lang="zh-CN" altLang="en-US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、</a:t>
                      </a:r>
                      <a:r>
                        <a:rPr lang="en-US" altLang="zh-CN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16</a:t>
                      </a:r>
                      <a:r>
                        <a:rPr lang="zh-CN" altLang="en-US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题</a:t>
                      </a:r>
                      <a:endParaRPr lang="zh-CN" altLang="zh-CN" sz="24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altLang="zh-CN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P400-P401</a:t>
                      </a:r>
                      <a:r>
                        <a:rPr lang="zh-CN" altLang="en-US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：附录</a:t>
                      </a:r>
                      <a:r>
                        <a:rPr lang="en-US" altLang="zh-CN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A  </a:t>
                      </a:r>
                      <a:r>
                        <a:rPr lang="zh-CN" altLang="en-US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第</a:t>
                      </a:r>
                      <a:r>
                        <a:rPr lang="en-US" altLang="zh-CN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3</a:t>
                      </a:r>
                      <a:r>
                        <a:rPr lang="zh-CN" altLang="en-US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、</a:t>
                      </a:r>
                      <a:r>
                        <a:rPr lang="en-US" altLang="zh-CN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8</a:t>
                      </a:r>
                      <a:r>
                        <a:rPr lang="zh-CN" altLang="en-US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题</a:t>
                      </a:r>
                      <a:endParaRPr lang="zh-CN" altLang="zh-CN" sz="24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  <a:p>
                      <a:pPr marL="0" indent="0" rtl="0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endParaRPr 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44739329"/>
                  </a:ext>
                </a:extLst>
              </a:tr>
            </a:tbl>
          </a:graphicData>
        </a:graphic>
      </p:graphicFrame>
      <p:pic>
        <p:nvPicPr>
          <p:cNvPr id="5" name="图形 4" descr="铅笔">
            <a:extLst>
              <a:ext uri="{FF2B5EF4-FFF2-40B4-BE49-F238E27FC236}">
                <a16:creationId xmlns:a16="http://schemas.microsoft.com/office/drawing/2014/main" xmlns="" id="{0A74E1BB-B1CA-413B-8313-F68AA049A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188286" y="537891"/>
            <a:ext cx="767542" cy="76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404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作业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xmlns="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5362819"/>
              </p:ext>
            </p:extLst>
          </p:nvPr>
        </p:nvGraphicFramePr>
        <p:xfrm>
          <a:off x="1159668" y="1601227"/>
          <a:ext cx="9872664" cy="4694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743422230"/>
                    </a:ext>
                  </a:extLst>
                </a:gridCol>
                <a:gridCol w="9664384">
                  <a:extLst>
                    <a:ext uri="{9D8B030D-6E8A-4147-A177-3AD203B41FA5}">
                      <a16:colId xmlns:a16="http://schemas.microsoft.com/office/drawing/2014/main" xmlns="" val="777156215"/>
                    </a:ext>
                  </a:extLst>
                </a:gridCol>
              </a:tblGrid>
              <a:tr h="472727">
                <a:tc>
                  <a:txBody>
                    <a:bodyPr/>
                    <a:lstStyle/>
                    <a:p>
                      <a:pPr rtl="0"/>
                      <a:endParaRPr 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附录</a:t>
                      </a:r>
                      <a:r>
                        <a:rPr lang="en-US" altLang="zh-CN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B </a:t>
                      </a:r>
                      <a:r>
                        <a:rPr lang="zh-CN" altLang="en-US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第</a:t>
                      </a:r>
                      <a:r>
                        <a:rPr lang="en-US" altLang="zh-CN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10</a:t>
                      </a:r>
                      <a:r>
                        <a:rPr lang="zh-CN" altLang="en-US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题</a:t>
                      </a:r>
                      <a:endParaRPr lang="zh-CN" altLang="zh-CN" sz="24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  <a:p>
                      <a:pPr rtl="0"/>
                      <a:endParaRPr 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6822786"/>
                  </a:ext>
                </a:extLst>
              </a:tr>
              <a:tr h="3963142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lang="zh-CN" sz="16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AutoNum type="alphaLcPeriod"/>
                        <a:tabLst/>
                        <a:defRPr/>
                      </a:pP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包含式层次结构，</a:t>
                      </a: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L1</a:t>
                      </a: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中数据总是出现在</a:t>
                      </a: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L2</a:t>
                      </a: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中。</a:t>
                      </a: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L1</a:t>
                      </a: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中块缺失，可以分两种情况：缺失的块</a:t>
                      </a: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b0</a:t>
                      </a: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在</a:t>
                      </a: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L2</a:t>
                      </a: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中，或者缺失的块不在</a:t>
                      </a: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L2</a:t>
                      </a: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中。</a:t>
                      </a: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     </a:t>
                      </a:r>
                      <a:r>
                        <a:rPr lang="zh-CN" altLang="en-US" b="1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缺失的块在</a:t>
                      </a:r>
                      <a:r>
                        <a:rPr lang="en-US" altLang="zh-CN" b="1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L2</a:t>
                      </a:r>
                      <a:r>
                        <a:rPr lang="zh-CN" altLang="en-US" b="1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中</a:t>
                      </a: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：</a:t>
                      </a: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L2</a:t>
                      </a: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将该块</a:t>
                      </a: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b0</a:t>
                      </a: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提供给</a:t>
                      </a: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L1</a:t>
                      </a: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，相应的</a:t>
                      </a: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L1</a:t>
                      </a: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中某块</a:t>
                      </a: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b1</a:t>
                      </a: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会被替代。由于两个缓存都采取写回策略，</a:t>
                      </a: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L1</a:t>
                      </a: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中被替代的块</a:t>
                      </a: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b1</a:t>
                      </a: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可能是脏块，如果是脏块，将它写入</a:t>
                      </a: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L2</a:t>
                      </a: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对应的块</a:t>
                      </a: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b1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b="1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     缺失的块不在</a:t>
                      </a:r>
                      <a:r>
                        <a:rPr lang="en-US" altLang="zh-CN" b="1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L2</a:t>
                      </a:r>
                      <a:r>
                        <a:rPr lang="zh-CN" altLang="en-US" b="1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中</a:t>
                      </a: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：</a:t>
                      </a: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L2</a:t>
                      </a: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需要到内存中取，取回的块</a:t>
                      </a: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b0</a:t>
                      </a: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同时提供给</a:t>
                      </a: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L1</a:t>
                      </a: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和</a:t>
                      </a: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L2</a:t>
                      </a: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。相应的</a:t>
                      </a: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L1</a:t>
                      </a: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和</a:t>
                      </a: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L2</a:t>
                      </a: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中有块会被替代。</a:t>
                      </a: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L2</a:t>
                      </a: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中被替代的块</a:t>
                      </a: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b1</a:t>
                      </a: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如果也在</a:t>
                      </a: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L1</a:t>
                      </a: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中，那么</a:t>
                      </a: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L1</a:t>
                      </a: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中的这一块</a:t>
                      </a: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b1</a:t>
                      </a: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需要被置失效。</a:t>
                      </a: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L1</a:t>
                      </a: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中被替代的块</a:t>
                      </a: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b2</a:t>
                      </a: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如果是脏块，操作同上。</a:t>
                      </a: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44739329"/>
                  </a:ext>
                </a:extLst>
              </a:tr>
            </a:tbl>
          </a:graphicData>
        </a:graphic>
      </p:graphicFrame>
      <p:pic>
        <p:nvPicPr>
          <p:cNvPr id="5" name="图形 4" descr="铅笔">
            <a:extLst>
              <a:ext uri="{FF2B5EF4-FFF2-40B4-BE49-F238E27FC236}">
                <a16:creationId xmlns:a16="http://schemas.microsoft.com/office/drawing/2014/main" xmlns="" id="{0A74E1BB-B1CA-413B-8313-F68AA049A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188286" y="537891"/>
            <a:ext cx="767542" cy="76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941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作业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xmlns="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2378676"/>
              </p:ext>
            </p:extLst>
          </p:nvPr>
        </p:nvGraphicFramePr>
        <p:xfrm>
          <a:off x="1159668" y="1601227"/>
          <a:ext cx="9872664" cy="4694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743422230"/>
                    </a:ext>
                  </a:extLst>
                </a:gridCol>
                <a:gridCol w="9664384">
                  <a:extLst>
                    <a:ext uri="{9D8B030D-6E8A-4147-A177-3AD203B41FA5}">
                      <a16:colId xmlns:a16="http://schemas.microsoft.com/office/drawing/2014/main" xmlns="" val="777156215"/>
                    </a:ext>
                  </a:extLst>
                </a:gridCol>
              </a:tblGrid>
              <a:tr h="472727">
                <a:tc>
                  <a:txBody>
                    <a:bodyPr/>
                    <a:lstStyle/>
                    <a:p>
                      <a:pPr rtl="0"/>
                      <a:endParaRPr 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附录</a:t>
                      </a:r>
                      <a:r>
                        <a:rPr lang="en-US" altLang="zh-CN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B </a:t>
                      </a:r>
                      <a:r>
                        <a:rPr lang="zh-CN" altLang="en-US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第</a:t>
                      </a:r>
                      <a:r>
                        <a:rPr lang="en-US" altLang="zh-CN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10</a:t>
                      </a:r>
                      <a:r>
                        <a:rPr lang="zh-CN" altLang="en-US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题</a:t>
                      </a:r>
                      <a:endParaRPr lang="zh-CN" altLang="zh-CN" sz="24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  <a:p>
                      <a:pPr rtl="0"/>
                      <a:endParaRPr 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6822786"/>
                  </a:ext>
                </a:extLst>
              </a:tr>
              <a:tr h="3963142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lang="zh-CN" sz="16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AutoNum type="alphaLcPeriod" startAt="2"/>
                        <a:tabLst/>
                        <a:defRPr/>
                      </a:pP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互斥式层次结构，</a:t>
                      </a: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L1</a:t>
                      </a: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中数据绝不出现在</a:t>
                      </a: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L2</a:t>
                      </a: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中。</a:t>
                      </a: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L1</a:t>
                      </a: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中块</a:t>
                      </a: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b0</a:t>
                      </a: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缺失，可以分两种情况：缺失的块在</a:t>
                      </a: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L2</a:t>
                      </a: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中，或者缺失的块不在</a:t>
                      </a: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L2</a:t>
                      </a: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中。</a:t>
                      </a: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     </a:t>
                      </a:r>
                      <a:r>
                        <a:rPr lang="zh-CN" altLang="en-US" b="1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缺失的块在</a:t>
                      </a:r>
                      <a:r>
                        <a:rPr lang="en-US" altLang="zh-CN" b="1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L2</a:t>
                      </a:r>
                      <a:r>
                        <a:rPr lang="zh-CN" altLang="en-US" b="1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中</a:t>
                      </a: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：</a:t>
                      </a: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L2</a:t>
                      </a: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将该块</a:t>
                      </a: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b0</a:t>
                      </a: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提供给</a:t>
                      </a: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L1</a:t>
                      </a: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，相应的</a:t>
                      </a: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L1</a:t>
                      </a: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中某块</a:t>
                      </a: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b1</a:t>
                      </a: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会被替代。互斥式层次结构</a:t>
                      </a: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L1</a:t>
                      </a: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中的缓存缺失会导致</a:t>
                      </a: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L1</a:t>
                      </a: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和</a:t>
                      </a: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L2</a:t>
                      </a: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中的块互换，即</a:t>
                      </a: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b1</a:t>
                      </a: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和</a:t>
                      </a: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b0</a:t>
                      </a: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互换。</a:t>
                      </a: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b="1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     缺失的块不在</a:t>
                      </a:r>
                      <a:r>
                        <a:rPr lang="en-US" altLang="zh-CN" b="1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L2</a:t>
                      </a:r>
                      <a:r>
                        <a:rPr lang="zh-CN" altLang="en-US" b="1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中</a:t>
                      </a: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：</a:t>
                      </a: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L1</a:t>
                      </a: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需要到内存中取</a:t>
                      </a: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b0</a:t>
                      </a: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，取回的块只提供给</a:t>
                      </a: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L1</a:t>
                      </a: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。相应的</a:t>
                      </a: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L1</a:t>
                      </a: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有块</a:t>
                      </a: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b1</a:t>
                      </a: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会被替代。将</a:t>
                      </a: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L1</a:t>
                      </a: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被替代的块</a:t>
                      </a: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b1</a:t>
                      </a: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写入</a:t>
                      </a: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L2</a:t>
                      </a: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，</a:t>
                      </a: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L2</a:t>
                      </a: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也有块</a:t>
                      </a: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b2</a:t>
                      </a: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被替代。</a:t>
                      </a: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b2</a:t>
                      </a: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如果是脏块，需要写回内存。</a:t>
                      </a: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c.  </a:t>
                      </a: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之前的答案已经说明了对脏块的处理方式</a:t>
                      </a: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44739329"/>
                  </a:ext>
                </a:extLst>
              </a:tr>
            </a:tbl>
          </a:graphicData>
        </a:graphic>
      </p:graphicFrame>
      <p:pic>
        <p:nvPicPr>
          <p:cNvPr id="5" name="图形 4" descr="铅笔">
            <a:extLst>
              <a:ext uri="{FF2B5EF4-FFF2-40B4-BE49-F238E27FC236}">
                <a16:creationId xmlns:a16="http://schemas.microsoft.com/office/drawing/2014/main" xmlns="" id="{0A74E1BB-B1CA-413B-8313-F68AA049A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188286" y="537891"/>
            <a:ext cx="767542" cy="76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30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作业</a:t>
            </a:r>
            <a:r>
              <a:rPr lang="en-US" altLang="zh-CN" dirty="0"/>
              <a:t>7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xmlns="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2636666"/>
              </p:ext>
            </p:extLst>
          </p:nvPr>
        </p:nvGraphicFramePr>
        <p:xfrm>
          <a:off x="1159668" y="1601227"/>
          <a:ext cx="9872664" cy="4694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743422230"/>
                    </a:ext>
                  </a:extLst>
                </a:gridCol>
                <a:gridCol w="9664384">
                  <a:extLst>
                    <a:ext uri="{9D8B030D-6E8A-4147-A177-3AD203B41FA5}">
                      <a16:colId xmlns:a16="http://schemas.microsoft.com/office/drawing/2014/main" xmlns="" val="777156215"/>
                    </a:ext>
                  </a:extLst>
                </a:gridCol>
              </a:tblGrid>
              <a:tr h="472727">
                <a:tc>
                  <a:txBody>
                    <a:bodyPr/>
                    <a:lstStyle/>
                    <a:p>
                      <a:pPr rtl="0"/>
                      <a:endParaRPr 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作业内容</a:t>
                      </a:r>
                      <a:endParaRPr lang="zh-CN" altLang="zh-CN" sz="24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  <a:p>
                      <a:pPr rtl="0"/>
                      <a:endParaRPr 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6822786"/>
                  </a:ext>
                </a:extLst>
              </a:tr>
              <a:tr h="3963142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lang="zh-CN" sz="16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altLang="zh-CN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P192</a:t>
                      </a:r>
                      <a:r>
                        <a:rPr lang="zh-CN" altLang="en-US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：第三章  第</a:t>
                      </a:r>
                      <a:r>
                        <a:rPr lang="en-US" altLang="zh-CN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18</a:t>
                      </a:r>
                      <a:r>
                        <a:rPr lang="zh-CN" altLang="en-US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题</a:t>
                      </a:r>
                      <a:endParaRPr lang="zh-CN" altLang="zh-CN" sz="24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44739329"/>
                  </a:ext>
                </a:extLst>
              </a:tr>
            </a:tbl>
          </a:graphicData>
        </a:graphic>
      </p:graphicFrame>
      <p:pic>
        <p:nvPicPr>
          <p:cNvPr id="5" name="图形 4" descr="铅笔">
            <a:extLst>
              <a:ext uri="{FF2B5EF4-FFF2-40B4-BE49-F238E27FC236}">
                <a16:creationId xmlns:a16="http://schemas.microsoft.com/office/drawing/2014/main" xmlns="" id="{0A74E1BB-B1CA-413B-8313-F68AA049A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188286" y="537891"/>
            <a:ext cx="767542" cy="76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930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作业</a:t>
            </a:r>
            <a:r>
              <a:rPr lang="en-US" altLang="zh-CN" dirty="0"/>
              <a:t>7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xmlns="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5741880"/>
              </p:ext>
            </p:extLst>
          </p:nvPr>
        </p:nvGraphicFramePr>
        <p:xfrm>
          <a:off x="1159668" y="1601227"/>
          <a:ext cx="9872664" cy="4694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743422230"/>
                    </a:ext>
                  </a:extLst>
                </a:gridCol>
                <a:gridCol w="9664384">
                  <a:extLst>
                    <a:ext uri="{9D8B030D-6E8A-4147-A177-3AD203B41FA5}">
                      <a16:colId xmlns:a16="http://schemas.microsoft.com/office/drawing/2014/main" xmlns="" val="777156215"/>
                    </a:ext>
                  </a:extLst>
                </a:gridCol>
              </a:tblGrid>
              <a:tr h="472727">
                <a:tc>
                  <a:txBody>
                    <a:bodyPr/>
                    <a:lstStyle/>
                    <a:p>
                      <a:pPr rtl="0"/>
                      <a:endParaRPr 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第三章  第</a:t>
                      </a:r>
                      <a:r>
                        <a:rPr lang="en-US" altLang="zh-CN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18</a:t>
                      </a:r>
                      <a:r>
                        <a:rPr lang="zh-CN" altLang="en-US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题</a:t>
                      </a:r>
                      <a:endParaRPr lang="zh-CN" altLang="zh-CN" sz="24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  <a:p>
                      <a:pPr rtl="0"/>
                      <a:endParaRPr 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6822786"/>
                  </a:ext>
                </a:extLst>
              </a:tr>
              <a:tr h="3963142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lang="zh-CN" sz="16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zh-CN" altLang="zh-CN" sz="24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44739329"/>
                  </a:ext>
                </a:extLst>
              </a:tr>
            </a:tbl>
          </a:graphicData>
        </a:graphic>
      </p:graphicFrame>
      <p:pic>
        <p:nvPicPr>
          <p:cNvPr id="5" name="图形 4" descr="铅笔">
            <a:extLst>
              <a:ext uri="{FF2B5EF4-FFF2-40B4-BE49-F238E27FC236}">
                <a16:creationId xmlns:a16="http://schemas.microsoft.com/office/drawing/2014/main" xmlns="" id="{0A74E1BB-B1CA-413B-8313-F68AA049A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188286" y="537891"/>
            <a:ext cx="767542" cy="76754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62B17AAD-FD31-4F63-8C49-18D8195D85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4117" y="2361714"/>
            <a:ext cx="9658215" cy="127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568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作业</a:t>
            </a:r>
            <a:r>
              <a:rPr lang="en-US" altLang="zh-CN" dirty="0"/>
              <a:t>7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内容占位符 3">
                <a:extLst>
                  <a:ext uri="{FF2B5EF4-FFF2-40B4-BE49-F238E27FC236}">
                    <a16:creationId xmlns:a16="http://schemas.microsoft.com/office/drawing/2014/main" xmlns="" id="{31F44B22-324B-4DE8-B32C-85312184904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59220462"/>
                  </p:ext>
                </p:extLst>
              </p:nvPr>
            </p:nvGraphicFramePr>
            <p:xfrm>
              <a:off x="1159668" y="1601227"/>
              <a:ext cx="9872664" cy="46946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8280">
                      <a:extLst>
                        <a:ext uri="{9D8B030D-6E8A-4147-A177-3AD203B41FA5}">
                          <a16:colId xmlns:a16="http://schemas.microsoft.com/office/drawing/2014/main" xmlns="" val="743422230"/>
                        </a:ext>
                      </a:extLst>
                    </a:gridCol>
                    <a:gridCol w="9664384">
                      <a:extLst>
                        <a:ext uri="{9D8B030D-6E8A-4147-A177-3AD203B41FA5}">
                          <a16:colId xmlns:a16="http://schemas.microsoft.com/office/drawing/2014/main" xmlns="" val="777156215"/>
                        </a:ext>
                      </a:extLst>
                    </a:gridCol>
                  </a:tblGrid>
                  <a:tr h="472727">
                    <a:tc>
                      <a:txBody>
                        <a:bodyPr/>
                        <a:lstStyle/>
                        <a:p>
                          <a:pPr rtl="0"/>
                          <a:endParaRPr lang="zh-CN" dirty="0">
                            <a:latin typeface="Microsoft YaHei UI" panose="020B0503020204020204" pitchFamily="34" charset="-122"/>
                            <a:ea typeface="Microsoft YaHei UI" panose="020B0503020204020204" pitchFamily="34" charset="-122"/>
                            <a:cs typeface="Tahoma" panose="020B060403050404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dirty="0">
                              <a:latin typeface="Microsoft YaHei UI" panose="020B0503020204020204" pitchFamily="34" charset="-122"/>
                              <a:ea typeface="Microsoft YaHei UI" panose="020B0503020204020204" pitchFamily="34" charset="-122"/>
                              <a:cs typeface="Tahoma" panose="020B0604030504040204" pitchFamily="34" charset="0"/>
                            </a:rPr>
                            <a:t>第三章  第</a:t>
                          </a:r>
                          <a:r>
                            <a:rPr lang="en-US" altLang="zh-CN" sz="2400" dirty="0">
                              <a:latin typeface="Microsoft YaHei UI" panose="020B0503020204020204" pitchFamily="34" charset="-122"/>
                              <a:ea typeface="Microsoft YaHei UI" panose="020B0503020204020204" pitchFamily="34" charset="-122"/>
                              <a:cs typeface="Tahoma" panose="020B0604030504040204" pitchFamily="34" charset="0"/>
                            </a:rPr>
                            <a:t>18</a:t>
                          </a:r>
                          <a:r>
                            <a:rPr lang="zh-CN" altLang="en-US" sz="2400" dirty="0">
                              <a:latin typeface="Microsoft YaHei UI" panose="020B0503020204020204" pitchFamily="34" charset="-122"/>
                              <a:ea typeface="Microsoft YaHei UI" panose="020B0503020204020204" pitchFamily="34" charset="-122"/>
                              <a:cs typeface="Tahoma" panose="020B0604030504040204" pitchFamily="34" charset="0"/>
                            </a:rPr>
                            <a:t>题</a:t>
                          </a:r>
                          <a:endParaRPr lang="zh-CN" altLang="zh-CN" sz="2400" dirty="0">
                            <a:latin typeface="Microsoft YaHei UI" panose="020B0503020204020204" pitchFamily="34" charset="-122"/>
                            <a:ea typeface="Microsoft YaHei UI" panose="020B0503020204020204" pitchFamily="34" charset="-122"/>
                            <a:cs typeface="Tahoma" panose="020B0604030504040204" pitchFamily="34" charset="0"/>
                          </a:endParaRPr>
                        </a:p>
                        <a:p>
                          <a:pPr rtl="0"/>
                          <a:endParaRPr lang="zh-CN" dirty="0">
                            <a:latin typeface="Microsoft YaHei UI" panose="020B0503020204020204" pitchFamily="34" charset="-122"/>
                            <a:ea typeface="Microsoft YaHei UI" panose="020B0503020204020204" pitchFamily="34" charset="-122"/>
                            <a:cs typeface="Tahoma" panose="020B060403050404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496822786"/>
                      </a:ext>
                    </a:extLst>
                  </a:tr>
                  <a:tr h="3963142">
                    <a:tc>
                      <a:txBody>
                        <a:bodyPr/>
                        <a:lstStyle/>
                        <a:p>
                          <a:pPr marL="285750" marR="0" lvl="0" indent="-28575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Char char="ü"/>
                            <a:tabLst/>
                            <a:defRPr/>
                          </a:pPr>
                          <a:endParaRPr lang="zh-CN" sz="1600" dirty="0">
                            <a:latin typeface="Microsoft YaHei UI" panose="020B0503020204020204" pitchFamily="34" charset="-122"/>
                            <a:ea typeface="Microsoft YaHei UI" panose="020B0503020204020204" pitchFamily="34" charset="-122"/>
                            <a:cs typeface="Tahoma" panose="020B060403050404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  <a:defRPr/>
                          </a:pPr>
                          <a:r>
                            <a:rPr lang="zh-CN" altLang="en-US" sz="1800" dirty="0">
                              <a:latin typeface="Microsoft YaHei UI" panose="020B0503020204020204" pitchFamily="34" charset="-122"/>
                              <a:ea typeface="Microsoft YaHei UI" panose="020B0503020204020204" pitchFamily="34" charset="-122"/>
                              <a:cs typeface="Tahoma" panose="020B0604030504040204" pitchFamily="34" charset="0"/>
                            </a:rPr>
                            <a:t>加速比</a:t>
                          </a:r>
                          <a:r>
                            <a:rPr lang="en-US" altLang="zh-CN" sz="1800" dirty="0">
                              <a:latin typeface="Microsoft YaHei UI" panose="020B0503020204020204" pitchFamily="34" charset="-122"/>
                              <a:ea typeface="Microsoft YaHei UI" panose="020B0503020204020204" pitchFamily="34" charset="-122"/>
                              <a:cs typeface="Tahoma" panose="020B0604030504040204" pitchFamily="34" charset="0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CN" sz="1800" i="1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  <a:cs typeface="Tahoma" panose="020B060403050404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800" i="1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  <a:cs typeface="Tahoma" panose="020B0604030504040204" pitchFamily="34" charset="0"/>
                                    </a:rPr>
                                    <m:t>无缓冲区的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  <a:cs typeface="Tahoma" panose="020B0604030504040204" pitchFamily="34" charset="0"/>
                                    </a:rPr>
                                    <m:t>𝐶𝑃𝐼</m:t>
                                  </m:r>
                                </m:num>
                                <m:den>
                                  <m:r>
                                    <a:rPr lang="zh-CN" altLang="en-US" sz="1800" i="1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  <a:cs typeface="Tahoma" panose="020B0604030504040204" pitchFamily="34" charset="0"/>
                                    </a:rPr>
                                    <m:t>有缓冲区的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  <a:cs typeface="Tahoma" panose="020B0604030504040204" pitchFamily="34" charset="0"/>
                                    </a:rPr>
                                    <m:t>𝐶𝑃𝐼</m:t>
                                  </m:r>
                                </m:den>
                              </m:f>
                              <m:r>
                                <a:rPr lang="en-US" altLang="zh-CN" sz="1800" i="1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  <a:cs typeface="Tahoma" panose="020B0604030504040204" pitchFamily="34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1800" i="1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  <a:cs typeface="Tahoma" panose="020B060403050404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800" i="1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  <a:cs typeface="Tahoma" panose="020B0604030504040204" pitchFamily="34" charset="0"/>
                                    </a:rPr>
                                    <m:t>基本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  <a:cs typeface="Tahoma" panose="020B0604030504040204" pitchFamily="34" charset="0"/>
                                    </a:rPr>
                                    <m:t>𝐶𝑃𝐼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  <a:cs typeface="Tahoma" panose="020B0604030504040204" pitchFamily="34" charset="0"/>
                                    </a:rPr>
                                    <m:t>+</m:t>
                                  </m:r>
                                  <m:r>
                                    <a:rPr lang="zh-CN" altLang="en-US" sz="1800" b="0" i="1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  <a:cs typeface="Tahoma" panose="020B0604030504040204" pitchFamily="34" charset="0"/>
                                    </a:rPr>
                                    <m:t>无缓冲区缺失代价</m:t>
                                  </m:r>
                                </m:num>
                                <m:den>
                                  <m:r>
                                    <a:rPr lang="zh-CN" altLang="en-US" sz="1800" i="1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  <a:cs typeface="Tahoma" panose="020B0604030504040204" pitchFamily="34" charset="0"/>
                                    </a:rPr>
                                    <m:t>基本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  <a:cs typeface="Tahoma" panose="020B0604030504040204" pitchFamily="34" charset="0"/>
                                    </a:rPr>
                                    <m:t>𝐶𝑃𝐼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  <a:cs typeface="Tahoma" panose="020B0604030504040204" pitchFamily="34" charset="0"/>
                                    </a:rPr>
                                    <m:t>+</m:t>
                                  </m:r>
                                  <m:r>
                                    <a:rPr lang="zh-CN" altLang="en-US" sz="1800" b="0" i="1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  <a:cs typeface="Tahoma" panose="020B0604030504040204" pitchFamily="34" charset="0"/>
                                    </a:rPr>
                                    <m:t>有缓冲区缺失代价</m:t>
                                  </m:r>
                                </m:den>
                              </m:f>
                            </m:oMath>
                          </a14:m>
                          <a:endParaRPr lang="en-US" altLang="zh-CN" sz="1800" dirty="0">
                            <a:latin typeface="Microsoft YaHei UI" panose="020B0503020204020204" pitchFamily="34" charset="-122"/>
                            <a:ea typeface="Microsoft YaHei UI" panose="020B0503020204020204" pitchFamily="34" charset="-122"/>
                            <a:cs typeface="Tahoma" panose="020B0604030504040204" pitchFamily="34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  <a:defRPr/>
                          </a:pPr>
                          <a:r>
                            <a:rPr lang="zh-CN" altLang="en-US" sz="1800" dirty="0">
                              <a:latin typeface="Microsoft YaHei UI" panose="020B0503020204020204" pitchFamily="34" charset="-122"/>
                              <a:ea typeface="Microsoft YaHei UI" panose="020B0503020204020204" pitchFamily="34" charset="-122"/>
                              <a:cs typeface="Tahoma" panose="020B0604030504040204" pitchFamily="34" charset="0"/>
                            </a:rPr>
                            <a:t>无缓冲区缺失代价</a:t>
                          </a:r>
                          <a:r>
                            <a:rPr lang="en-US" altLang="zh-CN" sz="1800" dirty="0">
                              <a:latin typeface="Microsoft YaHei UI" panose="020B0503020204020204" pitchFamily="34" charset="-122"/>
                              <a:ea typeface="Microsoft YaHei UI" panose="020B0503020204020204" pitchFamily="34" charset="-122"/>
                              <a:cs typeface="Tahoma" panose="020B0604030504040204" pitchFamily="34" charset="0"/>
                            </a:rPr>
                            <a:t>=15% * 0.2 = 0.3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  <a:defRPr/>
                          </a:pPr>
                          <a:r>
                            <a:rPr lang="zh-CN" altLang="en-US" sz="1800" dirty="0">
                              <a:latin typeface="Microsoft YaHei UI" panose="020B0503020204020204" pitchFamily="34" charset="-122"/>
                              <a:ea typeface="Microsoft YaHei UI" panose="020B0503020204020204" pitchFamily="34" charset="-122"/>
                              <a:cs typeface="Tahoma" panose="020B0604030504040204" pitchFamily="34" charset="0"/>
                            </a:rPr>
                            <a:t>有缓冲区缺失代价</a:t>
                          </a:r>
                          <a:r>
                            <a:rPr lang="en-US" altLang="zh-CN" sz="1800" dirty="0">
                              <a:latin typeface="Microsoft YaHei UI" panose="020B0503020204020204" pitchFamily="34" charset="-122"/>
                              <a:ea typeface="Microsoft YaHei UI" panose="020B0503020204020204" pitchFamily="34" charset="-122"/>
                              <a:cs typeface="Tahoma" panose="020B0604030504040204" pitchFamily="34" charset="0"/>
                            </a:rPr>
                            <a:t>=</a:t>
                          </a:r>
                          <a:r>
                            <a:rPr lang="zh-CN" altLang="en-US" sz="1800" dirty="0">
                              <a:latin typeface="Microsoft YaHei UI" panose="020B0503020204020204" pitchFamily="34" charset="-122"/>
                              <a:ea typeface="Microsoft YaHei UI" panose="020B0503020204020204" pitchFamily="34" charset="-122"/>
                              <a:cs typeface="Tahoma" panose="020B0604030504040204" pitchFamily="34" charset="0"/>
                            </a:rPr>
                            <a:t>不命中代价 </a:t>
                          </a:r>
                          <a:r>
                            <a:rPr lang="en-US" altLang="zh-CN" sz="1800" dirty="0">
                              <a:latin typeface="Microsoft YaHei UI" panose="020B0503020204020204" pitchFamily="34" charset="-122"/>
                              <a:ea typeface="Microsoft YaHei UI" panose="020B0503020204020204" pitchFamily="34" charset="-122"/>
                              <a:cs typeface="Tahoma" panose="020B0604030504040204" pitchFamily="34" charset="0"/>
                            </a:rPr>
                            <a:t>+ </a:t>
                          </a:r>
                          <a:r>
                            <a:rPr lang="zh-CN" altLang="en-US" sz="1800" dirty="0">
                              <a:latin typeface="Microsoft YaHei UI" panose="020B0503020204020204" pitchFamily="34" charset="-122"/>
                              <a:ea typeface="Microsoft YaHei UI" panose="020B0503020204020204" pitchFamily="34" charset="-122"/>
                              <a:cs typeface="Tahoma" panose="020B0604030504040204" pitchFamily="34" charset="0"/>
                            </a:rPr>
                            <a:t>命中但不正确代价 </a:t>
                          </a:r>
                          <a:r>
                            <a:rPr lang="en-US" altLang="zh-CN" sz="1800" dirty="0">
                              <a:latin typeface="Microsoft YaHei UI" panose="020B0503020204020204" pitchFamily="34" charset="-122"/>
                              <a:ea typeface="Microsoft YaHei UI" panose="020B0503020204020204" pitchFamily="34" charset="-122"/>
                              <a:cs typeface="Tahoma" panose="020B0604030504040204" pitchFamily="34" charset="0"/>
                            </a:rPr>
                            <a:t>+ </a:t>
                          </a:r>
                          <a:r>
                            <a:rPr lang="zh-CN" altLang="en-US" sz="1800" dirty="0">
                              <a:latin typeface="Microsoft YaHei UI" panose="020B0503020204020204" pitchFamily="34" charset="-122"/>
                              <a:ea typeface="Microsoft YaHei UI" panose="020B0503020204020204" pitchFamily="34" charset="-122"/>
                              <a:cs typeface="Tahoma" panose="020B0604030504040204" pitchFamily="34" charset="0"/>
                            </a:rPr>
                            <a:t>命中正确代价</a:t>
                          </a:r>
                          <a:endParaRPr lang="en-US" altLang="zh-CN" sz="1800" dirty="0">
                            <a:latin typeface="Microsoft YaHei UI" panose="020B0503020204020204" pitchFamily="34" charset="-122"/>
                            <a:ea typeface="Microsoft YaHei UI" panose="020B0503020204020204" pitchFamily="34" charset="-122"/>
                            <a:cs typeface="Tahoma" panose="020B0604030504040204" pitchFamily="34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latin typeface="Microsoft YaHei UI" panose="020B0503020204020204" pitchFamily="34" charset="-122"/>
                              <a:ea typeface="Microsoft YaHei UI" panose="020B0503020204020204" pitchFamily="34" charset="-122"/>
                              <a:cs typeface="Tahoma" panose="020B0604030504040204" pitchFamily="34" charset="0"/>
                            </a:rPr>
                            <a:t>=(15% * 10% * 3) + (15% * 90% * 10% * 4) + (15% * 90% </a:t>
                          </a:r>
                          <a:r>
                            <a:rPr lang="en-US" altLang="zh-CN" sz="1800">
                              <a:latin typeface="Microsoft YaHei UI" panose="020B0503020204020204" pitchFamily="34" charset="-122"/>
                              <a:ea typeface="Microsoft YaHei UI" panose="020B0503020204020204" pitchFamily="34" charset="-122"/>
                              <a:cs typeface="Tahoma" panose="020B0604030504040204" pitchFamily="34" charset="0"/>
                            </a:rPr>
                            <a:t>* </a:t>
                          </a:r>
                          <a:r>
                            <a:rPr lang="en-US" altLang="zh-CN" sz="1800" smtClean="0">
                              <a:latin typeface="Microsoft YaHei UI" panose="020B0503020204020204" pitchFamily="34" charset="-122"/>
                              <a:ea typeface="Microsoft YaHei UI" panose="020B0503020204020204" pitchFamily="34" charset="-122"/>
                              <a:cs typeface="Tahoma" panose="020B0604030504040204" pitchFamily="34" charset="0"/>
                            </a:rPr>
                            <a:t>90</a:t>
                          </a:r>
                          <a:r>
                            <a:rPr lang="en-US" altLang="zh-CN" sz="1800" dirty="0">
                              <a:latin typeface="Microsoft YaHei UI" panose="020B0503020204020204" pitchFamily="34" charset="-122"/>
                              <a:ea typeface="Microsoft YaHei UI" panose="020B0503020204020204" pitchFamily="34" charset="-122"/>
                              <a:cs typeface="Tahoma" panose="020B0604030504040204" pitchFamily="34" charset="0"/>
                            </a:rPr>
                            <a:t>% </a:t>
                          </a:r>
                          <a:r>
                            <a:rPr lang="en-US" altLang="zh-CN" sz="1800">
                              <a:latin typeface="Microsoft YaHei UI" panose="020B0503020204020204" pitchFamily="34" charset="-122"/>
                              <a:ea typeface="Microsoft YaHei UI" panose="020B0503020204020204" pitchFamily="34" charset="-122"/>
                              <a:cs typeface="Tahoma" panose="020B0604030504040204" pitchFamily="34" charset="0"/>
                            </a:rPr>
                            <a:t>* </a:t>
                          </a:r>
                          <a:r>
                            <a:rPr lang="en-US" altLang="zh-CN" sz="1800" smtClean="0">
                              <a:latin typeface="Microsoft YaHei UI" panose="020B0503020204020204" pitchFamily="34" charset="-122"/>
                              <a:ea typeface="Microsoft YaHei UI" panose="020B0503020204020204" pitchFamily="34" charset="-122"/>
                              <a:cs typeface="Tahoma" panose="020B0604030504040204" pitchFamily="34" charset="0"/>
                            </a:rPr>
                            <a:t>0) </a:t>
                          </a:r>
                          <a:r>
                            <a:rPr lang="en-US" altLang="zh-CN" sz="1800" dirty="0">
                              <a:latin typeface="Microsoft YaHei UI" panose="020B0503020204020204" pitchFamily="34" charset="-122"/>
                              <a:ea typeface="Microsoft YaHei UI" panose="020B0503020204020204" pitchFamily="34" charset="-122"/>
                              <a:cs typeface="Tahoma" panose="020B0604030504040204" pitchFamily="34" charset="0"/>
                            </a:rPr>
                            <a:t>= 0.099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  <a:defRPr/>
                          </a:pPr>
                          <a:r>
                            <a:rPr lang="zh-CN" altLang="en-US" sz="1800" dirty="0">
                              <a:latin typeface="Microsoft YaHei UI" panose="020B0503020204020204" pitchFamily="34" charset="-122"/>
                              <a:ea typeface="Microsoft YaHei UI" panose="020B0503020204020204" pitchFamily="34" charset="-122"/>
                              <a:cs typeface="Tahoma" panose="020B0604030504040204" pitchFamily="34" charset="0"/>
                            </a:rPr>
                            <a:t>加速比 </a:t>
                          </a:r>
                          <a:r>
                            <a:rPr lang="en-US" altLang="zh-CN" sz="1800" dirty="0">
                              <a:latin typeface="Microsoft YaHei UI" panose="020B0503020204020204" pitchFamily="34" charset="-122"/>
                              <a:ea typeface="Microsoft YaHei UI" panose="020B0503020204020204" pitchFamily="34" charset="-122"/>
                              <a:cs typeface="Tahoma" panose="020B060403050404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i="1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  <a:cs typeface="Tahoma" panose="020B0604030504040204" pitchFamily="34" charset="0"/>
                                </a:rPr>
                                <m:t>=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  <a:cs typeface="Tahoma" panose="020B0604030504040204" pitchFamily="34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altLang="zh-CN" sz="1800" i="1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  <a:cs typeface="Tahoma" panose="020B060403050404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800" i="1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  <a:cs typeface="Tahoma" panose="020B0604030504040204" pitchFamily="34" charset="0"/>
                                    </a:rPr>
                                    <m:t>1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  <a:cs typeface="Tahoma" panose="020B0604030504040204" pitchFamily="34" charset="0"/>
                                    </a:rPr>
                                    <m:t>+0.3</m:t>
                                  </m:r>
                                </m:num>
                                <m:den>
                                  <m:r>
                                    <a:rPr lang="en-US" altLang="zh-CN" sz="1800" i="1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  <a:cs typeface="Tahoma" panose="020B0604030504040204" pitchFamily="34" charset="0"/>
                                    </a:rPr>
                                    <m:t>1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  <a:cs typeface="Tahoma" panose="020B0604030504040204" pitchFamily="34" charset="0"/>
                                    </a:rPr>
                                    <m:t>+0.099</m:t>
                                  </m:r>
                                </m:den>
                              </m:f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  <a:cs typeface="Tahoma" panose="020B0604030504040204" pitchFamily="34" charset="0"/>
                                </a:rPr>
                                <m:t>=</m:t>
                              </m:r>
                              <m:r>
                                <a:rPr lang="en-US" altLang="zh-CN" sz="1800" b="0" i="0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  <a:cs typeface="Tahoma" panose="020B0604030504040204" pitchFamily="34" charset="0"/>
                                </a:rPr>
                                <m:t>1.183</m:t>
                              </m:r>
                            </m:oMath>
                          </a14:m>
                          <a:endParaRPr lang="zh-CN" altLang="zh-CN" sz="1800" dirty="0">
                            <a:latin typeface="Microsoft YaHei UI" panose="020B0503020204020204" pitchFamily="34" charset="-122"/>
                            <a:ea typeface="Microsoft YaHei UI" panose="020B0503020204020204" pitchFamily="34" charset="-122"/>
                            <a:cs typeface="Tahoma" panose="020B060403050404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74473932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内容占位符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1F44B22-324B-4DE8-B32C-85312184904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59220462"/>
                  </p:ext>
                </p:extLst>
              </p:nvPr>
            </p:nvGraphicFramePr>
            <p:xfrm>
              <a:off x="1159668" y="1601227"/>
              <a:ext cx="9872664" cy="46946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828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743422230"/>
                        </a:ext>
                      </a:extLst>
                    </a:gridCol>
                    <a:gridCol w="966438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777156215"/>
                        </a:ext>
                      </a:extLst>
                    </a:gridCol>
                  </a:tblGrid>
                  <a:tr h="731520">
                    <a:tc>
                      <a:txBody>
                        <a:bodyPr/>
                        <a:lstStyle/>
                        <a:p>
                          <a:pPr rtl="0"/>
                          <a:endParaRPr lang="zh-CN" dirty="0">
                            <a:latin typeface="Microsoft YaHei UI" panose="020B0503020204020204" pitchFamily="34" charset="-122"/>
                            <a:ea typeface="Microsoft YaHei UI" panose="020B0503020204020204" pitchFamily="34" charset="-122"/>
                            <a:cs typeface="Tahoma" panose="020B060403050404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dirty="0">
                              <a:latin typeface="Microsoft YaHei UI" panose="020B0503020204020204" pitchFamily="34" charset="-122"/>
                              <a:ea typeface="Microsoft YaHei UI" panose="020B0503020204020204" pitchFamily="34" charset="-122"/>
                              <a:cs typeface="Tahoma" panose="020B0604030504040204" pitchFamily="34" charset="0"/>
                            </a:rPr>
                            <a:t>第三章  第</a:t>
                          </a:r>
                          <a:r>
                            <a:rPr lang="en-US" altLang="zh-CN" sz="2400" dirty="0">
                              <a:latin typeface="Microsoft YaHei UI" panose="020B0503020204020204" pitchFamily="34" charset="-122"/>
                              <a:ea typeface="Microsoft YaHei UI" panose="020B0503020204020204" pitchFamily="34" charset="-122"/>
                              <a:cs typeface="Tahoma" panose="020B0604030504040204" pitchFamily="34" charset="0"/>
                            </a:rPr>
                            <a:t>18</a:t>
                          </a:r>
                          <a:r>
                            <a:rPr lang="zh-CN" altLang="en-US" sz="2400" dirty="0">
                              <a:latin typeface="Microsoft YaHei UI" panose="020B0503020204020204" pitchFamily="34" charset="-122"/>
                              <a:ea typeface="Microsoft YaHei UI" panose="020B0503020204020204" pitchFamily="34" charset="-122"/>
                              <a:cs typeface="Tahoma" panose="020B0604030504040204" pitchFamily="34" charset="0"/>
                            </a:rPr>
                            <a:t>题</a:t>
                          </a:r>
                          <a:endParaRPr lang="zh-CN" altLang="zh-CN" sz="2400" dirty="0">
                            <a:latin typeface="Microsoft YaHei UI" panose="020B0503020204020204" pitchFamily="34" charset="-122"/>
                            <a:ea typeface="Microsoft YaHei UI" panose="020B0503020204020204" pitchFamily="34" charset="-122"/>
                            <a:cs typeface="Tahoma" panose="020B0604030504040204" pitchFamily="34" charset="0"/>
                          </a:endParaRPr>
                        </a:p>
                        <a:p>
                          <a:pPr rtl="0"/>
                          <a:endParaRPr lang="zh-CN" dirty="0">
                            <a:latin typeface="Microsoft YaHei UI" panose="020B0503020204020204" pitchFamily="34" charset="-122"/>
                            <a:ea typeface="Microsoft YaHei UI" panose="020B0503020204020204" pitchFamily="34" charset="-122"/>
                            <a:cs typeface="Tahoma" panose="020B060403050404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496822786"/>
                      </a:ext>
                    </a:extLst>
                  </a:tr>
                  <a:tr h="3963142">
                    <a:tc>
                      <a:txBody>
                        <a:bodyPr/>
                        <a:lstStyle/>
                        <a:p>
                          <a:pPr marL="285750" marR="0" lvl="0" indent="-28575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Char char="ü"/>
                            <a:tabLst/>
                            <a:defRPr/>
                          </a:pPr>
                          <a:endParaRPr lang="zh-CN" sz="1600" dirty="0">
                            <a:latin typeface="Microsoft YaHei UI" panose="020B0503020204020204" pitchFamily="34" charset="-122"/>
                            <a:ea typeface="Microsoft YaHei UI" panose="020B0503020204020204" pitchFamily="34" charset="-122"/>
                            <a:cs typeface="Tahoma" panose="020B060403050404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207" t="-19508" r="-252" b="-3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74473932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图形 4" descr="铅笔">
            <a:extLst>
              <a:ext uri="{FF2B5EF4-FFF2-40B4-BE49-F238E27FC236}">
                <a16:creationId xmlns:a16="http://schemas.microsoft.com/office/drawing/2014/main" xmlns="" id="{0A74E1BB-B1CA-413B-8313-F68AA049A9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188286" y="537891"/>
            <a:ext cx="767542" cy="76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184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作业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xmlns="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7239808"/>
              </p:ext>
            </p:extLst>
          </p:nvPr>
        </p:nvGraphicFramePr>
        <p:xfrm>
          <a:off x="1159668" y="1601227"/>
          <a:ext cx="9872664" cy="4694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743422230"/>
                    </a:ext>
                  </a:extLst>
                </a:gridCol>
                <a:gridCol w="9664384">
                  <a:extLst>
                    <a:ext uri="{9D8B030D-6E8A-4147-A177-3AD203B41FA5}">
                      <a16:colId xmlns:a16="http://schemas.microsoft.com/office/drawing/2014/main" xmlns="" val="777156215"/>
                    </a:ext>
                  </a:extLst>
                </a:gridCol>
              </a:tblGrid>
              <a:tr h="472727">
                <a:tc>
                  <a:txBody>
                    <a:bodyPr/>
                    <a:lstStyle/>
                    <a:p>
                      <a:pPr rtl="0"/>
                      <a:endParaRPr 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第一章  第</a:t>
                      </a:r>
                      <a:r>
                        <a:rPr lang="en-US" altLang="zh-CN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8</a:t>
                      </a:r>
                      <a:r>
                        <a:rPr lang="zh-CN" altLang="en-US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题</a:t>
                      </a:r>
                      <a:endParaRPr lang="zh-CN" altLang="zh-CN" sz="24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  <a:p>
                      <a:pPr rtl="0"/>
                      <a:endParaRPr 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6822786"/>
                  </a:ext>
                </a:extLst>
              </a:tr>
              <a:tr h="3963142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lang="zh-CN" sz="16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rtl="0">
                        <a:lnSpc>
                          <a:spcPct val="150000"/>
                        </a:lnSpc>
                        <a:buFont typeface="Wingdings" panose="05000000000000000000" pitchFamily="2" charset="2"/>
                        <a:buAutoNum type="alphaLcPeriod"/>
                      </a:pPr>
                      <a:endParaRPr 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44739329"/>
                  </a:ext>
                </a:extLst>
              </a:tr>
            </a:tbl>
          </a:graphicData>
        </a:graphic>
      </p:graphicFrame>
      <p:pic>
        <p:nvPicPr>
          <p:cNvPr id="5" name="图形 4" descr="铅笔">
            <a:extLst>
              <a:ext uri="{FF2B5EF4-FFF2-40B4-BE49-F238E27FC236}">
                <a16:creationId xmlns:a16="http://schemas.microsoft.com/office/drawing/2014/main" xmlns="" id="{0A74E1BB-B1CA-413B-8313-F68AA049A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188286" y="537891"/>
            <a:ext cx="767542" cy="76754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507E9C5F-FA32-4408-9657-F5C29B76D1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6496" y="2359657"/>
            <a:ext cx="9387165" cy="393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003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作业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xmlns="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5041022"/>
              </p:ext>
            </p:extLst>
          </p:nvPr>
        </p:nvGraphicFramePr>
        <p:xfrm>
          <a:off x="1159668" y="1601227"/>
          <a:ext cx="9872664" cy="4694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743422230"/>
                    </a:ext>
                  </a:extLst>
                </a:gridCol>
                <a:gridCol w="9664384">
                  <a:extLst>
                    <a:ext uri="{9D8B030D-6E8A-4147-A177-3AD203B41FA5}">
                      <a16:colId xmlns:a16="http://schemas.microsoft.com/office/drawing/2014/main" xmlns="" val="777156215"/>
                    </a:ext>
                  </a:extLst>
                </a:gridCol>
              </a:tblGrid>
              <a:tr h="472727">
                <a:tc>
                  <a:txBody>
                    <a:bodyPr/>
                    <a:lstStyle/>
                    <a:p>
                      <a:pPr rtl="0"/>
                      <a:endParaRPr 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第一章  第</a:t>
                      </a:r>
                      <a:r>
                        <a:rPr lang="en-US" altLang="zh-CN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8</a:t>
                      </a:r>
                      <a:r>
                        <a:rPr lang="zh-CN" altLang="en-US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题</a:t>
                      </a:r>
                      <a:endParaRPr lang="zh-CN" altLang="zh-CN" sz="24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  <a:p>
                      <a:pPr rtl="0"/>
                      <a:endParaRPr 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6822786"/>
                  </a:ext>
                </a:extLst>
              </a:tr>
              <a:tr h="3963142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lang="zh-CN" sz="16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rtl="0">
                        <a:lnSpc>
                          <a:spcPct val="150000"/>
                        </a:lnSpc>
                        <a:buFont typeface="Wingdings" panose="05000000000000000000" pitchFamily="2" charset="2"/>
                        <a:buAutoNum type="alphaLcPeriod"/>
                      </a:pP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P13: </a:t>
                      </a: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晶体管密度每年大约增长</a:t>
                      </a: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35%</a:t>
                      </a: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，</a:t>
                      </a: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(1.35) ^ 10 = 20</a:t>
                      </a:r>
                    </a:p>
                    <a:p>
                      <a:pPr marL="342900" indent="-342900" rtl="0">
                        <a:lnSpc>
                          <a:spcPct val="150000"/>
                        </a:lnSpc>
                        <a:buFont typeface="Wingdings" panose="05000000000000000000" pitchFamily="2" charset="2"/>
                        <a:buAutoNum type="alphaLcPeriod"/>
                      </a:pP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P24 </a:t>
                      </a: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图</a:t>
                      </a: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1-4, 1986-2003 </a:t>
                      </a: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年增长速度约为 </a:t>
                      </a: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40% </a:t>
                      </a: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每年，从</a:t>
                      </a: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2003</a:t>
                      </a: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年开始计算，                         </a:t>
                      </a: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3200 * (1.4) ^ 12 = 181420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AutoNum type="alphaLcPeriod"/>
                        <a:tabLst/>
                        <a:defRPr/>
                      </a:pP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P24 </a:t>
                      </a: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图</a:t>
                      </a: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1-4, 2003 </a:t>
                      </a: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年之后增长速度约为 </a:t>
                      </a: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1% </a:t>
                      </a: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每年，从</a:t>
                      </a: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2003</a:t>
                      </a: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年开始计算，                       </a:t>
                      </a: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3200 * (1.01) ^ 12 = 3605</a:t>
                      </a:r>
                    </a:p>
                    <a:p>
                      <a:pPr marL="342900" indent="-342900" rtl="0">
                        <a:lnSpc>
                          <a:spcPct val="150000"/>
                        </a:lnSpc>
                        <a:buFont typeface="Wingdings" panose="05000000000000000000" pitchFamily="2" charset="2"/>
                        <a:buAutoNum type="alphaLcPeriod"/>
                      </a:pP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P24</a:t>
                      </a: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。能耗密度，即单位面积的芯片消耗的功率，过高的能耗产生过多热量，限制了时钟频率的增加。采用多核设计。</a:t>
                      </a: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  <a:p>
                      <a:pPr marL="342900" indent="-342900" rtl="0">
                        <a:lnSpc>
                          <a:spcPct val="150000"/>
                        </a:lnSpc>
                        <a:buFont typeface="Wingdings" panose="05000000000000000000" pitchFamily="2" charset="2"/>
                        <a:buAutoNum type="alphaLcPeriod"/>
                      </a:pP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言之有理即可</a:t>
                      </a:r>
                      <a:endParaRPr 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44739329"/>
                  </a:ext>
                </a:extLst>
              </a:tr>
            </a:tbl>
          </a:graphicData>
        </a:graphic>
      </p:graphicFrame>
      <p:pic>
        <p:nvPicPr>
          <p:cNvPr id="5" name="图形 4" descr="铅笔">
            <a:extLst>
              <a:ext uri="{FF2B5EF4-FFF2-40B4-BE49-F238E27FC236}">
                <a16:creationId xmlns:a16="http://schemas.microsoft.com/office/drawing/2014/main" xmlns="" id="{0A74E1BB-B1CA-413B-8313-F68AA049A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188286" y="537891"/>
            <a:ext cx="767542" cy="76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918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作业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xmlns="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8234898"/>
              </p:ext>
            </p:extLst>
          </p:nvPr>
        </p:nvGraphicFramePr>
        <p:xfrm>
          <a:off x="1159668" y="1601227"/>
          <a:ext cx="9872664" cy="4694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743422230"/>
                    </a:ext>
                  </a:extLst>
                </a:gridCol>
                <a:gridCol w="9664384">
                  <a:extLst>
                    <a:ext uri="{9D8B030D-6E8A-4147-A177-3AD203B41FA5}">
                      <a16:colId xmlns:a16="http://schemas.microsoft.com/office/drawing/2014/main" xmlns="" val="777156215"/>
                    </a:ext>
                  </a:extLst>
                </a:gridCol>
              </a:tblGrid>
              <a:tr h="472727">
                <a:tc>
                  <a:txBody>
                    <a:bodyPr/>
                    <a:lstStyle/>
                    <a:p>
                      <a:pPr rtl="0"/>
                      <a:endParaRPr 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第一章  第</a:t>
                      </a:r>
                      <a:r>
                        <a:rPr lang="en-US" altLang="zh-CN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16</a:t>
                      </a:r>
                      <a:r>
                        <a:rPr lang="zh-CN" altLang="en-US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题</a:t>
                      </a:r>
                      <a:endParaRPr lang="zh-CN" altLang="zh-CN" sz="24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  <a:p>
                      <a:pPr rtl="0"/>
                      <a:endParaRPr 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6822786"/>
                  </a:ext>
                </a:extLst>
              </a:tr>
              <a:tr h="3963142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lang="zh-CN" sz="16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rtl="0">
                        <a:lnSpc>
                          <a:spcPct val="150000"/>
                        </a:lnSpc>
                        <a:buFont typeface="Wingdings" panose="05000000000000000000" pitchFamily="2" charset="2"/>
                        <a:buAutoNum type="alphaLcPeriod"/>
                      </a:pPr>
                      <a:endParaRPr 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44739329"/>
                  </a:ext>
                </a:extLst>
              </a:tr>
            </a:tbl>
          </a:graphicData>
        </a:graphic>
      </p:graphicFrame>
      <p:pic>
        <p:nvPicPr>
          <p:cNvPr id="5" name="图形 4" descr="铅笔">
            <a:extLst>
              <a:ext uri="{FF2B5EF4-FFF2-40B4-BE49-F238E27FC236}">
                <a16:creationId xmlns:a16="http://schemas.microsoft.com/office/drawing/2014/main" xmlns="" id="{0A74E1BB-B1CA-413B-8313-F68AA049A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188286" y="537891"/>
            <a:ext cx="767542" cy="76754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DF5594B6-CAE5-4FC6-8642-2E45CBD077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5548" y="2365929"/>
            <a:ext cx="9646784" cy="252237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C61F6868-E091-426F-8018-024C7D0BFD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9358" y="4888301"/>
            <a:ext cx="9642973" cy="59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21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作业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内容占位符 3">
                <a:extLst>
                  <a:ext uri="{FF2B5EF4-FFF2-40B4-BE49-F238E27FC236}">
                    <a16:creationId xmlns:a16="http://schemas.microsoft.com/office/drawing/2014/main" xmlns="" id="{31F44B22-324B-4DE8-B32C-85312184904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1159668" y="1601227"/>
              <a:ext cx="9872664" cy="46946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8280">
                      <a:extLst>
                        <a:ext uri="{9D8B030D-6E8A-4147-A177-3AD203B41FA5}">
                          <a16:colId xmlns:a16="http://schemas.microsoft.com/office/drawing/2014/main" xmlns="" val="743422230"/>
                        </a:ext>
                      </a:extLst>
                    </a:gridCol>
                    <a:gridCol w="9664384">
                      <a:extLst>
                        <a:ext uri="{9D8B030D-6E8A-4147-A177-3AD203B41FA5}">
                          <a16:colId xmlns:a16="http://schemas.microsoft.com/office/drawing/2014/main" xmlns="" val="777156215"/>
                        </a:ext>
                      </a:extLst>
                    </a:gridCol>
                  </a:tblGrid>
                  <a:tr h="472727">
                    <a:tc>
                      <a:txBody>
                        <a:bodyPr/>
                        <a:lstStyle/>
                        <a:p>
                          <a:pPr rtl="0"/>
                          <a:endParaRPr lang="zh-CN" dirty="0">
                            <a:latin typeface="Microsoft YaHei UI" panose="020B0503020204020204" pitchFamily="34" charset="-122"/>
                            <a:ea typeface="Microsoft YaHei UI" panose="020B0503020204020204" pitchFamily="34" charset="-122"/>
                            <a:cs typeface="Tahoma" panose="020B060403050404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dirty="0">
                              <a:latin typeface="Microsoft YaHei UI" panose="020B0503020204020204" pitchFamily="34" charset="-122"/>
                              <a:ea typeface="Microsoft YaHei UI" panose="020B0503020204020204" pitchFamily="34" charset="-122"/>
                              <a:cs typeface="Tahoma" panose="020B0604030504040204" pitchFamily="34" charset="0"/>
                            </a:rPr>
                            <a:t>第一章  第</a:t>
                          </a:r>
                          <a:r>
                            <a:rPr lang="en-US" altLang="zh-CN" sz="2400" dirty="0">
                              <a:latin typeface="Microsoft YaHei UI" panose="020B0503020204020204" pitchFamily="34" charset="-122"/>
                              <a:ea typeface="Microsoft YaHei UI" panose="020B0503020204020204" pitchFamily="34" charset="-122"/>
                              <a:cs typeface="Tahoma" panose="020B0604030504040204" pitchFamily="34" charset="0"/>
                            </a:rPr>
                            <a:t>16</a:t>
                          </a:r>
                          <a:r>
                            <a:rPr lang="zh-CN" altLang="en-US" sz="2400" dirty="0">
                              <a:latin typeface="Microsoft YaHei UI" panose="020B0503020204020204" pitchFamily="34" charset="-122"/>
                              <a:ea typeface="Microsoft YaHei UI" panose="020B0503020204020204" pitchFamily="34" charset="-122"/>
                              <a:cs typeface="Tahoma" panose="020B0604030504040204" pitchFamily="34" charset="0"/>
                            </a:rPr>
                            <a:t>题</a:t>
                          </a:r>
                          <a:endParaRPr lang="zh-CN" altLang="zh-CN" sz="2400" dirty="0">
                            <a:latin typeface="Microsoft YaHei UI" panose="020B0503020204020204" pitchFamily="34" charset="-122"/>
                            <a:ea typeface="Microsoft YaHei UI" panose="020B0503020204020204" pitchFamily="34" charset="-122"/>
                            <a:cs typeface="Tahoma" panose="020B0604030504040204" pitchFamily="34" charset="0"/>
                          </a:endParaRPr>
                        </a:p>
                        <a:p>
                          <a:pPr rtl="0"/>
                          <a:endParaRPr lang="zh-CN" dirty="0">
                            <a:latin typeface="Microsoft YaHei UI" panose="020B0503020204020204" pitchFamily="34" charset="-122"/>
                            <a:ea typeface="Microsoft YaHei UI" panose="020B0503020204020204" pitchFamily="34" charset="-122"/>
                            <a:cs typeface="Tahoma" panose="020B060403050404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496822786"/>
                      </a:ext>
                    </a:extLst>
                  </a:tr>
                  <a:tr h="3963142">
                    <a:tc>
                      <a:txBody>
                        <a:bodyPr/>
                        <a:lstStyle/>
                        <a:p>
                          <a:pPr marL="285750" marR="0" lvl="0" indent="-28575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Char char="ü"/>
                            <a:tabLst/>
                            <a:defRPr/>
                          </a:pPr>
                          <a:endParaRPr lang="zh-CN" sz="1600" dirty="0">
                            <a:latin typeface="Microsoft YaHei UI" panose="020B0503020204020204" pitchFamily="34" charset="-122"/>
                            <a:ea typeface="Microsoft YaHei UI" panose="020B0503020204020204" pitchFamily="34" charset="-122"/>
                            <a:cs typeface="Tahoma" panose="020B060403050404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 rtl="0">
                            <a:lnSpc>
                              <a:spcPct val="150000"/>
                            </a:lnSpc>
                            <a:buFont typeface="Wingdings" panose="05000000000000000000" pitchFamily="2" charset="2"/>
                            <a:buNone/>
                          </a:pPr>
                          <a:r>
                            <a:rPr lang="en-US" altLang="zh-CN" dirty="0">
                              <a:latin typeface="Microsoft YaHei UI" panose="020B0503020204020204" pitchFamily="34" charset="-122"/>
                              <a:ea typeface="Microsoft YaHei UI" panose="020B0503020204020204" pitchFamily="34" charset="-122"/>
                              <a:cs typeface="Tahoma" panose="020B0604030504040204" pitchFamily="34" charset="0"/>
                            </a:rPr>
                            <a:t>Amdahl</a:t>
                          </a:r>
                          <a:r>
                            <a:rPr lang="zh-CN" altLang="en-US" dirty="0">
                              <a:latin typeface="Microsoft YaHei UI" panose="020B0503020204020204" pitchFamily="34" charset="-122"/>
                              <a:ea typeface="Microsoft YaHei UI" panose="020B0503020204020204" pitchFamily="34" charset="-122"/>
                              <a:cs typeface="Tahoma" panose="020B0604030504040204" pitchFamily="34" charset="0"/>
                            </a:rPr>
                            <a:t>定律，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i="1" dirty="0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  <a:cs typeface="Tahoma" panose="020B0604030504040204" pitchFamily="34" charset="0"/>
                                </a:rPr>
                                <m:t>总加速比</m:t>
                              </m:r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  <a:cs typeface="Tahoma" panose="020B0604030504040204" pitchFamily="34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  <a:cs typeface="Tahoma" panose="020B060403050404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  <a:cs typeface="Tahoma" panose="020B0604030504040204" pitchFamily="34" charset="0"/>
                                    </a:rPr>
                                    <m:t>原执行时间</m:t>
                                  </m:r>
                                </m:num>
                                <m:den>
                                  <m:r>
                                    <a:rPr lang="zh-CN" altLang="en-US" i="1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  <a:cs typeface="Tahoma" panose="020B0604030504040204" pitchFamily="34" charset="0"/>
                                    </a:rPr>
                                    <m:t>新执行时间</m:t>
                                  </m:r>
                                </m:den>
                              </m:f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  <a:cs typeface="Tahoma" panose="020B0604030504040204" pitchFamily="34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  <a:cs typeface="Tahoma" panose="020B0604030504040204" pitchFamily="34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altLang="zh-CN" dirty="0">
                              <a:latin typeface="Microsoft YaHei UI" panose="020B0503020204020204" pitchFamily="34" charset="-122"/>
                              <a:ea typeface="Microsoft YaHei UI" panose="020B0503020204020204" pitchFamily="34" charset="-122"/>
                              <a:cs typeface="Tahoma" panose="020B060403050404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  <a:cs typeface="Tahoma" panose="020B060403050404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  <a:cs typeface="Tahoma" panose="020B060403050404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d>
                                    <m:dPr>
                                      <m:begChr m:val="（"/>
                                      <m:endChr m:val="）"/>
                                      <m:ctrlPr>
                                        <a:rPr lang="zh-CN" altLang="en-US" b="0" i="1" smtClean="0">
                                          <a:latin typeface="Cambria Math" panose="02040503050406030204" pitchFamily="18" charset="0"/>
                                          <a:ea typeface="Microsoft YaHei UI" panose="020B0503020204020204" pitchFamily="34" charset="-122"/>
                                          <a:cs typeface="Tahoma" panose="020B060403050404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Microsoft YaHei UI" panose="020B0503020204020204" pitchFamily="34" charset="-122"/>
                                          <a:cs typeface="Tahoma" panose="020B0604030504040204" pitchFamily="34" charset="0"/>
                                        </a:rPr>
                                        <m:t>1−</m:t>
                                      </m:r>
                                      <m:r>
                                        <a:rPr lang="zh-CN" altLang="en-US" b="0" i="1" smtClean="0">
                                          <a:latin typeface="Cambria Math" panose="02040503050406030204" pitchFamily="18" charset="0"/>
                                          <a:ea typeface="Microsoft YaHei UI" panose="020B0503020204020204" pitchFamily="34" charset="-122"/>
                                          <a:cs typeface="Tahoma" panose="020B0604030504040204" pitchFamily="34" charset="0"/>
                                        </a:rPr>
                                        <m:t>升级比例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  <a:cs typeface="Tahoma" panose="020B0604030504040204" pitchFamily="34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  <a:ea typeface="Microsoft YaHei UI" panose="020B0503020204020204" pitchFamily="34" charset="-122"/>
                                          <a:cs typeface="Tahoma" panose="020B060403050404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i="1" smtClean="0">
                                          <a:latin typeface="Cambria Math" panose="02040503050406030204" pitchFamily="18" charset="0"/>
                                          <a:ea typeface="Microsoft YaHei UI" panose="020B0503020204020204" pitchFamily="34" charset="-122"/>
                                          <a:cs typeface="Tahoma" panose="020B0604030504040204" pitchFamily="34" charset="0"/>
                                        </a:rPr>
                                        <m:t>升级比例</m:t>
                                      </m:r>
                                    </m:num>
                                    <m:den>
                                      <m:r>
                                        <a:rPr lang="zh-CN" altLang="en-US" i="1" smtClean="0">
                                          <a:latin typeface="Cambria Math" panose="02040503050406030204" pitchFamily="18" charset="0"/>
                                          <a:ea typeface="Microsoft YaHei UI" panose="020B0503020204020204" pitchFamily="34" charset="-122"/>
                                          <a:cs typeface="Tahoma" panose="020B0604030504040204" pitchFamily="34" charset="0"/>
                                        </a:rPr>
                                        <m:t>升级加速比</m:t>
                                      </m:r>
                                    </m:den>
                                  </m:f>
                                </m:den>
                              </m:f>
                            </m:oMath>
                          </a14:m>
                          <a:endParaRPr lang="en-US" altLang="zh-CN" dirty="0">
                            <a:latin typeface="Microsoft YaHei UI" panose="020B0503020204020204" pitchFamily="34" charset="-122"/>
                            <a:ea typeface="Microsoft YaHei UI" panose="020B0503020204020204" pitchFamily="34" charset="-122"/>
                            <a:cs typeface="Tahoma" panose="020B0604030504040204" pitchFamily="34" charset="0"/>
                          </a:endParaRPr>
                        </a:p>
                        <a:p>
                          <a:pPr marL="342900" indent="-342900" rtl="0">
                            <a:lnSpc>
                              <a:spcPct val="150000"/>
                            </a:lnSpc>
                            <a:buFont typeface="Wingdings" panose="05000000000000000000" pitchFamily="2" charset="2"/>
                            <a:buAutoNum type="alphaLcPeriod"/>
                          </a:pPr>
                          <a:r>
                            <a:rPr lang="en-US" altLang="zh-CN" dirty="0">
                              <a:ea typeface="Microsoft YaHei UI" panose="020B0503020204020204" pitchFamily="34" charset="-122"/>
                              <a:cs typeface="Tahoma" panose="020B060403050404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  <a:cs typeface="Tahoma" panose="020B060403050404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  <a:cs typeface="Tahoma" panose="020B060403050404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  <a:cs typeface="Tahoma" panose="020B0604030504040204" pitchFamily="34" charset="0"/>
                                    </a:rPr>
                                    <m:t>0.8+</m:t>
                                  </m:r>
                                  <m:f>
                                    <m:f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  <a:ea typeface="Microsoft YaHei UI" panose="020B0503020204020204" pitchFamily="34" charset="-122"/>
                                          <a:cs typeface="Tahoma" panose="020B060403050404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Microsoft YaHei UI" panose="020B0503020204020204" pitchFamily="34" charset="-122"/>
                                          <a:cs typeface="Tahoma" panose="020B0604030504040204" pitchFamily="34" charset="0"/>
                                        </a:rPr>
                                        <m:t>0.2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Microsoft YaHei UI" panose="020B0503020204020204" pitchFamily="34" charset="-122"/>
                                          <a:cs typeface="Tahoma" panose="020B0604030504040204" pitchFamily="34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  <a:cs typeface="Tahoma" panose="020B0604030504040204" pitchFamily="34" charset="0"/>
                                </a:rPr>
                                <m:t> =1.11</m:t>
                              </m:r>
                            </m:oMath>
                          </a14:m>
                          <a:endParaRPr lang="en-US" altLang="zh-CN" dirty="0">
                            <a:latin typeface="Microsoft YaHei UI" panose="020B0503020204020204" pitchFamily="34" charset="-122"/>
                            <a:ea typeface="Microsoft YaHei UI" panose="020B0503020204020204" pitchFamily="34" charset="-122"/>
                            <a:cs typeface="Tahoma" panose="020B0604030504040204" pitchFamily="34" charset="0"/>
                          </a:endParaRPr>
                        </a:p>
                        <a:p>
                          <a:pPr marL="342900" indent="-342900" rtl="0">
                            <a:lnSpc>
                              <a:spcPct val="150000"/>
                            </a:lnSpc>
                            <a:buFont typeface="Wingdings" panose="05000000000000000000" pitchFamily="2" charset="2"/>
                            <a:buAutoNum type="alphaLcPeriod"/>
                          </a:pPr>
                          <a:r>
                            <a:rPr lang="en-US" altLang="zh-CN" dirty="0">
                              <a:ea typeface="Microsoft YaHei UI" panose="020B0503020204020204" pitchFamily="34" charset="-122"/>
                              <a:cs typeface="Tahoma" panose="020B060403050404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  <a:cs typeface="Tahoma" panose="020B060403050404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  <a:cs typeface="Tahoma" panose="020B060403050404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  <a:cs typeface="Tahoma" panose="020B0604030504040204" pitchFamily="34" charset="0"/>
                                    </a:rPr>
                                    <m:t>0.7+</m:t>
                                  </m:r>
                                  <m:f>
                                    <m:f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  <a:ea typeface="Microsoft YaHei UI" panose="020B0503020204020204" pitchFamily="34" charset="-122"/>
                                          <a:cs typeface="Tahoma" panose="020B060403050404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Microsoft YaHei UI" panose="020B0503020204020204" pitchFamily="34" charset="-122"/>
                                          <a:cs typeface="Tahoma" panose="020B0604030504040204" pitchFamily="34" charset="0"/>
                                        </a:rPr>
                                        <m:t>0.2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Microsoft YaHei UI" panose="020B0503020204020204" pitchFamily="34" charset="-122"/>
                                          <a:cs typeface="Tahoma" panose="020B0604030504040204" pitchFamily="34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  <a:cs typeface="Tahoma" panose="020B0604030504040204" pitchFamily="34" charset="0"/>
                                    </a:rPr>
                                    <m:t>+</m:t>
                                  </m:r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  <a:cs typeface="Tahoma" panose="020B0604030504040204" pitchFamily="34" charset="0"/>
                                    </a:rPr>
                                    <m:t>0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  <a:cs typeface="Tahoma" panose="020B0604030504040204" pitchFamily="34" charset="0"/>
                                    </a:rPr>
                                    <m:t>.1∗1.5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  <a:cs typeface="Tahoma" panose="020B0604030504040204" pitchFamily="34" charset="0"/>
                                </a:rPr>
                                <m:t> =1.05</m:t>
                              </m:r>
                            </m:oMath>
                          </a14:m>
                          <a:endParaRPr lang="en-US" altLang="zh-CN" dirty="0">
                            <a:latin typeface="Microsoft YaHei UI" panose="020B0503020204020204" pitchFamily="34" charset="-122"/>
                            <a:ea typeface="Microsoft YaHei UI" panose="020B0503020204020204" pitchFamily="34" charset="-122"/>
                            <a:cs typeface="Tahoma" panose="020B0604030504040204" pitchFamily="34" charset="0"/>
                          </a:endParaRPr>
                        </a:p>
                        <a:p>
                          <a:pPr marL="342900" indent="-342900" rtl="0">
                            <a:lnSpc>
                              <a:spcPct val="150000"/>
                            </a:lnSpc>
                            <a:buFont typeface="Wingdings" panose="05000000000000000000" pitchFamily="2" charset="2"/>
                            <a:buAutoNum type="alphaLcPeriod"/>
                          </a:pPr>
                          <a:r>
                            <a:rPr lang="zh-CN" altLang="en-US" dirty="0">
                              <a:latin typeface="Microsoft YaHei UI" panose="020B0503020204020204" pitchFamily="34" charset="-122"/>
                              <a:ea typeface="Microsoft YaHei UI" panose="020B0503020204020204" pitchFamily="34" charset="-122"/>
                              <a:cs typeface="Tahoma" panose="020B0604030504040204" pitchFamily="34" charset="0"/>
                            </a:rPr>
                            <a:t> 浮点运算占比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  <a:cs typeface="Tahoma" panose="020B0604030504040204" pitchFamily="34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  <a:cs typeface="Tahoma" panose="020B060403050404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  <a:cs typeface="Tahoma" panose="020B0604030504040204" pitchFamily="34" charset="0"/>
                                    </a:rPr>
                                    <m:t>0.1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  <a:cs typeface="Tahoma" panose="020B0604030504040204" pitchFamily="34" charset="0"/>
                                    </a:rPr>
                                    <m:t>0.95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  <a:cs typeface="Tahoma" panose="020B0604030504040204" pitchFamily="34" charset="0"/>
                                </a:rPr>
                                <m:t>=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  <a:cs typeface="Tahoma" panose="020B0604030504040204" pitchFamily="34" charset="0"/>
                                </a:rPr>
                                <m:t>10.5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  <a:cs typeface="Tahoma" panose="020B0604030504040204" pitchFamily="34" charset="0"/>
                                </a:rPr>
                                <m:t>%</m:t>
                              </m:r>
                            </m:oMath>
                          </a14:m>
                          <a:r>
                            <a:rPr lang="zh-CN" altLang="en-US" dirty="0">
                              <a:latin typeface="Microsoft YaHei UI" panose="020B0503020204020204" pitchFamily="34" charset="-122"/>
                              <a:ea typeface="Microsoft YaHei UI" panose="020B0503020204020204" pitchFamily="34" charset="-122"/>
                              <a:cs typeface="Tahoma" panose="020B0604030504040204" pitchFamily="34" charset="0"/>
                            </a:rPr>
                            <a:t>，数据缓存访问占比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  <a:cs typeface="Tahoma" panose="020B060403050404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  <a:cs typeface="Tahoma" panose="020B0604030504040204" pitchFamily="34" charset="0"/>
                                    </a:rPr>
                                    <m:t>0.15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  <a:cs typeface="Tahoma" panose="020B0604030504040204" pitchFamily="34" charset="0"/>
                                    </a:rPr>
                                    <m:t>0.95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  <a:cs typeface="Tahoma" panose="020B0604030504040204" pitchFamily="34" charset="0"/>
                                </a:rPr>
                                <m:t>=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  <a:cs typeface="Tahoma" panose="020B0604030504040204" pitchFamily="34" charset="0"/>
                                </a:rPr>
                                <m:t>15.8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  <a:cs typeface="Tahoma" panose="020B0604030504040204" pitchFamily="34" charset="0"/>
                                </a:rPr>
                                <m:t>%</m:t>
                              </m:r>
                            </m:oMath>
                          </a14:m>
                          <a:endParaRPr lang="zh-CN" dirty="0">
                            <a:latin typeface="Microsoft YaHei UI" panose="020B0503020204020204" pitchFamily="34" charset="-122"/>
                            <a:ea typeface="Microsoft YaHei UI" panose="020B0503020204020204" pitchFamily="34" charset="-122"/>
                            <a:cs typeface="Tahoma" panose="020B060403050404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7447393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内容占位符 3">
                <a:extLst>
                  <a:ext uri="{FF2B5EF4-FFF2-40B4-BE49-F238E27FC236}">
                    <a16:creationId xmlns:a16="http://schemas.microsoft.com/office/drawing/2014/main" id="{31F44B22-324B-4DE8-B32C-85312184904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1159668" y="1601227"/>
              <a:ext cx="9872664" cy="46946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8280">
                      <a:extLst>
                        <a:ext uri="{9D8B030D-6E8A-4147-A177-3AD203B41FA5}">
                          <a16:colId xmlns:a16="http://schemas.microsoft.com/office/drawing/2014/main" val="743422230"/>
                        </a:ext>
                      </a:extLst>
                    </a:gridCol>
                    <a:gridCol w="9664384">
                      <a:extLst>
                        <a:ext uri="{9D8B030D-6E8A-4147-A177-3AD203B41FA5}">
                          <a16:colId xmlns:a16="http://schemas.microsoft.com/office/drawing/2014/main" val="777156215"/>
                        </a:ext>
                      </a:extLst>
                    </a:gridCol>
                  </a:tblGrid>
                  <a:tr h="731520">
                    <a:tc>
                      <a:txBody>
                        <a:bodyPr/>
                        <a:lstStyle/>
                        <a:p>
                          <a:pPr rtl="0"/>
                          <a:endParaRPr lang="zh-cn" dirty="0">
                            <a:latin typeface="Microsoft YaHei UI" panose="020B0503020204020204" pitchFamily="34" charset="-122"/>
                            <a:ea typeface="Microsoft YaHei UI" panose="020B0503020204020204" pitchFamily="34" charset="-122"/>
                            <a:cs typeface="Tahoma" panose="020B060403050404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dirty="0">
                              <a:latin typeface="Microsoft YaHei UI" panose="020B0503020204020204" pitchFamily="34" charset="-122"/>
                              <a:ea typeface="Microsoft YaHei UI" panose="020B0503020204020204" pitchFamily="34" charset="-122"/>
                              <a:cs typeface="Tahoma" panose="020B0604030504040204" pitchFamily="34" charset="0"/>
                            </a:rPr>
                            <a:t>第一章  第</a:t>
                          </a:r>
                          <a:r>
                            <a:rPr lang="en-US" altLang="zh-CN" sz="2400" dirty="0">
                              <a:latin typeface="Microsoft YaHei UI" panose="020B0503020204020204" pitchFamily="34" charset="-122"/>
                              <a:ea typeface="Microsoft YaHei UI" panose="020B0503020204020204" pitchFamily="34" charset="-122"/>
                              <a:cs typeface="Tahoma" panose="020B0604030504040204" pitchFamily="34" charset="0"/>
                            </a:rPr>
                            <a:t>16</a:t>
                          </a:r>
                          <a:r>
                            <a:rPr lang="zh-CN" altLang="en-US" sz="2400" dirty="0">
                              <a:latin typeface="Microsoft YaHei UI" panose="020B0503020204020204" pitchFamily="34" charset="-122"/>
                              <a:ea typeface="Microsoft YaHei UI" panose="020B0503020204020204" pitchFamily="34" charset="-122"/>
                              <a:cs typeface="Tahoma" panose="020B0604030504040204" pitchFamily="34" charset="0"/>
                            </a:rPr>
                            <a:t>题</a:t>
                          </a:r>
                          <a:endParaRPr lang="zh-cn" altLang="zh-CN" sz="2400" dirty="0">
                            <a:latin typeface="Microsoft YaHei UI" panose="020B0503020204020204" pitchFamily="34" charset="-122"/>
                            <a:ea typeface="Microsoft YaHei UI" panose="020B0503020204020204" pitchFamily="34" charset="-122"/>
                            <a:cs typeface="Tahoma" panose="020B0604030504040204" pitchFamily="34" charset="0"/>
                          </a:endParaRPr>
                        </a:p>
                        <a:p>
                          <a:pPr rtl="0"/>
                          <a:endParaRPr lang="zh-cn" dirty="0">
                            <a:latin typeface="Microsoft YaHei UI" panose="020B0503020204020204" pitchFamily="34" charset="-122"/>
                            <a:ea typeface="Microsoft YaHei UI" panose="020B0503020204020204" pitchFamily="34" charset="-122"/>
                            <a:cs typeface="Tahoma" panose="020B060403050404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6822786"/>
                      </a:ext>
                    </a:extLst>
                  </a:tr>
                  <a:tr h="3963142">
                    <a:tc>
                      <a:txBody>
                        <a:bodyPr/>
                        <a:lstStyle/>
                        <a:p>
                          <a:pPr marL="285750" marR="0" lvl="0" indent="-28575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Char char="ü"/>
                            <a:tabLst/>
                            <a:defRPr/>
                          </a:pPr>
                          <a:endParaRPr lang="zh-cn" sz="1600" dirty="0">
                            <a:latin typeface="Microsoft YaHei UI" panose="020B0503020204020204" pitchFamily="34" charset="-122"/>
                            <a:ea typeface="Microsoft YaHei UI" panose="020B0503020204020204" pitchFamily="34" charset="-122"/>
                            <a:cs typeface="Tahoma" panose="020B060403050404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207" t="-19508" r="-252" b="-3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73932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图形 4" descr="铅笔">
            <a:extLst>
              <a:ext uri="{FF2B5EF4-FFF2-40B4-BE49-F238E27FC236}">
                <a16:creationId xmlns:a16="http://schemas.microsoft.com/office/drawing/2014/main" xmlns="" id="{0A74E1BB-B1CA-413B-8313-F68AA049A9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188286" y="537891"/>
            <a:ext cx="767542" cy="76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300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作业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xmlns="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8798786"/>
              </p:ext>
            </p:extLst>
          </p:nvPr>
        </p:nvGraphicFramePr>
        <p:xfrm>
          <a:off x="1159668" y="1601227"/>
          <a:ext cx="9872664" cy="4694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743422230"/>
                    </a:ext>
                  </a:extLst>
                </a:gridCol>
                <a:gridCol w="9664384">
                  <a:extLst>
                    <a:ext uri="{9D8B030D-6E8A-4147-A177-3AD203B41FA5}">
                      <a16:colId xmlns:a16="http://schemas.microsoft.com/office/drawing/2014/main" xmlns="" val="777156215"/>
                    </a:ext>
                  </a:extLst>
                </a:gridCol>
              </a:tblGrid>
              <a:tr h="472727">
                <a:tc>
                  <a:txBody>
                    <a:bodyPr/>
                    <a:lstStyle/>
                    <a:p>
                      <a:pPr rtl="0"/>
                      <a:endParaRPr 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附录</a:t>
                      </a:r>
                      <a:r>
                        <a:rPr lang="en-US" altLang="zh-CN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A </a:t>
                      </a:r>
                      <a:r>
                        <a:rPr lang="zh-CN" altLang="en-US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第</a:t>
                      </a:r>
                      <a:r>
                        <a:rPr lang="en-US" altLang="zh-CN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3</a:t>
                      </a:r>
                      <a:r>
                        <a:rPr lang="zh-CN" altLang="en-US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题</a:t>
                      </a:r>
                      <a:endParaRPr lang="zh-CN" altLang="zh-CN" sz="24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  <a:p>
                      <a:pPr rtl="0"/>
                      <a:endParaRPr 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6822786"/>
                  </a:ext>
                </a:extLst>
              </a:tr>
              <a:tr h="3963142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lang="zh-CN" sz="16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rtl="0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endParaRPr 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44739329"/>
                  </a:ext>
                </a:extLst>
              </a:tr>
            </a:tbl>
          </a:graphicData>
        </a:graphic>
      </p:graphicFrame>
      <p:pic>
        <p:nvPicPr>
          <p:cNvPr id="5" name="图形 4" descr="铅笔">
            <a:extLst>
              <a:ext uri="{FF2B5EF4-FFF2-40B4-BE49-F238E27FC236}">
                <a16:creationId xmlns:a16="http://schemas.microsoft.com/office/drawing/2014/main" xmlns="" id="{0A74E1BB-B1CA-413B-8313-F68AA049A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188286" y="537891"/>
            <a:ext cx="767542" cy="76754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2F686729-867C-422F-8F9D-A5BD355D07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5548" y="2358200"/>
            <a:ext cx="6394481" cy="393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064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作业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xmlns="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159668" y="1601227"/>
          <a:ext cx="9872664" cy="4694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743422230"/>
                    </a:ext>
                  </a:extLst>
                </a:gridCol>
                <a:gridCol w="9664384">
                  <a:extLst>
                    <a:ext uri="{9D8B030D-6E8A-4147-A177-3AD203B41FA5}">
                      <a16:colId xmlns:a16="http://schemas.microsoft.com/office/drawing/2014/main" xmlns="" val="777156215"/>
                    </a:ext>
                  </a:extLst>
                </a:gridCol>
              </a:tblGrid>
              <a:tr h="472727">
                <a:tc>
                  <a:txBody>
                    <a:bodyPr/>
                    <a:lstStyle/>
                    <a:p>
                      <a:pPr rtl="0"/>
                      <a:endParaRPr 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附录</a:t>
                      </a:r>
                      <a:r>
                        <a:rPr lang="en-US" altLang="zh-CN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A </a:t>
                      </a:r>
                      <a:r>
                        <a:rPr lang="zh-CN" altLang="en-US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第</a:t>
                      </a:r>
                      <a:r>
                        <a:rPr lang="en-US" altLang="zh-CN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3</a:t>
                      </a:r>
                      <a:r>
                        <a:rPr lang="zh-CN" altLang="en-US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题</a:t>
                      </a:r>
                      <a:endParaRPr lang="zh-CN" altLang="zh-CN" sz="24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  <a:p>
                      <a:pPr rtl="0"/>
                      <a:endParaRPr 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6822786"/>
                  </a:ext>
                </a:extLst>
              </a:tr>
              <a:tr h="3963142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lang="zh-CN" sz="16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rtl="0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endParaRPr 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44739329"/>
                  </a:ext>
                </a:extLst>
              </a:tr>
            </a:tbl>
          </a:graphicData>
        </a:graphic>
      </p:graphicFrame>
      <p:pic>
        <p:nvPicPr>
          <p:cNvPr id="5" name="图形 4" descr="铅笔">
            <a:extLst>
              <a:ext uri="{FF2B5EF4-FFF2-40B4-BE49-F238E27FC236}">
                <a16:creationId xmlns:a16="http://schemas.microsoft.com/office/drawing/2014/main" xmlns="" id="{0A74E1BB-B1CA-413B-8313-F68AA049A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188286" y="537891"/>
            <a:ext cx="767542" cy="76754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9EEF21B0-D167-4847-9E89-003146F256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2704" y="2365848"/>
            <a:ext cx="7932414" cy="393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104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作业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xmlns="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159668" y="1601227"/>
          <a:ext cx="9872664" cy="4694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743422230"/>
                    </a:ext>
                  </a:extLst>
                </a:gridCol>
                <a:gridCol w="9664384">
                  <a:extLst>
                    <a:ext uri="{9D8B030D-6E8A-4147-A177-3AD203B41FA5}">
                      <a16:colId xmlns:a16="http://schemas.microsoft.com/office/drawing/2014/main" xmlns="" val="777156215"/>
                    </a:ext>
                  </a:extLst>
                </a:gridCol>
              </a:tblGrid>
              <a:tr h="472727">
                <a:tc>
                  <a:txBody>
                    <a:bodyPr/>
                    <a:lstStyle/>
                    <a:p>
                      <a:pPr rtl="0"/>
                      <a:endParaRPr 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附录</a:t>
                      </a:r>
                      <a:r>
                        <a:rPr lang="en-US" altLang="zh-CN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A </a:t>
                      </a:r>
                      <a:r>
                        <a:rPr lang="zh-CN" altLang="en-US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第</a:t>
                      </a:r>
                      <a:r>
                        <a:rPr lang="en-US" altLang="zh-CN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3</a:t>
                      </a:r>
                      <a:r>
                        <a:rPr lang="zh-CN" altLang="en-US" sz="2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题</a:t>
                      </a:r>
                      <a:endParaRPr lang="zh-CN" altLang="zh-CN" sz="24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  <a:p>
                      <a:pPr rtl="0"/>
                      <a:endParaRPr 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6822786"/>
                  </a:ext>
                </a:extLst>
              </a:tr>
              <a:tr h="3963142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lang="zh-CN" sz="16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rtl="0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endParaRPr 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44739329"/>
                  </a:ext>
                </a:extLst>
              </a:tr>
            </a:tbl>
          </a:graphicData>
        </a:graphic>
      </p:graphicFrame>
      <p:pic>
        <p:nvPicPr>
          <p:cNvPr id="5" name="图形 4" descr="铅笔">
            <a:extLst>
              <a:ext uri="{FF2B5EF4-FFF2-40B4-BE49-F238E27FC236}">
                <a16:creationId xmlns:a16="http://schemas.microsoft.com/office/drawing/2014/main" xmlns="" id="{0A74E1BB-B1CA-413B-8313-F68AA049A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188286" y="537891"/>
            <a:ext cx="767542" cy="76754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323E7CC0-DAD1-40A1-AC14-3E0B0E6404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8705" y="2339527"/>
            <a:ext cx="6511650" cy="395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59239"/>
      </p:ext>
    </p:extLst>
  </p:cSld>
  <p:clrMapOvr>
    <a:masterClrMapping/>
  </p:clrMapOvr>
</p:sld>
</file>

<file path=ppt/theme/theme1.xml><?xml version="1.0" encoding="utf-8"?>
<a:theme xmlns:a="http://schemas.openxmlformats.org/drawingml/2006/main" name="基础">
  <a:themeElements>
    <a:clrScheme name="Blue Warm">
      <a:dk1>
        <a:sysClr val="windowText" lastClr="000000"/>
      </a:dk1>
      <a:lt1>
        <a:sysClr val="window" lastClr="CEEACA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50635_TF55885775" id="{6B08EFA3-A778-4242-9E11-C9CB3BFDF5DB}" vid="{354D5E5C-5D89-4BD4-835F-86B3F4DA7A5C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EEACA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CEEACA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学生行为教师行为</Template>
  <TotalTime>0</TotalTime>
  <Words>1278</Words>
  <Application>Microsoft Office PowerPoint</Application>
  <PresentationFormat>宽屏</PresentationFormat>
  <Paragraphs>126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Microsoft YaHei UI</vt:lpstr>
      <vt:lpstr>宋体</vt:lpstr>
      <vt:lpstr>Cambria Math</vt:lpstr>
      <vt:lpstr>Corbel</vt:lpstr>
      <vt:lpstr>Tahoma</vt:lpstr>
      <vt:lpstr>Wingdings</vt:lpstr>
      <vt:lpstr>基础</vt:lpstr>
      <vt:lpstr>第一次习题课</vt:lpstr>
      <vt:lpstr>作业1</vt:lpstr>
      <vt:lpstr>作业1</vt:lpstr>
      <vt:lpstr>作业1</vt:lpstr>
      <vt:lpstr>作业1</vt:lpstr>
      <vt:lpstr>作业1</vt:lpstr>
      <vt:lpstr>作业1</vt:lpstr>
      <vt:lpstr>作业1</vt:lpstr>
      <vt:lpstr>作业1</vt:lpstr>
      <vt:lpstr>作业1</vt:lpstr>
      <vt:lpstr>作业1</vt:lpstr>
      <vt:lpstr>作业1</vt:lpstr>
      <vt:lpstr>作业1</vt:lpstr>
      <vt:lpstr>作业1</vt:lpstr>
      <vt:lpstr>作业1</vt:lpstr>
      <vt:lpstr>作业4</vt:lpstr>
      <vt:lpstr>作业4</vt:lpstr>
      <vt:lpstr>作业4</vt:lpstr>
      <vt:lpstr>作业4</vt:lpstr>
      <vt:lpstr>作业4</vt:lpstr>
      <vt:lpstr>作业4</vt:lpstr>
      <vt:lpstr>作业7</vt:lpstr>
      <vt:lpstr>作业7</vt:lpstr>
      <vt:lpstr>作业7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2019-05-07T12:36:51Z</dcterms:created>
  <dcterms:modified xsi:type="dcterms:W3CDTF">2019-05-08T07:54:18Z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2018-08-20T20:03:10.9182338Z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