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16"/>
  </p:notesMasterIdLst>
  <p:sldIdLst>
    <p:sldId id="256" r:id="rId5"/>
    <p:sldId id="281" r:id="rId6"/>
    <p:sldId id="282" r:id="rId7"/>
    <p:sldId id="283" r:id="rId8"/>
    <p:sldId id="284" r:id="rId9"/>
    <p:sldId id="280" r:id="rId10"/>
    <p:sldId id="278" r:id="rId11"/>
    <p:sldId id="285" r:id="rId12"/>
    <p:sldId id="286" r:id="rId13"/>
    <p:sldId id="279" r:id="rId14"/>
    <p:sldId id="27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83CB1-534D-4ED8-9171-3F806E7BABA6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D3EDC-78E1-4501-B1CB-D50DA693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2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2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60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27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88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83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116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8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9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81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04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90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600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1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236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431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34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912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011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16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85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60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449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686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297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87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780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870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382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154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6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66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6391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54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05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451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9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4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内页副本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029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248400"/>
            <a:ext cx="19050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8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62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8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8EE4A451-756F-4391-A094-3C3141C2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61" y="1131690"/>
            <a:ext cx="7772400" cy="1470025"/>
          </a:xfrm>
        </p:spPr>
        <p:txBody>
          <a:bodyPr/>
          <a:lstStyle/>
          <a:p>
            <a:r>
              <a:rPr lang="zh-CN" altLang="en-US" sz="6000" smtClean="0">
                <a:solidFill>
                  <a:schemeClr val="tx1"/>
                </a:solidFill>
              </a:rPr>
              <a:t>习题课</a:t>
            </a:r>
            <a:r>
              <a:rPr lang="zh-CN" altLang="en-US" smtClean="0">
                <a:solidFill>
                  <a:schemeClr val="tx1"/>
                </a:solidFill>
              </a:rPr>
              <a:t>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221" y="2601715"/>
            <a:ext cx="261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作业</a:t>
            </a:r>
            <a:r>
              <a:rPr lang="en-US" altLang="zh-CN" sz="3200" smtClean="0"/>
              <a:t>2</a:t>
            </a:r>
            <a:r>
              <a:rPr lang="zh-CN" altLang="en-US" sz="3200"/>
              <a:t> </a:t>
            </a:r>
            <a:r>
              <a:rPr lang="zh-CN" altLang="en-US" sz="3200" smtClean="0"/>
              <a:t>作业</a:t>
            </a:r>
            <a:r>
              <a:rPr lang="en-US" altLang="zh-CN" sz="3200" smtClean="0"/>
              <a:t>5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762366" y="5431524"/>
            <a:ext cx="2934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助教：朱骁睿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631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第五次作业 </a:t>
            </a:r>
            <a:r>
              <a:rPr lang="en-US" altLang="zh-CN" smtClean="0"/>
              <a:t>2.11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3" y="1226231"/>
            <a:ext cx="7352270" cy="2106362"/>
          </a:xfrm>
        </p:spPr>
      </p:pic>
      <p:sp>
        <p:nvSpPr>
          <p:cNvPr id="5" name="文本框 4"/>
          <p:cNvSpPr txBox="1"/>
          <p:nvPr/>
        </p:nvSpPr>
        <p:spPr>
          <a:xfrm>
            <a:off x="716693" y="4300968"/>
            <a:ext cx="7908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(a)  </a:t>
            </a:r>
            <a:r>
              <a:rPr lang="zh-CN" altLang="zh-CN"/>
              <a:t>使用关键字优先</a:t>
            </a:r>
            <a:r>
              <a:rPr lang="en-US" altLang="zh-CN"/>
              <a:t> 120 </a:t>
            </a:r>
            <a:endParaRPr lang="zh-CN" altLang="zh-CN"/>
          </a:p>
          <a:p>
            <a:r>
              <a:rPr lang="en-US" altLang="zh-CN" smtClean="0"/>
              <a:t>       </a:t>
            </a:r>
            <a:r>
              <a:rPr lang="zh-CN" altLang="zh-CN" smtClean="0"/>
              <a:t>不使用</a:t>
            </a:r>
            <a:r>
              <a:rPr lang="en-US" altLang="zh-CN" smtClean="0"/>
              <a:t>  120 </a:t>
            </a:r>
            <a:r>
              <a:rPr lang="en-US" altLang="zh-CN"/>
              <a:t>+ 3 x 16 </a:t>
            </a:r>
            <a:r>
              <a:rPr lang="en-US" altLang="zh-CN"/>
              <a:t>= </a:t>
            </a:r>
            <a:r>
              <a:rPr lang="en-US" altLang="zh-CN" smtClean="0"/>
              <a:t>168</a:t>
            </a:r>
          </a:p>
          <a:p>
            <a:endParaRPr lang="zh-CN" altLang="zh-CN"/>
          </a:p>
          <a:p>
            <a:r>
              <a:rPr lang="en-US" altLang="zh-CN"/>
              <a:t>(b) 1.</a:t>
            </a:r>
            <a:r>
              <a:rPr lang="zh-CN" altLang="zh-CN"/>
              <a:t>主要取决于哪种策略可以减少</a:t>
            </a:r>
            <a:r>
              <a:rPr lang="en-US" altLang="zh-CN">
                <a:solidFill>
                  <a:srgbClr val="FF0000"/>
                </a:solidFill>
              </a:rPr>
              <a:t>AMAT</a:t>
            </a:r>
            <a:r>
              <a:rPr lang="en-US" altLang="zh-CN"/>
              <a:t>(Average Memory Access Time)</a:t>
            </a:r>
            <a:r>
              <a:rPr lang="zh-CN" altLang="zh-CN"/>
              <a:t>。</a:t>
            </a:r>
          </a:p>
          <a:p>
            <a:r>
              <a:rPr lang="en-US" altLang="zh-CN"/>
              <a:t>   </a:t>
            </a:r>
            <a:r>
              <a:rPr lang="en-US" altLang="zh-CN" smtClean="0"/>
              <a:t>   2.</a:t>
            </a:r>
            <a:r>
              <a:rPr lang="zh-CN" altLang="zh-CN"/>
              <a:t>与块大小可能相关，若</a:t>
            </a:r>
            <a:r>
              <a:rPr lang="en-US" altLang="zh-CN"/>
              <a:t>L1</a:t>
            </a:r>
            <a:r>
              <a:rPr lang="zh-CN" altLang="zh-CN"/>
              <a:t>和</a:t>
            </a:r>
            <a:r>
              <a:rPr lang="en-US" altLang="zh-CN"/>
              <a:t>L2cache</a:t>
            </a:r>
            <a:r>
              <a:rPr lang="zh-CN" altLang="zh-CN"/>
              <a:t>块大小不同，该策略对块大的</a:t>
            </a:r>
            <a:r>
              <a:rPr lang="en-US" altLang="zh-CN"/>
              <a:t>cache</a:t>
            </a:r>
            <a:r>
              <a:rPr lang="zh-CN" altLang="zh-CN"/>
              <a:t>更有效。</a:t>
            </a:r>
          </a:p>
          <a:p>
            <a:r>
              <a:rPr lang="en-US" altLang="zh-CN"/>
              <a:t>   </a:t>
            </a:r>
            <a:r>
              <a:rPr lang="en-US" altLang="zh-CN" smtClean="0"/>
              <a:t>   3</a:t>
            </a:r>
            <a:r>
              <a:rPr lang="en-US" altLang="zh-CN"/>
              <a:t>.</a:t>
            </a:r>
            <a:r>
              <a:rPr lang="zh-CN" altLang="zh-CN"/>
              <a:t>空间局部性。对于处理空间局部性弱的程序，关键字优先的效果明显。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6693" y="3377638"/>
            <a:ext cx="8303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关键字优先：首先从存储器中请求缺失的字，在其到达缓存后立即发送给处理器。</a:t>
            </a:r>
            <a:endParaRPr lang="en-US" altLang="zh-CN" smtClean="0"/>
          </a:p>
          <a:p>
            <a:r>
              <a:rPr lang="zh-CN" altLang="en-US" smtClean="0"/>
              <a:t>提前重启动：以正常顺序提取字，但只要块中的被请求字到达缓存，就立即发送给处理器。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6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4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第二次作业 </a:t>
            </a:r>
            <a:r>
              <a:rPr lang="en-US" altLang="zh-CN" smtClean="0"/>
              <a:t>C.1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22" y="1414613"/>
            <a:ext cx="6041819" cy="168281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68" y="3210376"/>
            <a:ext cx="7417354" cy="3483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" y="3521439"/>
            <a:ext cx="7611762" cy="608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6" y="4130079"/>
            <a:ext cx="23907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第二次作业 </a:t>
            </a:r>
            <a:r>
              <a:rPr lang="en-US" altLang="zh-CN"/>
              <a:t>C.1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0401"/>
            <a:ext cx="8229600" cy="1158535"/>
          </a:xfrm>
        </p:spPr>
      </p:pic>
      <p:pic>
        <p:nvPicPr>
          <p:cNvPr id="5" name="图片 4" descr="C:\Users\admin\AppData\Roaming\Tencent\Users\435327475\QQ\WinTemp\RichOle\C`U[~TZCZNNFD}(1E466%G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4" y="2863980"/>
            <a:ext cx="7813726" cy="2762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68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第二次作业 </a:t>
            </a:r>
            <a:r>
              <a:rPr lang="en-US" altLang="zh-CN"/>
              <a:t>C.1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261"/>
            <a:ext cx="8229600" cy="841571"/>
          </a:xfrm>
        </p:spPr>
      </p:pic>
      <p:pic>
        <p:nvPicPr>
          <p:cNvPr id="5" name="图片 4" descr="C:\Users\admin\AppData\Roaming\Tencent\Users\435327475\QQ\WinTemp\RichOle\8WN81C%UXL~9EW$7KOMXDU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05" y="2633533"/>
            <a:ext cx="7921995" cy="2927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44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第二次作业 </a:t>
            </a:r>
            <a:r>
              <a:rPr lang="en-US" altLang="zh-CN"/>
              <a:t>C.1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1891"/>
            <a:ext cx="8229600" cy="79899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529016"/>
            <a:ext cx="8163138" cy="26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6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第二次</a:t>
            </a:r>
            <a:r>
              <a:rPr lang="zh-CN" altLang="en-US"/>
              <a:t>作业 </a:t>
            </a:r>
            <a:r>
              <a:rPr lang="en-US" altLang="zh-CN" smtClean="0"/>
              <a:t>C.3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5" y="1129603"/>
            <a:ext cx="7624119" cy="1951164"/>
          </a:xfrm>
        </p:spPr>
      </p:pic>
      <p:sp>
        <p:nvSpPr>
          <p:cNvPr id="5" name="文本框 4"/>
          <p:cNvSpPr txBox="1"/>
          <p:nvPr/>
        </p:nvSpPr>
        <p:spPr>
          <a:xfrm>
            <a:off x="864973" y="3336324"/>
            <a:ext cx="63786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zh-CN" altLang="zh-CN" smtClean="0"/>
              <a:t>时钟</a:t>
            </a:r>
            <a:r>
              <a:rPr lang="zh-CN" altLang="zh-CN"/>
              <a:t>周期取最长的流水段耗时 </a:t>
            </a:r>
            <a:r>
              <a:rPr lang="en-US" altLang="zh-CN"/>
              <a:t>+ </a:t>
            </a:r>
            <a:r>
              <a:rPr lang="zh-CN" altLang="zh-CN"/>
              <a:t>流水线</a:t>
            </a:r>
            <a:r>
              <a:rPr lang="zh-CN" altLang="zh-CN"/>
              <a:t>寄存器</a:t>
            </a:r>
            <a:r>
              <a:rPr lang="zh-CN" altLang="zh-CN" smtClean="0"/>
              <a:t>延迟</a:t>
            </a:r>
            <a:endParaRPr lang="en-US" altLang="zh-CN" smtClean="0"/>
          </a:p>
          <a:p>
            <a:pPr marL="342900" indent="-342900">
              <a:buAutoNum type="alphaLcParenBoth"/>
            </a:pPr>
            <a:endParaRPr lang="zh-CN" altLang="zh-CN"/>
          </a:p>
          <a:p>
            <a:pPr marL="342900" indent="-342900">
              <a:buAutoNum type="alphaLcParenBoth" startAt="2"/>
            </a:pPr>
            <a:r>
              <a:rPr lang="en-US" altLang="zh-CN" smtClean="0"/>
              <a:t>(</a:t>
            </a:r>
            <a:r>
              <a:rPr lang="en-US" altLang="zh-CN"/>
              <a:t>4 + 1) </a:t>
            </a:r>
            <a:r>
              <a:rPr lang="en-US" altLang="zh-CN"/>
              <a:t>/ </a:t>
            </a:r>
            <a:r>
              <a:rPr lang="en-US" altLang="zh-CN" smtClean="0"/>
              <a:t>4 = 1.25</a:t>
            </a:r>
          </a:p>
          <a:p>
            <a:pPr marL="342900" indent="-342900">
              <a:buAutoNum type="alphaLcParenBoth" startAt="2"/>
            </a:pPr>
            <a:endParaRPr lang="zh-CN" altLang="zh-CN"/>
          </a:p>
          <a:p>
            <a:r>
              <a:rPr lang="en-US" altLang="zh-CN"/>
              <a:t>(c) </a:t>
            </a:r>
            <a:r>
              <a:rPr lang="zh-CN" altLang="zh-CN"/>
              <a:t>执行时间</a:t>
            </a:r>
            <a:r>
              <a:rPr lang="en-US" altLang="zh-CN"/>
              <a:t> = </a:t>
            </a:r>
            <a:r>
              <a:rPr lang="zh-CN" altLang="zh-CN"/>
              <a:t>指令数目 </a:t>
            </a:r>
            <a:r>
              <a:rPr lang="en-US" altLang="zh-CN"/>
              <a:t>x CPI x </a:t>
            </a:r>
            <a:r>
              <a:rPr lang="zh-CN" altLang="zh-CN"/>
              <a:t>时钟周期</a:t>
            </a:r>
          </a:p>
          <a:p>
            <a:r>
              <a:rPr lang="en-US" altLang="zh-CN"/>
              <a:t>   </a:t>
            </a:r>
            <a:r>
              <a:rPr lang="zh-CN" altLang="zh-CN"/>
              <a:t>加速比为执行时间之比</a:t>
            </a:r>
            <a:r>
              <a:rPr lang="en-US" altLang="zh-CN"/>
              <a:t>= (I × 1 × 7)/(I × 1.25 × 2.1) = </a:t>
            </a:r>
            <a:r>
              <a:rPr lang="en-US" altLang="zh-CN"/>
              <a:t>2.67 </a:t>
            </a:r>
            <a:endParaRPr lang="en-US" altLang="zh-CN" smtClean="0"/>
          </a:p>
          <a:p>
            <a:endParaRPr lang="zh-CN" altLang="zh-CN"/>
          </a:p>
          <a:p>
            <a:r>
              <a:rPr lang="en-US" altLang="zh-CN"/>
              <a:t>(d) </a:t>
            </a:r>
            <a:r>
              <a:rPr lang="zh-CN" altLang="zh-CN"/>
              <a:t>无限个</a:t>
            </a:r>
            <a:r>
              <a:rPr lang="zh-CN" altLang="zh-CN"/>
              <a:t>流水</a:t>
            </a:r>
            <a:r>
              <a:rPr lang="zh-CN" altLang="zh-CN" smtClean="0"/>
              <a:t>级</a:t>
            </a:r>
            <a:r>
              <a:rPr lang="zh-CN" altLang="en-US" smtClean="0"/>
              <a:t>：</a:t>
            </a:r>
            <a:r>
              <a:rPr lang="en-US" altLang="zh-CN" smtClean="0"/>
              <a:t>CPI </a:t>
            </a:r>
            <a:r>
              <a:rPr lang="en-US" altLang="zh-CN"/>
              <a:t>= 7/</a:t>
            </a:r>
            <a:r>
              <a:rPr lang="zh-CN" altLang="zh-CN"/>
              <a:t>∞ </a:t>
            </a:r>
            <a:r>
              <a:rPr lang="en-US" altLang="zh-CN"/>
              <a:t>+ 0.1 = 0.1</a:t>
            </a:r>
            <a:endParaRPr lang="zh-CN" altLang="zh-CN"/>
          </a:p>
          <a:p>
            <a:r>
              <a:rPr lang="en-US" altLang="zh-CN"/>
              <a:t>   </a:t>
            </a:r>
            <a:r>
              <a:rPr lang="en-US" altLang="zh-CN" smtClean="0"/>
              <a:t>   </a:t>
            </a:r>
            <a:r>
              <a:rPr lang="zh-CN" altLang="zh-CN" smtClean="0"/>
              <a:t>加速比 </a:t>
            </a:r>
            <a:r>
              <a:rPr lang="en-US" altLang="zh-CN"/>
              <a:t>I × 1 × 7/I × 1 × 0.1 = 70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3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第二次作业 </a:t>
            </a:r>
            <a:r>
              <a:rPr lang="en-US" altLang="zh-CN" smtClean="0"/>
              <a:t>C.7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0" y="1199060"/>
            <a:ext cx="7286367" cy="1800083"/>
          </a:xfrm>
        </p:spPr>
      </p:pic>
      <p:sp>
        <p:nvSpPr>
          <p:cNvPr id="7" name="文本框 6"/>
          <p:cNvSpPr txBox="1"/>
          <p:nvPr/>
        </p:nvSpPr>
        <p:spPr>
          <a:xfrm>
            <a:off x="711716" y="3100990"/>
            <a:ext cx="722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(a) </a:t>
            </a:r>
            <a:r>
              <a:rPr lang="zh-CN" altLang="zh-CN"/>
              <a:t>执行时间</a:t>
            </a:r>
            <a:r>
              <a:rPr lang="en-US" altLang="zh-CN"/>
              <a:t> = </a:t>
            </a:r>
            <a:r>
              <a:rPr lang="zh-CN" altLang="zh-CN"/>
              <a:t>指令数目 </a:t>
            </a:r>
            <a:r>
              <a:rPr lang="en-US" altLang="zh-CN"/>
              <a:t>x CPI x </a:t>
            </a:r>
            <a:r>
              <a:rPr lang="zh-CN" altLang="zh-CN"/>
              <a:t>时钟周期</a:t>
            </a:r>
          </a:p>
          <a:p>
            <a:r>
              <a:rPr lang="en-US" altLang="zh-CN"/>
              <a:t>   </a:t>
            </a:r>
            <a:r>
              <a:rPr lang="en-US" altLang="zh-CN" smtClean="0"/>
              <a:t>   </a:t>
            </a:r>
            <a:r>
              <a:rPr lang="zh-CN" altLang="zh-CN" smtClean="0"/>
              <a:t>仅</a:t>
            </a:r>
            <a:r>
              <a:rPr lang="zh-CN" altLang="zh-CN"/>
              <a:t>考虑数据冒险时，五级流水线</a:t>
            </a:r>
            <a:r>
              <a:rPr lang="en-US" altLang="zh-CN"/>
              <a:t>CPI = (5 + 1) / 5</a:t>
            </a:r>
            <a:endParaRPr lang="zh-CN" altLang="zh-CN"/>
          </a:p>
          <a:p>
            <a:r>
              <a:rPr lang="en-US" altLang="zh-CN"/>
              <a:t>                     </a:t>
            </a:r>
            <a:r>
              <a:rPr lang="en-US" altLang="zh-CN" smtClean="0"/>
              <a:t>                  </a:t>
            </a:r>
            <a:r>
              <a:rPr lang="zh-CN" altLang="zh-CN" smtClean="0"/>
              <a:t>十二</a:t>
            </a:r>
            <a:r>
              <a:rPr lang="zh-CN" altLang="zh-CN"/>
              <a:t>级流水线 </a:t>
            </a:r>
            <a:r>
              <a:rPr lang="en-US" altLang="zh-CN"/>
              <a:t>CPI = (8 + 3) / 8</a:t>
            </a:r>
            <a:endParaRPr lang="zh-CN" altLang="zh-CN"/>
          </a:p>
          <a:p>
            <a:r>
              <a:rPr lang="en-US" altLang="zh-CN"/>
              <a:t>   </a:t>
            </a:r>
            <a:r>
              <a:rPr lang="en-US" altLang="zh-CN" smtClean="0"/>
              <a:t>   </a:t>
            </a:r>
            <a:r>
              <a:rPr lang="zh-CN" altLang="zh-CN" smtClean="0"/>
              <a:t>加速比 </a:t>
            </a:r>
            <a:r>
              <a:rPr lang="en-US" altLang="zh-CN"/>
              <a:t>(I × 6/5 × 1)/(I × 11/8 × 0.6) </a:t>
            </a:r>
            <a:r>
              <a:rPr lang="en-US" altLang="zh-CN"/>
              <a:t>= </a:t>
            </a:r>
            <a:r>
              <a:rPr lang="en-US" altLang="zh-CN" smtClean="0"/>
              <a:t>1.45</a:t>
            </a:r>
          </a:p>
          <a:p>
            <a:endParaRPr lang="zh-CN" altLang="zh-CN"/>
          </a:p>
          <a:p>
            <a:r>
              <a:rPr lang="en-US" altLang="zh-CN"/>
              <a:t>(b) </a:t>
            </a:r>
            <a:r>
              <a:rPr lang="zh-CN" altLang="zh-CN"/>
              <a:t>考虑分支错误的停顿时，</a:t>
            </a:r>
          </a:p>
          <a:p>
            <a:r>
              <a:rPr lang="en-US" altLang="zh-CN"/>
              <a:t>   </a:t>
            </a:r>
            <a:r>
              <a:rPr lang="en-US" altLang="zh-CN" smtClean="0"/>
              <a:t>    CPI </a:t>
            </a:r>
            <a:r>
              <a:rPr lang="en-US" altLang="zh-CN"/>
              <a:t>= </a:t>
            </a:r>
            <a:r>
              <a:rPr lang="zh-CN" altLang="zh-CN"/>
              <a:t>分支预测指令</a:t>
            </a:r>
            <a:r>
              <a:rPr lang="en-US" altLang="zh-CN"/>
              <a:t>CPI + </a:t>
            </a:r>
            <a:r>
              <a:rPr lang="zh-CN" altLang="zh-CN"/>
              <a:t>非分支预测指令</a:t>
            </a:r>
            <a:r>
              <a:rPr lang="en-US" altLang="zh-CN"/>
              <a:t>CPI</a:t>
            </a:r>
            <a:endParaRPr lang="zh-CN" altLang="zh-CN"/>
          </a:p>
          <a:p>
            <a:r>
              <a:rPr lang="en-US" altLang="zh-CN"/>
              <a:t>      </a:t>
            </a:r>
            <a:r>
              <a:rPr lang="en-US" altLang="zh-CN" smtClean="0"/>
              <a:t>    = </a:t>
            </a:r>
            <a:r>
              <a:rPr lang="en-US" altLang="zh-CN"/>
              <a:t>0.2 x CPI x 0.95 + 0.2 x (CPI + CPI</a:t>
            </a:r>
            <a:r>
              <a:rPr lang="zh-CN" altLang="zh-CN"/>
              <a:t>额外</a:t>
            </a:r>
            <a:r>
              <a:rPr lang="en-US" altLang="zh-CN"/>
              <a:t>) x 0.05 + 0.8 x CPI </a:t>
            </a:r>
            <a:endParaRPr lang="zh-CN" altLang="zh-CN"/>
          </a:p>
          <a:p>
            <a:r>
              <a:rPr lang="en-US" altLang="zh-CN"/>
              <a:t>      </a:t>
            </a:r>
            <a:r>
              <a:rPr lang="en-US" altLang="zh-CN" smtClean="0"/>
              <a:t>    = </a:t>
            </a:r>
            <a:r>
              <a:rPr lang="en-US" altLang="zh-CN"/>
              <a:t>CPI + 0.2 x </a:t>
            </a:r>
            <a:r>
              <a:rPr lang="en-US" altLang="zh-CN"/>
              <a:t>CPI</a:t>
            </a:r>
            <a:r>
              <a:rPr lang="zh-CN" altLang="zh-CN" smtClean="0"/>
              <a:t>额外</a:t>
            </a:r>
            <a:r>
              <a:rPr lang="en-US" altLang="zh-CN" smtClean="0"/>
              <a:t> x </a:t>
            </a:r>
            <a:r>
              <a:rPr lang="en-US" altLang="zh-CN"/>
              <a:t>0.05</a:t>
            </a:r>
            <a:endParaRPr lang="zh-CN" altLang="zh-CN"/>
          </a:p>
          <a:p>
            <a:r>
              <a:rPr lang="en-US" altLang="zh-CN" smtClean="0"/>
              <a:t>       CPI5-stage </a:t>
            </a:r>
            <a:r>
              <a:rPr lang="en-US" altLang="zh-CN"/>
              <a:t>= 6/5 + 0.20 × 0.05 × 2 = 1.22</a:t>
            </a:r>
            <a:endParaRPr lang="zh-CN" altLang="zh-CN"/>
          </a:p>
          <a:p>
            <a:r>
              <a:rPr lang="en-US" altLang="zh-CN" smtClean="0"/>
              <a:t>       CPI12-stage </a:t>
            </a:r>
            <a:r>
              <a:rPr lang="en-US" altLang="zh-CN"/>
              <a:t>= 11/8 + 0.20 × 0.05 × 5 = 1.425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5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第五次</a:t>
            </a:r>
            <a:r>
              <a:rPr lang="zh-CN" altLang="en-US"/>
              <a:t>作业 </a:t>
            </a:r>
            <a:r>
              <a:rPr lang="en-US" altLang="zh-CN" smtClean="0"/>
              <a:t>B.12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22" y="1633152"/>
            <a:ext cx="5108042" cy="452596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64" y="1696994"/>
            <a:ext cx="2845378" cy="1414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61903" y="38141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全相连映射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6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第五次作业 </a:t>
            </a:r>
            <a:r>
              <a:rPr lang="en-US" altLang="zh-CN"/>
              <a:t>B.12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6441"/>
            <a:ext cx="8229600" cy="422264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72" y="4757222"/>
            <a:ext cx="6286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98633"/>
      </p:ext>
    </p:extLst>
  </p:cSld>
  <p:clrMapOvr>
    <a:masterClrMapping/>
  </p:clrMapOvr>
</p:sld>
</file>

<file path=ppt/theme/theme1.xml><?xml version="1.0" encoding="utf-8"?>
<a:theme xmlns:a="http://schemas.openxmlformats.org/drawingml/2006/main" name="实验室标题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实验室标题模板" id="{3E8AB86A-1231-4538-9270-75C3CCCF32AC}" vid="{A0414534-F548-4C58-A2C5-A60FE12CDDAC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实验室标题模板</Template>
  <TotalTime>2223</TotalTime>
  <Words>404</Words>
  <Application>Microsoft Office PowerPoint</Application>
  <PresentationFormat>全屏显示(4:3)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华文细黑</vt:lpstr>
      <vt:lpstr>楷体_GB2312</vt:lpstr>
      <vt:lpstr>宋体</vt:lpstr>
      <vt:lpstr>Calibri</vt:lpstr>
      <vt:lpstr>Palatino Linotype</vt:lpstr>
      <vt:lpstr>实验室标题模板</vt:lpstr>
      <vt:lpstr>自定义设计方案</vt:lpstr>
      <vt:lpstr>1_自定义设计方案</vt:lpstr>
      <vt:lpstr>2_自定义设计方案</vt:lpstr>
      <vt:lpstr>习题课  </vt:lpstr>
      <vt:lpstr>第二次作业 C.1</vt:lpstr>
      <vt:lpstr>第二次作业 C.1</vt:lpstr>
      <vt:lpstr>第二次作业 C.1</vt:lpstr>
      <vt:lpstr>第二次作业 C.1</vt:lpstr>
      <vt:lpstr>第二次作业 C.3</vt:lpstr>
      <vt:lpstr>第二次作业 C.7</vt:lpstr>
      <vt:lpstr>第五次作业 B.12</vt:lpstr>
      <vt:lpstr>第五次作业 B.12</vt:lpstr>
      <vt:lpstr>第五次作业 2.11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puredieeasy</dc:creator>
  <cp:lastModifiedBy>admin</cp:lastModifiedBy>
  <cp:revision>56</cp:revision>
  <dcterms:created xsi:type="dcterms:W3CDTF">2016-12-30T05:08:05Z</dcterms:created>
  <dcterms:modified xsi:type="dcterms:W3CDTF">2019-05-08T02:29:07Z</dcterms:modified>
</cp:coreProperties>
</file>