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25"/>
  </p:notesMasterIdLst>
  <p:sldIdLst>
    <p:sldId id="288" r:id="rId5"/>
    <p:sldId id="305" r:id="rId6"/>
    <p:sldId id="278" r:id="rId7"/>
    <p:sldId id="279" r:id="rId8"/>
    <p:sldId id="297" r:id="rId9"/>
    <p:sldId id="303" r:id="rId10"/>
    <p:sldId id="302" r:id="rId11"/>
    <p:sldId id="304" r:id="rId12"/>
    <p:sldId id="289" r:id="rId13"/>
    <p:sldId id="290" r:id="rId14"/>
    <p:sldId id="292" r:id="rId15"/>
    <p:sldId id="293" r:id="rId16"/>
    <p:sldId id="294" r:id="rId17"/>
    <p:sldId id="307" r:id="rId18"/>
    <p:sldId id="306" r:id="rId19"/>
    <p:sldId id="313" r:id="rId20"/>
    <p:sldId id="295" r:id="rId21"/>
    <p:sldId id="312" r:id="rId22"/>
    <p:sldId id="296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500">
                <a:solidFill>
                  <a:schemeClr val="tx1"/>
                </a:solidFill>
              </a:rPr>
              <a:t>习题课</a:t>
            </a:r>
            <a:r>
              <a:rPr lang="en-US" altLang="zh-CN" sz="4500" smtClean="0">
                <a:solidFill>
                  <a:schemeClr val="tx1"/>
                </a:solidFill>
              </a:rPr>
              <a:t/>
            </a:r>
            <a:br>
              <a:rPr lang="en-US" altLang="zh-CN" sz="4500" smtClean="0">
                <a:solidFill>
                  <a:schemeClr val="tx1"/>
                </a:solidFill>
              </a:rPr>
            </a:br>
            <a:r>
              <a:rPr lang="en-US" altLang="zh-CN" sz="4500" smtClean="0">
                <a:solidFill>
                  <a:schemeClr val="tx1"/>
                </a:solidFill>
              </a:rPr>
              <a:t>B.5 &amp;&amp; B.8</a:t>
            </a:r>
            <a:endParaRPr lang="zh-CN" altLang="en-US" sz="450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214550"/>
            <a:ext cx="6400800" cy="424249"/>
          </a:xfrm>
        </p:spPr>
        <p:txBody>
          <a:bodyPr/>
          <a:lstStyle/>
          <a:p>
            <a:pPr algn="r"/>
            <a:r>
              <a:rPr lang="zh-CN" altLang="en-US" sz="1800" smtClean="0"/>
              <a:t>助教：凌康志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733"/>
            <a:ext cx="5744258" cy="50615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507" r="14311"/>
          <a:stretch/>
        </p:blipFill>
        <p:spPr>
          <a:xfrm>
            <a:off x="5744258" y="1906827"/>
            <a:ext cx="3399742" cy="18733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3.15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417528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327"/>
              </p:ext>
            </p:extLst>
          </p:nvPr>
        </p:nvGraphicFramePr>
        <p:xfrm>
          <a:off x="1411357" y="1125607"/>
          <a:ext cx="6099316" cy="460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13">
                  <a:extLst>
                    <a:ext uri="{9D8B030D-6E8A-4147-A177-3AD203B41FA5}">
                      <a16:colId xmlns="" xmlns:a16="http://schemas.microsoft.com/office/drawing/2014/main" val="2208943282"/>
                    </a:ext>
                  </a:extLst>
                </a:gridCol>
                <a:gridCol w="1294685">
                  <a:extLst>
                    <a:ext uri="{9D8B030D-6E8A-4147-A177-3AD203B41FA5}">
                      <a16:colId xmlns="" xmlns:a16="http://schemas.microsoft.com/office/drawing/2014/main" val="2588887753"/>
                    </a:ext>
                  </a:extLst>
                </a:gridCol>
                <a:gridCol w="648938">
                  <a:extLst>
                    <a:ext uri="{9D8B030D-6E8A-4147-A177-3AD203B41FA5}">
                      <a16:colId xmlns="" xmlns:a16="http://schemas.microsoft.com/office/drawing/2014/main" val="4074029115"/>
                    </a:ext>
                  </a:extLst>
                </a:gridCol>
                <a:gridCol w="1104379">
                  <a:extLst>
                    <a:ext uri="{9D8B030D-6E8A-4147-A177-3AD203B41FA5}">
                      <a16:colId xmlns="" xmlns:a16="http://schemas.microsoft.com/office/drawing/2014/main" val="4244387198"/>
                    </a:ext>
                  </a:extLst>
                </a:gridCol>
                <a:gridCol w="862495">
                  <a:extLst>
                    <a:ext uri="{9D8B030D-6E8A-4147-A177-3AD203B41FA5}">
                      <a16:colId xmlns="" xmlns:a16="http://schemas.microsoft.com/office/drawing/2014/main" val="2066024000"/>
                    </a:ext>
                  </a:extLst>
                </a:gridCol>
                <a:gridCol w="1169506">
                  <a:extLst>
                    <a:ext uri="{9D8B030D-6E8A-4147-A177-3AD203B41FA5}">
                      <a16:colId xmlns="" xmlns:a16="http://schemas.microsoft.com/office/drawing/2014/main" val="1913175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迭代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发射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执行</a:t>
                      </a:r>
                      <a:r>
                        <a:rPr lang="en-US" altLang="zh-CN" sz="1400" smtClean="0"/>
                        <a:t>/M</a:t>
                      </a:r>
                      <a:r>
                        <a:rPr lang="zh-CN" altLang="en-US" sz="1400" smtClean="0"/>
                        <a:t>访问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780764953"/>
                  </a:ext>
                </a:extLst>
              </a:tr>
              <a:tr h="2829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L.D F2</a:t>
                      </a:r>
                      <a:r>
                        <a:rPr lang="zh-CN" altLang="en-US" sz="1100" dirty="0" smtClean="0"/>
                        <a:t>，</a:t>
                      </a:r>
                      <a:r>
                        <a:rPr lang="en-US" altLang="zh-CN" sz="1100" dirty="0" smtClean="0"/>
                        <a:t>0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R1)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37241455"/>
                  </a:ext>
                </a:extLst>
              </a:tr>
              <a:tr h="2829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MUL.D F4,F2,F0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19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等待</a:t>
                      </a:r>
                      <a:r>
                        <a:rPr lang="en-US" altLang="zh-CN" sz="1400" dirty="0" smtClean="0"/>
                        <a:t>F2</a:t>
                      </a:r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78353968"/>
                  </a:ext>
                </a:extLst>
              </a:tr>
              <a:tr h="2829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L.D</a:t>
                      </a:r>
                      <a:r>
                        <a:rPr lang="en-US" altLang="zh-CN" sz="1100" baseline="0" dirty="0" smtClean="0"/>
                        <a:t> F6,0(R2)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778271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ADD.D</a:t>
                      </a:r>
                      <a:r>
                        <a:rPr lang="en-US" altLang="zh-CN" sz="1100" baseline="0" dirty="0" smtClean="0"/>
                        <a:t> F6,F4,F6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等待</a:t>
                      </a:r>
                      <a:r>
                        <a:rPr lang="en-US" altLang="zh-CN" sz="1400" dirty="0" smtClean="0"/>
                        <a:t>F4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226868968"/>
                  </a:ext>
                </a:extLst>
              </a:tr>
              <a:tr h="2829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S.D F6,0(R2)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*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等待</a:t>
                      </a:r>
                      <a:r>
                        <a:rPr lang="en-US" altLang="zh-CN" sz="1400" dirty="0" smtClean="0"/>
                        <a:t>F6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8064631"/>
                  </a:ext>
                </a:extLst>
              </a:tr>
              <a:tr h="29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DADDIU R1,R1,#8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068435330"/>
                  </a:ext>
                </a:extLst>
              </a:tr>
              <a:tr h="318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DADDIU R2,R2,#8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615028727"/>
                  </a:ext>
                </a:extLst>
              </a:tr>
              <a:tr h="328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>
                          <a:solidFill>
                            <a:srgbClr val="FF0000"/>
                          </a:solidFill>
                        </a:rPr>
                        <a:t>DSLTU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R3,R1,R4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整型指令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013346438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BNEZ R3,FOO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*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等待</a:t>
                      </a:r>
                      <a:r>
                        <a:rPr lang="en-US" altLang="zh-CN" sz="1400" dirty="0" smtClean="0"/>
                        <a:t>R3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564977489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L.D F2</a:t>
                      </a:r>
                      <a:r>
                        <a:rPr lang="zh-CN" altLang="en-US" sz="1100" dirty="0" smtClean="0"/>
                        <a:t>，</a:t>
                      </a:r>
                      <a:r>
                        <a:rPr lang="en-US" altLang="zh-CN" sz="1100" dirty="0" smtClean="0"/>
                        <a:t>0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R1)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等待跳转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984525806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MUL.D F4,F2,F0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19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乘法器</a:t>
                      </a:r>
                      <a:r>
                        <a:rPr lang="en-US" altLang="zh-CN" sz="1400" dirty="0" smtClean="0"/>
                        <a:t>busy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743011657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L.D</a:t>
                      </a:r>
                      <a:r>
                        <a:rPr lang="en-US" altLang="zh-CN" sz="1100" baseline="0" dirty="0" smtClean="0"/>
                        <a:t> F6,0(R2)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592443230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ADD.D</a:t>
                      </a:r>
                      <a:r>
                        <a:rPr lang="en-US" altLang="zh-CN" sz="1100" baseline="0" dirty="0" smtClean="0"/>
                        <a:t> F6,F4,F6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等待</a:t>
                      </a:r>
                      <a:r>
                        <a:rPr lang="en-US" altLang="zh-CN" sz="1400" smtClean="0"/>
                        <a:t>F4</a:t>
                      </a:r>
                      <a:endParaRPr lang="zh-CN" altLang="en-US" sz="140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700941286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S.D F6,0(R2)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*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86650012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3.15</a:t>
            </a:r>
            <a:endParaRPr lang="zh-CN" altLang="en-US" kern="0"/>
          </a:p>
        </p:txBody>
      </p:sp>
      <p:sp>
        <p:nvSpPr>
          <p:cNvPr id="5" name="文本框 4"/>
          <p:cNvSpPr txBox="1"/>
          <p:nvPr/>
        </p:nvSpPr>
        <p:spPr>
          <a:xfrm>
            <a:off x="1624341" y="6085014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EX</a:t>
            </a:r>
            <a:r>
              <a:rPr lang="zh-CN" altLang="en-US" smtClean="0"/>
              <a:t>和</a:t>
            </a:r>
            <a:r>
              <a:rPr lang="en-US" altLang="zh-CN" smtClean="0"/>
              <a:t>MEM</a:t>
            </a:r>
            <a:r>
              <a:rPr lang="zh-CN" altLang="en-US" smtClean="0"/>
              <a:t>在同一个时钟周期内完成，两个阶段可合并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4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3651"/>
              </p:ext>
            </p:extLst>
          </p:nvPr>
        </p:nvGraphicFramePr>
        <p:xfrm>
          <a:off x="1362361" y="1259715"/>
          <a:ext cx="6290588" cy="4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31">
                  <a:extLst>
                    <a:ext uri="{9D8B030D-6E8A-4147-A177-3AD203B41FA5}">
                      <a16:colId xmlns="" xmlns:a16="http://schemas.microsoft.com/office/drawing/2014/main" val="1106459419"/>
                    </a:ext>
                  </a:extLst>
                </a:gridCol>
                <a:gridCol w="1336012">
                  <a:extLst>
                    <a:ext uri="{9D8B030D-6E8A-4147-A177-3AD203B41FA5}">
                      <a16:colId xmlns="" xmlns:a16="http://schemas.microsoft.com/office/drawing/2014/main" val="4255117673"/>
                    </a:ext>
                  </a:extLst>
                </a:gridCol>
                <a:gridCol w="760852">
                  <a:extLst>
                    <a:ext uri="{9D8B030D-6E8A-4147-A177-3AD203B41FA5}">
                      <a16:colId xmlns="" xmlns:a16="http://schemas.microsoft.com/office/drawing/2014/main" val="3185596667"/>
                    </a:ext>
                  </a:extLst>
                </a:gridCol>
                <a:gridCol w="1048431">
                  <a:extLst>
                    <a:ext uri="{9D8B030D-6E8A-4147-A177-3AD203B41FA5}">
                      <a16:colId xmlns="" xmlns:a16="http://schemas.microsoft.com/office/drawing/2014/main" val="2686829820"/>
                    </a:ext>
                  </a:extLst>
                </a:gridCol>
                <a:gridCol w="869427">
                  <a:extLst>
                    <a:ext uri="{9D8B030D-6E8A-4147-A177-3AD203B41FA5}">
                      <a16:colId xmlns="" xmlns:a16="http://schemas.microsoft.com/office/drawing/2014/main" val="30559664"/>
                    </a:ext>
                  </a:extLst>
                </a:gridCol>
                <a:gridCol w="1227435">
                  <a:extLst>
                    <a:ext uri="{9D8B030D-6E8A-4147-A177-3AD203B41FA5}">
                      <a16:colId xmlns="" xmlns:a16="http://schemas.microsoft.com/office/drawing/2014/main" val="3704657514"/>
                    </a:ext>
                  </a:extLst>
                </a:gridCol>
              </a:tblGrid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迭代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发射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955266400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DADDIU R1,R1,#8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47722377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DADDIU R2,R2,#8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261899410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DSLTU </a:t>
                      </a:r>
                      <a:r>
                        <a:rPr lang="en-US" altLang="zh-CN" sz="1100" dirty="0" smtClean="0"/>
                        <a:t>R3,R1,R4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19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207623950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BNEZ R3,FOO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*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等待</a:t>
                      </a:r>
                      <a:r>
                        <a:rPr lang="en-US" altLang="zh-CN" sz="1400" smtClean="0"/>
                        <a:t>R3</a:t>
                      </a:r>
                      <a:endParaRPr lang="zh-CN" altLang="en-US" sz="140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053424941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L.D F2</a:t>
                      </a:r>
                      <a:r>
                        <a:rPr lang="zh-CN" altLang="en-US" sz="1100" dirty="0" smtClean="0"/>
                        <a:t>，</a:t>
                      </a:r>
                      <a:r>
                        <a:rPr lang="en-US" altLang="zh-CN" sz="1100" dirty="0" smtClean="0"/>
                        <a:t>0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R1)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351948504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MUL.D F4,F2,F0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49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乘法器</a:t>
                      </a:r>
                      <a:r>
                        <a:rPr lang="en-US" altLang="zh-CN" sz="1400" smtClean="0"/>
                        <a:t>busy</a:t>
                      </a:r>
                      <a:endParaRPr lang="zh-CN" altLang="en-US" sz="140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803962810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L.D</a:t>
                      </a:r>
                      <a:r>
                        <a:rPr lang="en-US" altLang="zh-CN" sz="1100" baseline="0" dirty="0" smtClean="0"/>
                        <a:t> F6,0(R2)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178269072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ADD.D</a:t>
                      </a:r>
                      <a:r>
                        <a:rPr lang="en-US" altLang="zh-CN" sz="1100" baseline="0" dirty="0" smtClean="0"/>
                        <a:t> F6,F4,F6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等待</a:t>
                      </a:r>
                      <a:r>
                        <a:rPr lang="en-US" altLang="zh-CN" sz="1400" smtClean="0"/>
                        <a:t>F4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93971106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S.D F6,0(R2)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*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等待</a:t>
                      </a:r>
                      <a:r>
                        <a:rPr lang="en-US" altLang="zh-CN" sz="1400" smtClean="0"/>
                        <a:t>F6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878058184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DADDIU R1,R1,#8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08890949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DADDIU R2,R2,#8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82384956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/>
                        <a:t>DSLTU </a:t>
                      </a:r>
                      <a:r>
                        <a:rPr lang="en-US" altLang="zh-CN" sz="1100" dirty="0" smtClean="0"/>
                        <a:t>R3,R1,R4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17592257"/>
                  </a:ext>
                </a:extLst>
              </a:tr>
              <a:tr h="328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BNEZ R3,FOO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*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等待</a:t>
                      </a:r>
                      <a:r>
                        <a:rPr lang="en-US" altLang="zh-CN" sz="1400" smtClean="0"/>
                        <a:t>R3</a:t>
                      </a:r>
                      <a:endParaRPr lang="zh-CN" altLang="en-US" sz="140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85042515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20562" y="5941932"/>
            <a:ext cx="36239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smtClean="0"/>
              <a:t>第</a:t>
            </a:r>
            <a:r>
              <a:rPr lang="en-US" altLang="zh-CN" sz="1350" smtClean="0"/>
              <a:t>1</a:t>
            </a:r>
            <a:r>
              <a:rPr lang="zh-CN" altLang="en-US" sz="1350" smtClean="0"/>
              <a:t>次迭代的时钟周期数为</a:t>
            </a:r>
            <a:r>
              <a:rPr lang="en-US" altLang="zh-CN" sz="1350" smtClean="0"/>
              <a:t>31 -1 + 1 = 31</a:t>
            </a:r>
            <a:r>
              <a:rPr lang="zh-CN" altLang="en-US" sz="1350" smtClean="0"/>
              <a:t>，</a:t>
            </a:r>
            <a:endParaRPr lang="en-US" altLang="zh-CN" sz="1350" smtClean="0"/>
          </a:p>
          <a:p>
            <a:r>
              <a:rPr lang="zh-CN" altLang="en-US" sz="1350" smtClean="0"/>
              <a:t>第</a:t>
            </a:r>
            <a:r>
              <a:rPr lang="en-US" altLang="zh-CN" sz="1350"/>
              <a:t>2</a:t>
            </a:r>
            <a:r>
              <a:rPr lang="zh-CN" altLang="en-US" sz="1350" smtClean="0"/>
              <a:t>次</a:t>
            </a:r>
            <a:r>
              <a:rPr lang="zh-CN" altLang="en-US" sz="1350"/>
              <a:t>迭代的时钟周期</a:t>
            </a:r>
            <a:r>
              <a:rPr lang="zh-CN" altLang="en-US" sz="1350" smtClean="0"/>
              <a:t>数为</a:t>
            </a:r>
            <a:r>
              <a:rPr lang="en-US" altLang="zh-CN" sz="1350" smtClean="0"/>
              <a:t>46 – 10 + 1 = 37</a:t>
            </a:r>
            <a:r>
              <a:rPr lang="zh-CN" altLang="en-US" sz="1350" smtClean="0"/>
              <a:t>，</a:t>
            </a:r>
            <a:endParaRPr lang="zh-CN" altLang="en-US" sz="1350"/>
          </a:p>
          <a:p>
            <a:r>
              <a:rPr lang="zh-CN" altLang="en-US" sz="1350" smtClean="0"/>
              <a:t>第</a:t>
            </a:r>
            <a:r>
              <a:rPr lang="en-US" altLang="zh-CN" sz="1350"/>
              <a:t>3</a:t>
            </a:r>
            <a:r>
              <a:rPr lang="zh-CN" altLang="en-US" sz="1350" smtClean="0"/>
              <a:t>次</a:t>
            </a:r>
            <a:r>
              <a:rPr lang="zh-CN" altLang="en-US" sz="1350"/>
              <a:t>迭代的时钟周期</a:t>
            </a:r>
            <a:r>
              <a:rPr lang="zh-CN" altLang="en-US" sz="1350" smtClean="0"/>
              <a:t>数为</a:t>
            </a:r>
            <a:r>
              <a:rPr lang="en-US" altLang="zh-CN" sz="1350" smtClean="0"/>
              <a:t>61 – 19 + 1 = 43</a:t>
            </a:r>
            <a:r>
              <a:rPr lang="zh-CN" altLang="en-US" sz="1350" smtClean="0"/>
              <a:t>。</a:t>
            </a:r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3.15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276261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3.17</a:t>
            </a:r>
            <a:endParaRPr lang="zh-CN" altLang="en-US" ker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3" y="1180385"/>
            <a:ext cx="7941276" cy="54552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35956" y="3754117"/>
            <a:ext cx="6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Taken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2714" y="3501081"/>
            <a:ext cx="387178" cy="2306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28800" y="3501081"/>
            <a:ext cx="724930" cy="2306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2038" y="3754117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所有</a:t>
            </a:r>
            <a:r>
              <a:rPr lang="zh-CN" altLang="en-US" sz="1400" smtClean="0">
                <a:solidFill>
                  <a:srgbClr val="FF0000"/>
                </a:solidFill>
              </a:rPr>
              <a:t>分支</a:t>
            </a:r>
            <a:r>
              <a:rPr lang="en-US" altLang="zh-CN" sz="1400" smtClean="0">
                <a:solidFill>
                  <a:srgbClr val="FF0000"/>
                </a:solidFill>
              </a:rPr>
              <a:t>PC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0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2" y="1285749"/>
            <a:ext cx="7916562" cy="5482539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3.17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156817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3.17</a:t>
            </a:r>
            <a:endParaRPr lang="zh-CN" altLang="en-US" ker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6276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1" kern="0" smtClean="0"/>
              <a:t>知识梳理：</a:t>
            </a:r>
            <a:endParaRPr lang="en-US" altLang="zh-CN" sz="1800" b="1" kern="0" smtClean="0"/>
          </a:p>
          <a:p>
            <a:r>
              <a:rPr lang="en-US" altLang="zh-CN" sz="1800" kern="0" smtClean="0"/>
              <a:t>(m, n)</a:t>
            </a:r>
            <a:r>
              <a:rPr lang="zh-CN" altLang="en-US" sz="1800" kern="0" smtClean="0"/>
              <a:t>预测器，利用最近</a:t>
            </a:r>
            <a:r>
              <a:rPr lang="en-US" altLang="zh-CN" sz="1800" kern="0" smtClean="0"/>
              <a:t>m</a:t>
            </a:r>
            <a:r>
              <a:rPr lang="zh-CN" altLang="en-US" sz="1800" kern="0" smtClean="0"/>
              <a:t>个分支的行为从</a:t>
            </a:r>
            <a:r>
              <a:rPr lang="en-US" altLang="zh-CN" sz="1800" kern="0" smtClean="0"/>
              <a:t>2</a:t>
            </a:r>
            <a:r>
              <a:rPr lang="en-US" altLang="zh-CN" sz="1800" kern="0" baseline="30000" smtClean="0"/>
              <a:t>m</a:t>
            </a:r>
            <a:r>
              <a:rPr lang="zh-CN" altLang="en-US" sz="1800" kern="0" smtClean="0"/>
              <a:t>个预测器选择，</a:t>
            </a:r>
            <a:r>
              <a:rPr lang="en-US" altLang="zh-CN" sz="1800" kern="0" smtClean="0"/>
              <a:t>m</a:t>
            </a:r>
            <a:r>
              <a:rPr lang="zh-CN" altLang="en-US" sz="1800" kern="0" smtClean="0"/>
              <a:t>表示全局位或者局部位。每个预测项是由</a:t>
            </a:r>
            <a:r>
              <a:rPr lang="en-US" altLang="zh-CN" sz="1800" kern="0" smtClean="0"/>
              <a:t>n</a:t>
            </a:r>
            <a:r>
              <a:rPr lang="zh-CN" altLang="en-US" sz="1800" kern="0" smtClean="0"/>
              <a:t>位表示的饱和计数器，每个预测器的项数由分支地址选中的位数决定，假如为低</a:t>
            </a:r>
            <a:r>
              <a:rPr lang="en-US" altLang="zh-CN" sz="1800" kern="0" smtClean="0"/>
              <a:t>k</a:t>
            </a:r>
            <a:r>
              <a:rPr lang="zh-CN" altLang="en-US" sz="1800" kern="0" smtClean="0"/>
              <a:t>位，则每个预测器有</a:t>
            </a:r>
            <a:r>
              <a:rPr lang="en-US" altLang="zh-CN" sz="1800" kern="0" smtClean="0"/>
              <a:t>2</a:t>
            </a:r>
            <a:r>
              <a:rPr lang="en-US" altLang="zh-CN" sz="1800" kern="0" baseline="30000" smtClean="0"/>
              <a:t>k</a:t>
            </a:r>
            <a:r>
              <a:rPr lang="zh-CN" altLang="en-US" sz="1800" kern="0" smtClean="0"/>
              <a:t>项。</a:t>
            </a:r>
            <a:endParaRPr lang="en-US" altLang="zh-CN" sz="1800" kern="0" smtClean="0"/>
          </a:p>
          <a:p>
            <a:r>
              <a:rPr lang="zh-CN" altLang="en-US" sz="1800" kern="0"/>
              <a:t>相关</a:t>
            </a:r>
            <a:r>
              <a:rPr lang="zh-CN" altLang="en-US" sz="1800" kern="0" smtClean="0"/>
              <a:t>预测器：所有分支</a:t>
            </a:r>
            <a:r>
              <a:rPr lang="en-US" altLang="zh-CN" sz="1800" kern="0" smtClean="0"/>
              <a:t>PC</a:t>
            </a:r>
            <a:r>
              <a:rPr lang="zh-CN" altLang="en-US" sz="1800" kern="0" smtClean="0"/>
              <a:t>共享全局位。</a:t>
            </a:r>
            <a:r>
              <a:rPr lang="en-US" altLang="zh-CN" sz="1800" kern="0" smtClean="0"/>
              <a:t>(m, n)</a:t>
            </a:r>
            <a:r>
              <a:rPr lang="zh-CN" altLang="en-US" sz="1800" kern="0"/>
              <a:t>相关预测</a:t>
            </a:r>
            <a:r>
              <a:rPr lang="zh-CN" altLang="en-US" sz="1800" kern="0" smtClean="0"/>
              <a:t>器根据最近</a:t>
            </a:r>
            <a:r>
              <a:rPr lang="en-US" altLang="zh-CN" sz="1800" kern="0" smtClean="0"/>
              <a:t>m</a:t>
            </a:r>
            <a:r>
              <a:rPr lang="zh-CN" altLang="en-US" sz="1800" kern="0" smtClean="0"/>
              <a:t>个分支的结果选定饱和计数器（预测项），从而决定是否跳转。</a:t>
            </a:r>
            <a:endParaRPr lang="en-US" altLang="zh-CN" sz="1800" kern="0" smtClean="0"/>
          </a:p>
          <a:p>
            <a:r>
              <a:rPr lang="zh-CN" altLang="en-US" sz="1800" kern="0" smtClean="0"/>
              <a:t>局部</a:t>
            </a:r>
            <a:r>
              <a:rPr lang="zh-CN" altLang="en-US" sz="1800" kern="0"/>
              <a:t>预测</a:t>
            </a:r>
            <a:r>
              <a:rPr lang="zh-CN" altLang="en-US" sz="1800" kern="0" smtClean="0"/>
              <a:t>器</a:t>
            </a:r>
            <a:r>
              <a:rPr lang="zh-CN" altLang="en-US" sz="1800" kern="0"/>
              <a:t>：相同低位地址的分支</a:t>
            </a:r>
            <a:r>
              <a:rPr lang="en-US" altLang="zh-CN" sz="1800" kern="0"/>
              <a:t>PC</a:t>
            </a:r>
            <a:r>
              <a:rPr lang="zh-CN" altLang="en-US" sz="1800" kern="0" smtClean="0"/>
              <a:t>使用共享的局部位做出预测。</a:t>
            </a:r>
            <a:r>
              <a:rPr lang="en-US" altLang="zh-CN" sz="1800" kern="0" smtClean="0"/>
              <a:t> (</a:t>
            </a:r>
            <a:r>
              <a:rPr lang="en-US" altLang="zh-CN" sz="1800" kern="0"/>
              <a:t>m, n</a:t>
            </a:r>
            <a:r>
              <a:rPr lang="en-US" altLang="zh-CN" sz="1800" kern="0" smtClean="0"/>
              <a:t>)</a:t>
            </a:r>
            <a:r>
              <a:rPr lang="zh-CN" altLang="en-US" sz="1800" kern="0"/>
              <a:t>局部</a:t>
            </a:r>
            <a:r>
              <a:rPr lang="zh-CN" altLang="en-US" sz="1800" kern="0" smtClean="0"/>
              <a:t>预测</a:t>
            </a:r>
            <a:r>
              <a:rPr lang="zh-CN" altLang="en-US" sz="1800" kern="0"/>
              <a:t>器根据最近</a:t>
            </a:r>
            <a:r>
              <a:rPr lang="en-US" altLang="zh-CN" sz="1800" kern="0"/>
              <a:t>m</a:t>
            </a:r>
            <a:r>
              <a:rPr lang="zh-CN" altLang="en-US" sz="1800" kern="0" smtClean="0"/>
              <a:t>个</a:t>
            </a:r>
            <a:r>
              <a:rPr lang="zh-CN" altLang="en-US" sz="1800" kern="0"/>
              <a:t>相同低位地址的分支</a:t>
            </a:r>
            <a:r>
              <a:rPr lang="en-US" altLang="zh-CN" sz="1800" kern="0" smtClean="0"/>
              <a:t>PC</a:t>
            </a:r>
            <a:r>
              <a:rPr lang="zh-CN" altLang="en-US" sz="1800" kern="0" smtClean="0"/>
              <a:t>的</a:t>
            </a:r>
            <a:r>
              <a:rPr lang="zh-CN" altLang="en-US" sz="1800" kern="0"/>
              <a:t>结果选定饱和</a:t>
            </a:r>
            <a:r>
              <a:rPr lang="zh-CN" altLang="en-US" sz="1800" kern="0" smtClean="0"/>
              <a:t>计数器，从而</a:t>
            </a:r>
            <a:r>
              <a:rPr lang="zh-CN" altLang="en-US" sz="1800" kern="0"/>
              <a:t>决定是否跳转</a:t>
            </a:r>
            <a:r>
              <a:rPr lang="zh-CN" altLang="en-US" sz="1800" kern="0" smtClean="0"/>
              <a:t>。</a:t>
            </a:r>
            <a:endParaRPr lang="en-US" altLang="zh-CN" sz="1800" kern="0"/>
          </a:p>
          <a:p>
            <a:pPr marL="0" indent="0">
              <a:buNone/>
            </a:pPr>
            <a:r>
              <a:rPr lang="zh-CN" altLang="en-US" sz="1800" b="1" kern="0" smtClean="0"/>
              <a:t>题干：</a:t>
            </a:r>
            <a:endParaRPr lang="en-US" altLang="zh-CN" sz="1800" b="1" kern="0" smtClean="0"/>
          </a:p>
          <a:p>
            <a:r>
              <a:rPr lang="en-US" altLang="zh-CN" sz="1800" kern="0" smtClean="0"/>
              <a:t>2bit</a:t>
            </a:r>
            <a:r>
              <a:rPr lang="zh-CN" altLang="en-US" sz="1800" kern="0" smtClean="0"/>
              <a:t>的饱和</a:t>
            </a:r>
            <a:r>
              <a:rPr lang="zh-CN" altLang="en-US" sz="1800" kern="0"/>
              <a:t>计数器</a:t>
            </a:r>
            <a:endParaRPr lang="en-US" altLang="zh-CN" sz="1800" kern="0"/>
          </a:p>
          <a:p>
            <a:r>
              <a:rPr lang="en-US" altLang="zh-CN" sz="1800" kern="0" smtClean="0"/>
              <a:t>(1, 2)</a:t>
            </a:r>
            <a:r>
              <a:rPr lang="zh-CN" altLang="en-US" sz="1800" kern="0" smtClean="0"/>
              <a:t>相关预测器中，</a:t>
            </a:r>
            <a:r>
              <a:rPr lang="en-US" altLang="zh-CN" sz="1800" kern="0" smtClean="0"/>
              <a:t>2</a:t>
            </a:r>
            <a:r>
              <a:rPr lang="zh-CN" altLang="en-US" sz="1800" kern="0" smtClean="0"/>
              <a:t>个预测器，每个预测器有</a:t>
            </a:r>
            <a:r>
              <a:rPr lang="en-US" altLang="zh-CN" sz="1800" kern="0" smtClean="0"/>
              <a:t>4</a:t>
            </a:r>
            <a:r>
              <a:rPr lang="zh-CN" altLang="en-US" sz="1800" kern="0" smtClean="0"/>
              <a:t>项，</a:t>
            </a:r>
            <a:r>
              <a:rPr lang="en-US" altLang="zh-CN" sz="1800" kern="0" smtClean="0"/>
              <a:t>PC</a:t>
            </a:r>
            <a:r>
              <a:rPr lang="zh-CN" altLang="en-US" sz="1800" kern="0" smtClean="0"/>
              <a:t>取低</a:t>
            </a:r>
            <a:r>
              <a:rPr lang="en-US" altLang="zh-CN" sz="1800" kern="0" smtClean="0"/>
              <a:t>2</a:t>
            </a:r>
            <a:r>
              <a:rPr lang="zh-CN" altLang="en-US" sz="1800" kern="0" smtClean="0"/>
              <a:t>位。</a:t>
            </a:r>
            <a:endParaRPr lang="en-US" altLang="zh-CN" sz="1800" kern="0" smtClean="0"/>
          </a:p>
          <a:p>
            <a:r>
              <a:rPr lang="en-US" altLang="zh-CN" sz="1800" kern="0" smtClean="0"/>
              <a:t>(2, 2)</a:t>
            </a:r>
            <a:r>
              <a:rPr lang="zh-CN" altLang="en-US" sz="1800" kern="0" smtClean="0"/>
              <a:t>局部预测器中，</a:t>
            </a:r>
            <a:r>
              <a:rPr lang="en-US" altLang="zh-CN" sz="1800" kern="0" smtClean="0"/>
              <a:t>4</a:t>
            </a:r>
            <a:r>
              <a:rPr lang="zh-CN" altLang="en-US" sz="1800" kern="0" smtClean="0"/>
              <a:t>个预测器，每个预测器有</a:t>
            </a:r>
            <a:r>
              <a:rPr lang="en-US" altLang="zh-CN" sz="1800" kern="0" smtClean="0"/>
              <a:t>2</a:t>
            </a:r>
            <a:r>
              <a:rPr lang="zh-CN" altLang="en-US" sz="1800" kern="0" smtClean="0"/>
              <a:t>项，</a:t>
            </a:r>
            <a:r>
              <a:rPr lang="en-US" altLang="zh-CN" sz="1800" kern="0" smtClean="0"/>
              <a:t>PC</a:t>
            </a:r>
            <a:r>
              <a:rPr lang="zh-CN" altLang="en-US" sz="1800" kern="0" smtClean="0"/>
              <a:t>取低</a:t>
            </a:r>
            <a:r>
              <a:rPr lang="en-US" altLang="zh-CN" sz="1800" kern="0" smtClean="0"/>
              <a:t>1</a:t>
            </a:r>
            <a:r>
              <a:rPr lang="zh-CN" altLang="en-US" sz="1800" kern="0" smtClean="0"/>
              <a:t>位。</a:t>
            </a:r>
            <a:endParaRPr lang="en-US" altLang="zh-CN" sz="1800" kern="0" smtClean="0"/>
          </a:p>
          <a:p>
            <a:r>
              <a:rPr lang="zh-CN" altLang="en-US" sz="1800" kern="0" smtClean="0"/>
              <a:t>初始化完毕之后，上次所有分支的结果都是</a:t>
            </a:r>
            <a:r>
              <a:rPr lang="en-US" altLang="zh-CN" sz="1800" kern="0" smtClean="0"/>
              <a:t>Taken</a:t>
            </a:r>
            <a:r>
              <a:rPr lang="zh-CN" altLang="en-US" sz="1800" kern="0" smtClean="0"/>
              <a:t>（原文：</a:t>
            </a:r>
            <a:r>
              <a:rPr lang="en-US" altLang="zh-CN" sz="1800" smtClean="0"/>
              <a:t>Assume </a:t>
            </a:r>
            <a:r>
              <a:rPr lang="en-US" altLang="zh-CN" sz="1800"/>
              <a:t>that all branches up to this point </a:t>
            </a:r>
            <a:r>
              <a:rPr lang="en-US" altLang="zh-CN" sz="1800" smtClean="0"/>
              <a:t>have been taken</a:t>
            </a:r>
            <a:r>
              <a:rPr lang="zh-CN" altLang="en-US" sz="1800" smtClean="0"/>
              <a:t>。</a:t>
            </a:r>
            <a:r>
              <a:rPr lang="zh-CN" altLang="en-US" sz="1800" kern="0" smtClean="0"/>
              <a:t>）</a:t>
            </a:r>
            <a:endParaRPr lang="en-US" altLang="zh-CN" sz="1800" kern="0" smtClean="0"/>
          </a:p>
        </p:txBody>
      </p:sp>
    </p:spTree>
    <p:extLst>
      <p:ext uri="{BB962C8B-B14F-4D97-AF65-F5344CB8AC3E}">
        <p14:creationId xmlns:p14="http://schemas.microsoft.com/office/powerpoint/2010/main" val="209100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3.17 </a:t>
            </a:r>
            <a:r>
              <a:rPr lang="zh-CN" altLang="en-US" kern="0"/>
              <a:t>相关</a:t>
            </a:r>
            <a:r>
              <a:rPr lang="zh-CN" altLang="en-US" kern="0" smtClean="0"/>
              <a:t>预测器</a:t>
            </a:r>
            <a:endParaRPr lang="zh-CN" altLang="en-US" ker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1800" kern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14085"/>
              </p:ext>
            </p:extLst>
          </p:nvPr>
        </p:nvGraphicFramePr>
        <p:xfrm>
          <a:off x="2590800" y="3210766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193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分支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预测器（上一次结果）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饱和计数器（预测）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01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7239"/>
              </p:ext>
            </p:extLst>
          </p:nvPr>
        </p:nvGraphicFramePr>
        <p:xfrm>
          <a:off x="1064650" y="3210766"/>
          <a:ext cx="145809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0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上次保存的结果</a:t>
                      </a:r>
                      <a:endParaRPr lang="zh-CN" altLang="en-US"/>
                    </a:p>
                  </a:txBody>
                  <a:tcPr/>
                </a:tc>
              </a:tr>
              <a:tr h="2966720">
                <a:tc>
                  <a:txBody>
                    <a:bodyPr/>
                    <a:lstStyle/>
                    <a:p>
                      <a:pPr algn="ctr"/>
                      <a:endParaRPr lang="en-US" altLang="zh-CN" smtClean="0"/>
                    </a:p>
                    <a:p>
                      <a:pPr algn="ctr"/>
                      <a:endParaRPr lang="en-US" altLang="zh-CN" smtClean="0"/>
                    </a:p>
                    <a:p>
                      <a:pPr algn="ctr"/>
                      <a:endParaRPr lang="en-US" altLang="zh-CN" smtClean="0"/>
                    </a:p>
                    <a:p>
                      <a:pPr algn="ctr"/>
                      <a:endParaRPr lang="en-US" altLang="zh-CN" smtClean="0"/>
                    </a:p>
                    <a:p>
                      <a:pPr algn="ctr"/>
                      <a:endParaRPr lang="en-US" altLang="zh-CN" smtClean="0"/>
                    </a:p>
                    <a:p>
                      <a:pPr algn="ctr"/>
                      <a:r>
                        <a:rPr lang="en-US" altLang="zh-CN" smtClean="0"/>
                        <a:t>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4682"/>
          <a:stretch/>
        </p:blipFill>
        <p:spPr>
          <a:xfrm>
            <a:off x="1351004" y="1053309"/>
            <a:ext cx="6538695" cy="21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/>
              <a:t>3.17 </a:t>
            </a:r>
            <a:r>
              <a:rPr lang="zh-CN" altLang="en-US" kern="0"/>
              <a:t>相关预测器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33270" y="6304305"/>
            <a:ext cx="1853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smtClean="0"/>
              <a:t>错误预测率</a:t>
            </a:r>
            <a:r>
              <a:rPr lang="en-US" altLang="zh-CN" sz="1350" smtClean="0"/>
              <a:t>3/9=1/3</a:t>
            </a:r>
            <a:endParaRPr lang="zh-CN" altLang="en-US" sz="135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43221"/>
              </p:ext>
            </p:extLst>
          </p:nvPr>
        </p:nvGraphicFramePr>
        <p:xfrm>
          <a:off x="172997" y="3267632"/>
          <a:ext cx="8509685" cy="300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586"/>
                <a:gridCol w="1371464"/>
                <a:gridCol w="710517"/>
                <a:gridCol w="751827"/>
                <a:gridCol w="718779"/>
                <a:gridCol w="850968"/>
                <a:gridCol w="3172544"/>
              </a:tblGrid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PC mod 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上一次结果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项目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预测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结果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预测结果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修改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T</a:t>
                      </a:r>
                      <a:endParaRPr kumimoji="0" lang="zh-CN" alt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NT(</a:t>
                      </a:r>
                      <a:r>
                        <a:rPr lang="zh-CN" altLang="en-US" sz="1400" dirty="0"/>
                        <a:t>一次错误预测</a:t>
                      </a:r>
                      <a:r>
                        <a:rPr lang="en-US" altLang="zh-CN" sz="1400" dirty="0"/>
                        <a:t>) 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/>
                        <a:t> 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T(</a:t>
                      </a:r>
                      <a:r>
                        <a:rPr lang="zh-CN" altLang="en-US" sz="1400" dirty="0">
                          <a:sym typeface="Wingdings" panose="05000000000000000000" pitchFamily="2" charset="2"/>
                        </a:rPr>
                        <a:t>一次错误预测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T(</a:t>
                      </a:r>
                      <a:r>
                        <a:rPr lang="zh-CN" altLang="en-US" sz="1400" dirty="0"/>
                        <a:t>一次错误预测</a:t>
                      </a:r>
                      <a:r>
                        <a:rPr lang="en-US" altLang="zh-CN" sz="1400" dirty="0"/>
                        <a:t>)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NT(</a:t>
                      </a:r>
                      <a:r>
                        <a:rPr lang="zh-CN" altLang="en-US" sz="1400" dirty="0">
                          <a:sym typeface="Wingdings" panose="05000000000000000000" pitchFamily="2" charset="2"/>
                        </a:rPr>
                        <a:t>一次错误预测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92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NT(</a:t>
                      </a:r>
                      <a:r>
                        <a:rPr lang="zh-CN" altLang="en-US" sz="1400" dirty="0">
                          <a:sym typeface="Wingdings" panose="05000000000000000000" pitchFamily="2" charset="2"/>
                        </a:rPr>
                        <a:t>一次错误预测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4682"/>
          <a:stretch/>
        </p:blipFill>
        <p:spPr>
          <a:xfrm>
            <a:off x="1351004" y="1053309"/>
            <a:ext cx="6538695" cy="21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4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3.17 </a:t>
            </a:r>
            <a:r>
              <a:rPr lang="zh-CN" altLang="en-US" kern="0" smtClean="0"/>
              <a:t>局部预测器</a:t>
            </a:r>
            <a:endParaRPr lang="zh-CN" altLang="en-US" ker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55584"/>
              </p:ext>
            </p:extLst>
          </p:nvPr>
        </p:nvGraphicFramePr>
        <p:xfrm>
          <a:off x="2438400" y="3223698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分支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预测器（上一次结果）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饱和计数器（预测）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T,T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T,NT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NT,T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NT,NT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T,T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T,NT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NT,T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NT,NT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72855"/>
              </p:ext>
            </p:extLst>
          </p:nvPr>
        </p:nvGraphicFramePr>
        <p:xfrm>
          <a:off x="906162" y="3223698"/>
          <a:ext cx="145809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0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上次保存的结果</a:t>
                      </a:r>
                      <a:endParaRPr lang="zh-CN" altLang="en-US"/>
                    </a:p>
                  </a:txBody>
                  <a:tcPr/>
                </a:tc>
              </a:tr>
              <a:tr h="1483360">
                <a:tc>
                  <a:txBody>
                    <a:bodyPr/>
                    <a:lstStyle/>
                    <a:p>
                      <a:pPr algn="ctr"/>
                      <a:endParaRPr lang="en-US" altLang="zh-CN" smtClean="0"/>
                    </a:p>
                    <a:p>
                      <a:pPr algn="ctr"/>
                      <a:endParaRPr lang="en-US" altLang="zh-CN" smtClean="0"/>
                    </a:p>
                    <a:p>
                      <a:pPr algn="ctr"/>
                      <a:r>
                        <a:rPr lang="en-US" altLang="zh-CN" smtClean="0"/>
                        <a:t>T,T</a:t>
                      </a:r>
                      <a:endParaRPr lang="zh-CN" altLang="en-US"/>
                    </a:p>
                  </a:txBody>
                  <a:tcPr/>
                </a:tc>
              </a:tr>
              <a:tr h="1483360">
                <a:tc>
                  <a:txBody>
                    <a:bodyPr/>
                    <a:lstStyle/>
                    <a:p>
                      <a:pPr algn="ctr"/>
                      <a:endParaRPr lang="en-US" altLang="zh-CN" smtClean="0"/>
                    </a:p>
                    <a:p>
                      <a:pPr algn="ctr"/>
                      <a:endParaRPr lang="en-US" altLang="zh-CN" smtClean="0"/>
                    </a:p>
                    <a:p>
                      <a:pPr algn="ctr"/>
                      <a:r>
                        <a:rPr lang="en-US" altLang="zh-CN" smtClean="0"/>
                        <a:t>T,T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4290" b="2538"/>
          <a:stretch/>
        </p:blipFill>
        <p:spPr>
          <a:xfrm>
            <a:off x="1250092" y="1091038"/>
            <a:ext cx="6746790" cy="21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4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33270" y="6393739"/>
            <a:ext cx="1853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smtClean="0"/>
              <a:t>错误预测率</a:t>
            </a:r>
            <a:r>
              <a:rPr lang="en-US" altLang="zh-CN" sz="1350" smtClean="0"/>
              <a:t>3/9=1/3</a:t>
            </a:r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6483178" y="6282534"/>
            <a:ext cx="2110173" cy="5754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1CC4C4DA-860E-44A6-A5E8-C68AC8024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09325"/>
              </p:ext>
            </p:extLst>
          </p:nvPr>
        </p:nvGraphicFramePr>
        <p:xfrm>
          <a:off x="1136821" y="3284223"/>
          <a:ext cx="7051591" cy="310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65">
                  <a:extLst>
                    <a:ext uri="{9D8B030D-6E8A-4147-A177-3AD203B41FA5}">
                      <a16:colId xmlns:a16="http://schemas.microsoft.com/office/drawing/2014/main" xmlns="" val="73698147"/>
                    </a:ext>
                  </a:extLst>
                </a:gridCol>
                <a:gridCol w="1103870">
                  <a:extLst>
                    <a:ext uri="{9D8B030D-6E8A-4147-A177-3AD203B41FA5}">
                      <a16:colId xmlns:a16="http://schemas.microsoft.com/office/drawing/2014/main" xmlns="" val="2415277915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xmlns="" val="596045370"/>
                    </a:ext>
                  </a:extLst>
                </a:gridCol>
                <a:gridCol w="634313">
                  <a:extLst>
                    <a:ext uri="{9D8B030D-6E8A-4147-A177-3AD203B41FA5}">
                      <a16:colId xmlns:a16="http://schemas.microsoft.com/office/drawing/2014/main" xmlns="" val="421882291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xmlns="" val="3166763293"/>
                    </a:ext>
                  </a:extLst>
                </a:gridCol>
                <a:gridCol w="832022">
                  <a:extLst>
                    <a:ext uri="{9D8B030D-6E8A-4147-A177-3AD203B41FA5}">
                      <a16:colId xmlns:a16="http://schemas.microsoft.com/office/drawing/2014/main" xmlns="" val="2082161368"/>
                    </a:ext>
                  </a:extLst>
                </a:gridCol>
                <a:gridCol w="2248931">
                  <a:extLst>
                    <a:ext uri="{9D8B030D-6E8A-4147-A177-3AD203B41FA5}">
                      <a16:colId xmlns:a16="http://schemas.microsoft.com/office/drawing/2014/main" xmlns="" val="1800020594"/>
                    </a:ext>
                  </a:extLst>
                </a:gridCol>
              </a:tblGrid>
              <a:tr h="35498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PC mod 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上两次结果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预测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正确否？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修改否？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6923866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T,T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T(</a:t>
                      </a:r>
                      <a:r>
                        <a:rPr lang="zh-CN" altLang="en-US" sz="1400" dirty="0"/>
                        <a:t>一次错误预测</a:t>
                      </a:r>
                      <a:r>
                        <a:rPr lang="en-US" altLang="zh-CN" sz="1400" dirty="0"/>
                        <a:t>)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T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818915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T,T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T(</a:t>
                      </a:r>
                      <a:r>
                        <a:rPr lang="zh-CN" altLang="en-US" sz="1400" dirty="0"/>
                        <a:t>一次错误预测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07392213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T,NT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T(</a:t>
                      </a:r>
                      <a:r>
                        <a:rPr lang="zh-CN" altLang="en-US" sz="1400" dirty="0"/>
                        <a:t>一次错误预测</a:t>
                      </a:r>
                      <a:r>
                        <a:rPr lang="en-US" altLang="zh-CN" sz="1400" dirty="0"/>
                        <a:t>)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NT(</a:t>
                      </a:r>
                      <a:r>
                        <a:rPr lang="zh-CN" altLang="en-US" sz="1400" dirty="0"/>
                        <a:t>一次错误预测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0537217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NT,NT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7500206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NT,NT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6721774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T,T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650908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NT,NT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637099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T,T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489258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NT,NT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NT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NT(</a:t>
                      </a:r>
                      <a:r>
                        <a:rPr lang="zh-CN" altLang="en-US" sz="1400" dirty="0"/>
                        <a:t>一次错误预测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769884525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457200" y="274638"/>
            <a:ext cx="5029200" cy="7159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Palatino Linotype" pitchFamily="18" charset="0"/>
                <a:ea typeface="楷体_GB2312" pitchFamily="49" charset="-122"/>
              </a:defRPr>
            </a:lvl9pPr>
          </a:lstStyle>
          <a:p>
            <a:r>
              <a:rPr lang="en-US" altLang="zh-CN" kern="0" smtClean="0"/>
              <a:t>3.17 </a:t>
            </a:r>
            <a:r>
              <a:rPr lang="zh-CN" altLang="en-US" kern="0" smtClean="0"/>
              <a:t>局部预测器</a:t>
            </a:r>
            <a:endParaRPr lang="zh-CN" altLang="en-US" ker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290" b="2538"/>
          <a:stretch/>
        </p:blipFill>
        <p:spPr>
          <a:xfrm>
            <a:off x="1250092" y="1091038"/>
            <a:ext cx="6746790" cy="21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B.5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4574"/>
            <a:ext cx="8229600" cy="4017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6837405" y="2924432"/>
            <a:ext cx="1746422" cy="2800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89686" y="3146854"/>
            <a:ext cx="5371071" cy="3130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89686" y="5288692"/>
            <a:ext cx="4399006" cy="2965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43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4038" y="2888306"/>
            <a:ext cx="7772400" cy="1470025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9654" y="6236043"/>
            <a:ext cx="21871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1541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B.5 </a:t>
            </a:r>
            <a:r>
              <a:rPr lang="zh-CN" altLang="en-US" smtClean="0"/>
              <a:t>缺失代价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5843"/>
          </a:xfrm>
        </p:spPr>
        <p:txBody>
          <a:bodyPr/>
          <a:lstStyle/>
          <a:p>
            <a:r>
              <a:rPr lang="en-US" altLang="zh-CN" sz="1800" smtClean="0"/>
              <a:t>CPU</a:t>
            </a:r>
            <a:r>
              <a:rPr lang="zh-CN" altLang="en-US" sz="1800" smtClean="0"/>
              <a:t>：</a:t>
            </a:r>
            <a:r>
              <a:rPr lang="en-US" altLang="zh-CN" sz="1800" smtClean="0"/>
              <a:t>1.1 </a:t>
            </a:r>
            <a:r>
              <a:rPr lang="en-US" altLang="zh-CN" sz="1800"/>
              <a:t>GHz </a:t>
            </a:r>
            <a:r>
              <a:rPr lang="en-US" altLang="zh-CN" sz="1800" smtClean="0"/>
              <a:t>(1.1 CPU cycle / ns)</a:t>
            </a:r>
            <a:r>
              <a:rPr lang="zh-CN" altLang="en-US" sz="1800" smtClean="0"/>
              <a:t>，</a:t>
            </a:r>
            <a:r>
              <a:rPr lang="en-US" altLang="zh-CN" sz="1800" smtClean="0"/>
              <a:t>CPI </a:t>
            </a:r>
            <a:r>
              <a:rPr lang="en-US" altLang="zh-CN" sz="1800"/>
              <a:t>of 0.7 </a:t>
            </a:r>
            <a:r>
              <a:rPr lang="en-US" altLang="zh-CN" sz="1800" smtClean="0"/>
              <a:t>(</a:t>
            </a:r>
            <a:r>
              <a:rPr lang="zh-CN" altLang="en-US" sz="1800" smtClean="0"/>
              <a:t>不包括访存</a:t>
            </a:r>
            <a:r>
              <a:rPr lang="en-US" altLang="zh-CN" sz="1800" smtClean="0"/>
              <a:t>)</a:t>
            </a:r>
          </a:p>
          <a:p>
            <a:r>
              <a:rPr lang="zh-CN" altLang="en-US" sz="1800" smtClean="0"/>
              <a:t>指令构成：</a:t>
            </a:r>
            <a:r>
              <a:rPr lang="en-US" altLang="zh-CN" sz="1800" smtClean="0">
                <a:solidFill>
                  <a:srgbClr val="FF0000"/>
                </a:solidFill>
              </a:rPr>
              <a:t>75</a:t>
            </a:r>
            <a:r>
              <a:rPr lang="en-US" altLang="zh-CN" sz="1800">
                <a:solidFill>
                  <a:srgbClr val="FF0000"/>
                </a:solidFill>
              </a:rPr>
              <a:t>%</a:t>
            </a:r>
            <a:r>
              <a:rPr lang="en-US" altLang="zh-CN" sz="1800"/>
              <a:t> </a:t>
            </a:r>
            <a:r>
              <a:rPr lang="zh-CN" altLang="en-US" sz="1800" smtClean="0"/>
              <a:t>非访存指令 </a:t>
            </a:r>
            <a:r>
              <a:rPr lang="en-US" altLang="zh-CN" sz="1800" smtClean="0"/>
              <a:t>+ </a:t>
            </a:r>
            <a:r>
              <a:rPr lang="en-US" altLang="zh-CN" sz="1800" smtClean="0">
                <a:solidFill>
                  <a:srgbClr val="FF0000"/>
                </a:solidFill>
              </a:rPr>
              <a:t>20</a:t>
            </a:r>
            <a:r>
              <a:rPr lang="en-US" altLang="zh-CN" sz="1800">
                <a:solidFill>
                  <a:srgbClr val="FF0000"/>
                </a:solidFill>
              </a:rPr>
              <a:t>%</a:t>
            </a:r>
            <a:r>
              <a:rPr lang="en-US" altLang="zh-CN" sz="1800"/>
              <a:t> </a:t>
            </a:r>
            <a:r>
              <a:rPr lang="en-US" altLang="zh-CN" sz="1800" smtClean="0"/>
              <a:t>loads</a:t>
            </a:r>
            <a:r>
              <a:rPr lang="en-US" altLang="zh-CN" sz="1800"/>
              <a:t> </a:t>
            </a:r>
            <a:r>
              <a:rPr lang="en-US" altLang="zh-CN" sz="1800" smtClean="0"/>
              <a:t>+ </a:t>
            </a:r>
            <a:r>
              <a:rPr lang="en-US" altLang="zh-CN" sz="1800" smtClean="0">
                <a:solidFill>
                  <a:srgbClr val="FF0000"/>
                </a:solidFill>
              </a:rPr>
              <a:t>5%</a:t>
            </a:r>
            <a:r>
              <a:rPr lang="en-US" altLang="zh-CN" sz="1800" smtClean="0"/>
              <a:t> stores</a:t>
            </a:r>
          </a:p>
          <a:p>
            <a:r>
              <a:rPr lang="zh-CN" altLang="en-US" sz="1800" smtClean="0"/>
              <a:t>缺失率：</a:t>
            </a:r>
            <a:r>
              <a:rPr lang="en-US" altLang="zh-CN" sz="1800" smtClean="0"/>
              <a:t>L1 </a:t>
            </a:r>
            <a:r>
              <a:rPr lang="en-US" altLang="zh-CN" sz="1800"/>
              <a:t>I-cache: </a:t>
            </a:r>
            <a:r>
              <a:rPr lang="en-US" altLang="zh-CN" sz="1800">
                <a:solidFill>
                  <a:srgbClr val="FF0000"/>
                </a:solidFill>
              </a:rPr>
              <a:t>2%</a:t>
            </a:r>
            <a:r>
              <a:rPr lang="en-US" altLang="zh-CN" sz="1800"/>
              <a:t> </a:t>
            </a:r>
            <a:r>
              <a:rPr lang="zh-CN" altLang="en-US" sz="1800" smtClean="0"/>
              <a:t>；</a:t>
            </a:r>
            <a:r>
              <a:rPr lang="en-US" altLang="zh-CN" sz="1800" smtClean="0"/>
              <a:t>L1 D-cache: </a:t>
            </a:r>
            <a:r>
              <a:rPr lang="en-US" altLang="zh-CN" sz="1800" smtClean="0">
                <a:solidFill>
                  <a:srgbClr val="FF0000"/>
                </a:solidFill>
              </a:rPr>
              <a:t>5%</a:t>
            </a:r>
            <a:r>
              <a:rPr lang="zh-CN" altLang="en-US" sz="1800" smtClean="0"/>
              <a:t>；</a:t>
            </a:r>
            <a:r>
              <a:rPr lang="en-US" altLang="zh-CN" sz="1800" smtClean="0"/>
              <a:t>L2 cache: </a:t>
            </a:r>
            <a:r>
              <a:rPr lang="en-US" altLang="zh-CN" sz="1800" smtClean="0">
                <a:solidFill>
                  <a:srgbClr val="FF0000"/>
                </a:solidFill>
              </a:rPr>
              <a:t>20%</a:t>
            </a:r>
            <a:endParaRPr lang="en-US" altLang="zh-CN" sz="1800" smtClean="0"/>
          </a:p>
          <a:p>
            <a:r>
              <a:rPr lang="en-US" altLang="zh-CN" sz="1800" smtClean="0"/>
              <a:t>L1/L2 </a:t>
            </a:r>
            <a:r>
              <a:rPr lang="zh-CN" altLang="en-US" sz="1800" smtClean="0"/>
              <a:t>传输位宽：</a:t>
            </a:r>
            <a:r>
              <a:rPr lang="en-US" altLang="zh-CN" sz="1800" smtClean="0"/>
              <a:t>16B</a:t>
            </a:r>
          </a:p>
          <a:p>
            <a:r>
              <a:rPr lang="en-US" altLang="zh-CN" sz="1800" smtClean="0"/>
              <a:t>block</a:t>
            </a:r>
            <a:r>
              <a:rPr lang="zh-CN" altLang="en-US" sz="1800" smtClean="0"/>
              <a:t>大小：</a:t>
            </a:r>
            <a:r>
              <a:rPr lang="en-US" altLang="zh-CN" sz="1800"/>
              <a:t>L1 I-cache: </a:t>
            </a:r>
            <a:r>
              <a:rPr lang="en-US" altLang="zh-CN" sz="1800" smtClean="0"/>
              <a:t>32B </a:t>
            </a:r>
            <a:r>
              <a:rPr lang="zh-CN" altLang="en-US" sz="1800"/>
              <a:t>；</a:t>
            </a:r>
            <a:r>
              <a:rPr lang="en-US" altLang="zh-CN" sz="1800"/>
              <a:t>L1 D-cache: </a:t>
            </a:r>
            <a:r>
              <a:rPr lang="en-US" altLang="zh-CN" sz="1800" smtClean="0"/>
              <a:t>16B</a:t>
            </a:r>
            <a:r>
              <a:rPr lang="zh-CN" altLang="en-US" sz="1800" smtClean="0"/>
              <a:t>；</a:t>
            </a:r>
            <a:r>
              <a:rPr lang="en-US" altLang="zh-CN" sz="1800"/>
              <a:t>L2 cache: </a:t>
            </a:r>
            <a:r>
              <a:rPr lang="en-US" altLang="zh-CN" sz="1800" smtClean="0"/>
              <a:t>64B</a:t>
            </a:r>
          </a:p>
          <a:p>
            <a:r>
              <a:rPr lang="en-US" altLang="zh-CN" sz="1800" smtClean="0"/>
              <a:t>block</a:t>
            </a:r>
            <a:r>
              <a:rPr lang="zh-CN" altLang="en-US" sz="1800" smtClean="0"/>
              <a:t>缺失传输次数：</a:t>
            </a:r>
            <a:r>
              <a:rPr lang="en-US" altLang="zh-CN" sz="1800"/>
              <a:t> L1 I-cache: </a:t>
            </a:r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r>
              <a:rPr lang="en-US" altLang="zh-CN" sz="1800" smtClean="0"/>
              <a:t> </a:t>
            </a:r>
            <a:r>
              <a:rPr lang="zh-CN" altLang="en-US" sz="1800"/>
              <a:t>；</a:t>
            </a:r>
            <a:r>
              <a:rPr lang="en-US" altLang="zh-CN" sz="1800"/>
              <a:t>L1 D-cache: </a:t>
            </a:r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r>
              <a:rPr lang="zh-CN" altLang="en-US" sz="1800" smtClean="0"/>
              <a:t>；</a:t>
            </a:r>
            <a:r>
              <a:rPr lang="en-US" altLang="zh-CN" sz="1800"/>
              <a:t>L2 cache: </a:t>
            </a:r>
            <a:r>
              <a:rPr lang="en-US" altLang="zh-CN" sz="1800" smtClean="0">
                <a:solidFill>
                  <a:srgbClr val="FF0000"/>
                </a:solidFill>
              </a:rPr>
              <a:t>4</a:t>
            </a:r>
          </a:p>
          <a:p>
            <a:r>
              <a:rPr lang="zh-CN" altLang="en-US" sz="1800"/>
              <a:t>写</a:t>
            </a:r>
            <a:r>
              <a:rPr lang="zh-CN" altLang="en-US" sz="1800" smtClean="0"/>
              <a:t>停顿比例：指的是</a:t>
            </a:r>
            <a:r>
              <a:rPr lang="en-US" altLang="zh-CN" sz="1800" smtClean="0">
                <a:solidFill>
                  <a:srgbClr val="FF0000"/>
                </a:solidFill>
              </a:rPr>
              <a:t>CPU</a:t>
            </a:r>
            <a:r>
              <a:rPr lang="zh-CN" altLang="en-US" sz="1800" smtClean="0"/>
              <a:t>的写停顿比例（题目没说清楚的地方）</a:t>
            </a:r>
            <a:endParaRPr lang="en-US" altLang="zh-CN" sz="1800" smtClean="0"/>
          </a:p>
          <a:p>
            <a:endParaRPr lang="en-US" altLang="zh-CN" sz="1800" b="1"/>
          </a:p>
          <a:p>
            <a:r>
              <a:rPr lang="zh-CN" altLang="en-US" sz="1800" smtClean="0"/>
              <a:t>缺失延迟：</a:t>
            </a:r>
            <a:r>
              <a:rPr lang="en-US" altLang="zh-CN" sz="1800"/>
              <a:t>L1 </a:t>
            </a:r>
            <a:r>
              <a:rPr lang="en-US" altLang="zh-CN" sz="1800" smtClean="0"/>
              <a:t>I/D-cache</a:t>
            </a:r>
            <a:r>
              <a:rPr lang="en-US" altLang="zh-CN" sz="1800"/>
              <a:t>: </a:t>
            </a:r>
            <a:r>
              <a:rPr lang="en-US" altLang="zh-CN" sz="1800" smtClean="0">
                <a:solidFill>
                  <a:srgbClr val="FF0000"/>
                </a:solidFill>
              </a:rPr>
              <a:t>15ns</a:t>
            </a:r>
            <a:r>
              <a:rPr lang="zh-CN" altLang="en-US" sz="1800" smtClean="0"/>
              <a:t>；</a:t>
            </a:r>
            <a:r>
              <a:rPr lang="en-US" altLang="zh-CN" sz="1800"/>
              <a:t>L2 cache: </a:t>
            </a:r>
            <a:r>
              <a:rPr lang="en-US" altLang="zh-CN" sz="1800" smtClean="0">
                <a:solidFill>
                  <a:srgbClr val="FF0000"/>
                </a:solidFill>
              </a:rPr>
              <a:t>60ns</a:t>
            </a:r>
          </a:p>
          <a:p>
            <a:r>
              <a:rPr lang="zh-CN" altLang="en-US" sz="1800" smtClean="0"/>
              <a:t>每个传输周期：</a:t>
            </a:r>
            <a:r>
              <a:rPr lang="en-US" altLang="zh-CN" sz="1800"/>
              <a:t>L1 I/D-cache: </a:t>
            </a:r>
            <a:r>
              <a:rPr lang="en-US" altLang="zh-CN" sz="1800" smtClean="0">
                <a:solidFill>
                  <a:srgbClr val="FF0000"/>
                </a:solidFill>
              </a:rPr>
              <a:t>1000/266 = 3.75ns</a:t>
            </a:r>
            <a:r>
              <a:rPr lang="zh-CN" altLang="en-US" sz="1800" smtClean="0"/>
              <a:t>；</a:t>
            </a:r>
            <a:r>
              <a:rPr lang="en-US" altLang="zh-CN" sz="1800"/>
              <a:t>L2 cache: </a:t>
            </a:r>
            <a:r>
              <a:rPr lang="en-US" altLang="zh-CN" sz="1800" smtClean="0">
                <a:solidFill>
                  <a:srgbClr val="FF0000"/>
                </a:solidFill>
              </a:rPr>
              <a:t>1000/133 = 7.5ns</a:t>
            </a:r>
            <a:endParaRPr lang="en-US" altLang="zh-CN" sz="1800" smtClean="0"/>
          </a:p>
          <a:p>
            <a:r>
              <a:rPr lang="zh-CN" altLang="en-US" sz="1800" b="1" smtClean="0">
                <a:solidFill>
                  <a:srgbClr val="FF0000"/>
                </a:solidFill>
              </a:rPr>
              <a:t>缺失代价</a:t>
            </a:r>
            <a:r>
              <a:rPr lang="zh-CN" altLang="en-US" sz="1800" smtClean="0"/>
              <a:t>：</a:t>
            </a:r>
            <a:r>
              <a:rPr lang="en-US" altLang="zh-CN" sz="1800" smtClean="0"/>
              <a:t>	L1 </a:t>
            </a:r>
            <a:r>
              <a:rPr lang="en-US" altLang="zh-CN" sz="1800"/>
              <a:t>I-cache: </a:t>
            </a:r>
            <a:r>
              <a:rPr lang="en-US" altLang="zh-CN" sz="1800" smtClean="0"/>
              <a:t>15 + 2 </a:t>
            </a:r>
            <a:r>
              <a:rPr lang="en-US" altLang="zh-CN" sz="1800"/>
              <a:t>×</a:t>
            </a:r>
            <a:r>
              <a:rPr lang="en-US" altLang="zh-CN" sz="1800" smtClean="0"/>
              <a:t> 3.75 = 22.5ns </a:t>
            </a:r>
            <a:r>
              <a:rPr lang="zh-CN" altLang="en-US" sz="1800" smtClean="0"/>
              <a:t>；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		L1 </a:t>
            </a:r>
            <a:r>
              <a:rPr lang="en-US" altLang="zh-CN" sz="1800"/>
              <a:t>D-cache: </a:t>
            </a:r>
            <a:r>
              <a:rPr lang="en-US" altLang="zh-CN" sz="1800" smtClean="0"/>
              <a:t>15 + 3.75 = 18.75ns</a:t>
            </a:r>
            <a:r>
              <a:rPr lang="zh-CN" altLang="en-US" sz="1800" smtClean="0"/>
              <a:t>；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L2 </a:t>
            </a:r>
            <a:r>
              <a:rPr lang="en-US" altLang="zh-CN" sz="1800"/>
              <a:t>cache: (</a:t>
            </a:r>
            <a:r>
              <a:rPr lang="en-US" altLang="zh-CN" sz="1800" smtClean="0"/>
              <a:t>60 + 4 </a:t>
            </a:r>
            <a:r>
              <a:rPr lang="en-US" altLang="zh-CN" sz="1800"/>
              <a:t>×</a:t>
            </a:r>
            <a:r>
              <a:rPr lang="en-US" altLang="zh-CN" sz="1800" smtClean="0"/>
              <a:t> 7.5ns)  = 90ns(1</a:t>
            </a:r>
            <a:r>
              <a:rPr lang="zh-CN" altLang="en-US" sz="1800" smtClean="0"/>
              <a:t>次访存</a:t>
            </a:r>
            <a:r>
              <a:rPr lang="en-US" altLang="zh-CN" sz="1800" smtClean="0"/>
              <a:t>).</a:t>
            </a:r>
          </a:p>
          <a:p>
            <a:r>
              <a:rPr lang="zh-CN" altLang="en-US" sz="1800" smtClean="0"/>
              <a:t>考虑</a:t>
            </a:r>
            <a:r>
              <a:rPr lang="en-US" altLang="zh-CN" sz="1800" smtClean="0"/>
              <a:t>50%</a:t>
            </a:r>
            <a:r>
              <a:rPr lang="zh-CN" altLang="en-US" sz="1800" smtClean="0"/>
              <a:t>脏块</a:t>
            </a:r>
            <a:r>
              <a:rPr lang="en-US" altLang="zh-CN" sz="1800" smtClean="0"/>
              <a:t>(=0.5</a:t>
            </a:r>
            <a:r>
              <a:rPr lang="zh-CN" altLang="en-US" sz="1800" smtClean="0"/>
              <a:t>次访存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</a:t>
            </a:r>
            <a:r>
              <a:rPr lang="en-US" altLang="zh-CN" sz="1800" b="1" smtClean="0"/>
              <a:t>L2 cache</a:t>
            </a:r>
            <a:r>
              <a:rPr lang="zh-CN" altLang="en-US" sz="1800" b="1" smtClean="0"/>
              <a:t>缺失代价</a:t>
            </a:r>
            <a:r>
              <a:rPr lang="zh-CN" altLang="en-US" sz="1800" smtClean="0"/>
              <a:t>为 </a:t>
            </a:r>
            <a:r>
              <a:rPr lang="en-US" altLang="zh-CN" sz="1800" smtClean="0"/>
              <a:t>90ns </a:t>
            </a:r>
            <a:r>
              <a:rPr lang="en-US" altLang="zh-CN" sz="1800"/>
              <a:t>×</a:t>
            </a:r>
            <a:r>
              <a:rPr lang="zh-CN" altLang="en-US" sz="1800" smtClean="0"/>
              <a:t> </a:t>
            </a:r>
            <a:r>
              <a:rPr lang="en-US" altLang="zh-CN" sz="1800" smtClean="0"/>
              <a:t>(1 + 50%) = 135ns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6499654" y="6236043"/>
            <a:ext cx="21871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B.5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2362"/>
          </a:xfrm>
        </p:spPr>
        <p:txBody>
          <a:bodyPr/>
          <a:lstStyle/>
          <a:p>
            <a:r>
              <a:rPr lang="zh-CN" altLang="en-US" sz="1800" smtClean="0"/>
              <a:t>计算公式：</a:t>
            </a:r>
            <a:r>
              <a:rPr lang="en-US" altLang="zh-CN" sz="1800" smtClean="0"/>
              <a:t>L1 I/D-cache </a:t>
            </a:r>
            <a:r>
              <a:rPr lang="zh-CN" altLang="en-US" sz="1800" smtClean="0"/>
              <a:t>缺失率 </a:t>
            </a:r>
            <a:r>
              <a:rPr lang="en-US" altLang="zh-CN" sz="1800"/>
              <a:t>×</a:t>
            </a:r>
            <a:r>
              <a:rPr lang="zh-CN" altLang="en-US" sz="1800" smtClean="0"/>
              <a:t> </a:t>
            </a:r>
            <a:r>
              <a:rPr lang="en-US" altLang="zh-CN" sz="1800" smtClean="0"/>
              <a:t>(L1 I/D-cache </a:t>
            </a:r>
            <a:r>
              <a:rPr lang="zh-CN" altLang="en-US" sz="1800" smtClean="0"/>
              <a:t>缺失代价 </a:t>
            </a:r>
            <a:r>
              <a:rPr lang="en-US" altLang="zh-CN" sz="1800" smtClean="0"/>
              <a:t>+ L2 cache </a:t>
            </a:r>
            <a:r>
              <a:rPr lang="zh-CN" altLang="en-US" sz="1800" smtClean="0"/>
              <a:t>缺失率 </a:t>
            </a:r>
            <a:r>
              <a:rPr lang="en-US" altLang="zh-CN" sz="1800"/>
              <a:t>×</a:t>
            </a:r>
            <a:r>
              <a:rPr lang="zh-CN" altLang="en-US" sz="1800" smtClean="0"/>
              <a:t> </a:t>
            </a:r>
            <a:r>
              <a:rPr lang="en-US" altLang="zh-CN" sz="1800" smtClean="0"/>
              <a:t>L2 cache </a:t>
            </a:r>
            <a:r>
              <a:rPr lang="zh-CN" altLang="en-US" sz="1800" smtClean="0"/>
              <a:t>缺失代价</a:t>
            </a:r>
            <a:r>
              <a:rPr lang="en-US" altLang="zh-CN" sz="1800" smtClean="0"/>
              <a:t>)</a:t>
            </a:r>
          </a:p>
          <a:p>
            <a:r>
              <a:rPr lang="en-US" altLang="zh-CN" sz="1800" b="1" smtClean="0">
                <a:solidFill>
                  <a:srgbClr val="FF0000"/>
                </a:solidFill>
              </a:rPr>
              <a:t>a) </a:t>
            </a:r>
            <a:r>
              <a:rPr lang="en-US" altLang="zh-CN" sz="1800" smtClean="0"/>
              <a:t>0.02 × (22.5 </a:t>
            </a:r>
            <a:r>
              <a:rPr lang="en-US" altLang="zh-CN" sz="1800"/>
              <a:t>+ </a:t>
            </a:r>
            <a:r>
              <a:rPr lang="en-US" altLang="zh-CN" sz="1800" smtClean="0"/>
              <a:t>0.2 × 135) </a:t>
            </a:r>
            <a:r>
              <a:rPr lang="en-US" altLang="zh-CN" sz="1800"/>
              <a:t>= </a:t>
            </a:r>
            <a:r>
              <a:rPr lang="en-US" altLang="zh-CN" sz="1800" smtClean="0"/>
              <a:t>0.99ns (</a:t>
            </a:r>
            <a:r>
              <a:rPr lang="en-US" altLang="zh-CN" sz="1800"/>
              <a:t>1.09 CPU cycles</a:t>
            </a:r>
            <a:r>
              <a:rPr lang="en-US" altLang="zh-CN" sz="1800" smtClean="0"/>
              <a:t>)</a:t>
            </a:r>
          </a:p>
          <a:p>
            <a:r>
              <a:rPr lang="en-US" altLang="zh-CN" sz="1800" b="1" smtClean="0">
                <a:solidFill>
                  <a:srgbClr val="FF0000"/>
                </a:solidFill>
              </a:rPr>
              <a:t>b)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en-US" altLang="zh-CN" sz="1800" smtClean="0"/>
              <a:t>0.05 </a:t>
            </a:r>
            <a:r>
              <a:rPr lang="en-US" altLang="zh-CN" sz="1800"/>
              <a:t>× </a:t>
            </a:r>
            <a:r>
              <a:rPr lang="en-US" altLang="zh-CN" sz="1800" smtClean="0"/>
              <a:t>(18.75 </a:t>
            </a:r>
            <a:r>
              <a:rPr lang="en-US" altLang="zh-CN" sz="1800"/>
              <a:t>+ 0.2 × 135) = </a:t>
            </a:r>
            <a:r>
              <a:rPr lang="en-US" altLang="zh-CN" sz="1800" smtClean="0"/>
              <a:t>2.29ns (2.52 </a:t>
            </a:r>
            <a:r>
              <a:rPr lang="en-US" altLang="zh-CN" sz="1800"/>
              <a:t>CPU cycles)</a:t>
            </a:r>
          </a:p>
          <a:p>
            <a:endParaRPr lang="en-US" altLang="zh-CN" sz="1800" smtClean="0"/>
          </a:p>
          <a:p>
            <a:r>
              <a:rPr lang="en-US" altLang="zh-CN" sz="1800" b="1">
                <a:solidFill>
                  <a:srgbClr val="FF0000"/>
                </a:solidFill>
              </a:rPr>
              <a:t>c)</a:t>
            </a:r>
            <a:r>
              <a:rPr lang="zh-CN" altLang="en-US" sz="1800" smtClean="0"/>
              <a:t>一种情况：</a:t>
            </a:r>
            <a:r>
              <a:rPr lang="en-US" altLang="zh-CN" sz="1800" smtClean="0"/>
              <a:t>write</a:t>
            </a:r>
            <a:r>
              <a:rPr lang="zh-CN" altLang="en-US" sz="1800"/>
              <a:t>考虑了</a:t>
            </a:r>
            <a:r>
              <a:rPr lang="en-US" altLang="zh-CN" sz="1800"/>
              <a:t>read</a:t>
            </a:r>
            <a:r>
              <a:rPr lang="zh-CN" altLang="en-US" sz="1800"/>
              <a:t>（</a:t>
            </a:r>
            <a:r>
              <a:rPr lang="en-US" altLang="zh-CN" sz="1800"/>
              <a:t>b</a:t>
            </a:r>
            <a:r>
              <a:rPr lang="zh-CN" altLang="en-US" sz="1800"/>
              <a:t>小问），然后停顿消除的是</a:t>
            </a:r>
            <a:r>
              <a:rPr lang="en-US" altLang="zh-CN" sz="1800"/>
              <a:t>L1 write to </a:t>
            </a:r>
            <a:r>
              <a:rPr lang="en-US" altLang="zh-CN" sz="1800" smtClean="0"/>
              <a:t>L2</a:t>
            </a:r>
            <a:r>
              <a:rPr lang="zh-CN" altLang="en-US" sz="1800" smtClean="0"/>
              <a:t>（直写法一定写回），</a:t>
            </a:r>
            <a:r>
              <a:rPr lang="zh-CN" altLang="en-US" sz="1800"/>
              <a:t>由于</a:t>
            </a:r>
            <a:r>
              <a:rPr lang="en-US" altLang="zh-CN" sz="1800"/>
              <a:t>read</a:t>
            </a:r>
            <a:r>
              <a:rPr lang="zh-CN" altLang="en-US" sz="1800"/>
              <a:t>的</a:t>
            </a:r>
            <a:r>
              <a:rPr lang="zh-CN" altLang="en-US" sz="1800" smtClean="0"/>
              <a:t>存在</a:t>
            </a:r>
            <a:r>
              <a:rPr lang="en-US" altLang="zh-CN" sz="1800" smtClean="0"/>
              <a:t>L2</a:t>
            </a:r>
            <a:r>
              <a:rPr lang="zh-CN" altLang="en-US" sz="1800" smtClean="0"/>
              <a:t>的块一定命中，</a:t>
            </a:r>
            <a:r>
              <a:rPr lang="en-US" altLang="zh-CN" sz="1800"/>
              <a:t>L2</a:t>
            </a:r>
            <a:r>
              <a:rPr lang="zh-CN" altLang="en-US" sz="1800"/>
              <a:t>不需马上写回</a:t>
            </a:r>
            <a:r>
              <a:rPr lang="en-US" altLang="zh-CN" sz="1800" smtClean="0"/>
              <a:t>Mem</a:t>
            </a:r>
            <a:r>
              <a:rPr lang="zh-CN" altLang="en-US" sz="1800" smtClean="0"/>
              <a:t>（写回法命中时不用写回），所以总共</a:t>
            </a:r>
            <a:r>
              <a:rPr lang="zh-CN" altLang="en-US" sz="1800"/>
              <a:t>是</a:t>
            </a:r>
            <a:r>
              <a:rPr lang="en-US" altLang="zh-CN" sz="1800"/>
              <a:t>2.29 + (1 – 0.95) × 18.75</a:t>
            </a:r>
          </a:p>
          <a:p>
            <a:r>
              <a:rPr lang="zh-CN" altLang="en-US" sz="1800" smtClean="0"/>
              <a:t>另一种情况：不考虑</a:t>
            </a:r>
            <a:r>
              <a:rPr lang="en-US" altLang="zh-CN" sz="1800" smtClean="0"/>
              <a:t>read</a:t>
            </a:r>
            <a:r>
              <a:rPr lang="zh-CN" altLang="en-US" sz="1800" smtClean="0"/>
              <a:t>，计算公式：写停顿比例 * </a:t>
            </a:r>
            <a:r>
              <a:rPr lang="en-US" altLang="zh-CN" sz="1800" smtClean="0"/>
              <a:t>(</a:t>
            </a:r>
            <a:r>
              <a:rPr lang="zh-CN" altLang="en-US" sz="1800" smtClean="0"/>
              <a:t>写回</a:t>
            </a:r>
            <a:r>
              <a:rPr lang="en-US" altLang="zh-CN" sz="1800" smtClean="0"/>
              <a:t>L2 cache</a:t>
            </a:r>
            <a:r>
              <a:rPr lang="zh-CN" altLang="en-US" sz="1800" smtClean="0"/>
              <a:t>代价 </a:t>
            </a:r>
            <a:r>
              <a:rPr lang="en-US" altLang="zh-CN" sz="1800" smtClean="0"/>
              <a:t>+ </a:t>
            </a:r>
            <a:r>
              <a:rPr lang="en-US" altLang="zh-CN" sz="1800"/>
              <a:t>L2 cache </a:t>
            </a:r>
            <a:r>
              <a:rPr lang="zh-CN" altLang="en-US" sz="1800"/>
              <a:t>缺失率 </a:t>
            </a:r>
            <a:r>
              <a:rPr lang="en-US" altLang="zh-CN" sz="1800" smtClean="0"/>
              <a:t>× </a:t>
            </a:r>
            <a:r>
              <a:rPr lang="zh-CN" altLang="en-US" sz="1800" smtClean="0"/>
              <a:t>写回</a:t>
            </a:r>
            <a:r>
              <a:rPr lang="en-US" altLang="zh-CN" sz="1800" smtClean="0"/>
              <a:t>Mem</a:t>
            </a:r>
            <a:r>
              <a:rPr lang="zh-CN" altLang="en-US" sz="1800" smtClean="0"/>
              <a:t>代价</a:t>
            </a:r>
            <a:r>
              <a:rPr lang="en-US" altLang="zh-CN" sz="1800" smtClean="0"/>
              <a:t>)</a:t>
            </a:r>
          </a:p>
          <a:p>
            <a:r>
              <a:rPr lang="zh-CN" altLang="en-US" sz="1800" smtClean="0"/>
              <a:t>若停消为到</a:t>
            </a:r>
            <a:r>
              <a:rPr lang="en-US" altLang="zh-CN" sz="1800" smtClean="0"/>
              <a:t>L1</a:t>
            </a:r>
            <a:r>
              <a:rPr lang="zh-CN" altLang="en-US" sz="1800" smtClean="0"/>
              <a:t>：</a:t>
            </a:r>
            <a:r>
              <a:rPr lang="en-US" altLang="zh-CN" sz="1800" smtClean="0"/>
              <a:t>(1 - 0.95) </a:t>
            </a:r>
            <a:r>
              <a:rPr lang="en-US" altLang="zh-CN" sz="1800"/>
              <a:t>× </a:t>
            </a:r>
            <a:r>
              <a:rPr lang="en-US" altLang="zh-CN" sz="1800" smtClean="0"/>
              <a:t>(18.75 </a:t>
            </a:r>
            <a:r>
              <a:rPr lang="en-US" altLang="zh-CN" sz="1800"/>
              <a:t>+ 0.2 × 135) = 2.29ns (2.52 CPU cycles</a:t>
            </a:r>
            <a:r>
              <a:rPr lang="en-US" altLang="zh-CN" sz="1800" smtClean="0"/>
              <a:t>)</a:t>
            </a:r>
          </a:p>
          <a:p>
            <a:r>
              <a:rPr lang="zh-CN" altLang="en-US" sz="1800" smtClean="0"/>
              <a:t>若停消</a:t>
            </a:r>
            <a:r>
              <a:rPr lang="zh-CN" altLang="en-US" sz="1800"/>
              <a:t>为</a:t>
            </a:r>
            <a:r>
              <a:rPr lang="zh-CN" altLang="en-US" sz="1800" smtClean="0"/>
              <a:t>到</a:t>
            </a:r>
            <a:r>
              <a:rPr lang="en-US" altLang="zh-CN" sz="1800" smtClean="0"/>
              <a:t>L2</a:t>
            </a:r>
            <a:r>
              <a:rPr lang="zh-CN" altLang="en-US" sz="1800" smtClean="0"/>
              <a:t>，则为</a:t>
            </a:r>
            <a:r>
              <a:rPr lang="en-US" altLang="zh-CN" sz="1800" smtClean="0"/>
              <a:t>18.75 + (1 – 0.95) × 0.2 × 135 </a:t>
            </a:r>
          </a:p>
          <a:p>
            <a:endParaRPr lang="en-US" altLang="zh-CN" sz="1800" smtClean="0"/>
          </a:p>
          <a:p>
            <a:r>
              <a:rPr lang="en-US" altLang="zh-CN" sz="1800" b="1">
                <a:solidFill>
                  <a:srgbClr val="FF0000"/>
                </a:solidFill>
              </a:rPr>
              <a:t>d)</a:t>
            </a:r>
            <a:r>
              <a:rPr lang="zh-CN" altLang="en-US" sz="1800" smtClean="0"/>
              <a:t>计算公式：</a:t>
            </a:r>
            <a:r>
              <a:rPr lang="en-US" altLang="zh-CN" sz="1800" smtClean="0"/>
              <a:t>total CPI = base CPI + Inst </a:t>
            </a:r>
            <a:r>
              <a:rPr lang="en-US" altLang="zh-CN" sz="1800"/>
              <a:t>fetch </a:t>
            </a:r>
            <a:r>
              <a:rPr lang="en-US" altLang="zh-CN" sz="1800" smtClean="0"/>
              <a:t>CPI + read </a:t>
            </a:r>
            <a:r>
              <a:rPr lang="en-US" altLang="zh-CN" sz="1800"/>
              <a:t>CPI </a:t>
            </a:r>
            <a:r>
              <a:rPr lang="en-US" altLang="zh-CN" sz="1800" smtClean="0"/>
              <a:t>+ </a:t>
            </a:r>
            <a:r>
              <a:rPr lang="en-US" altLang="zh-CN" sz="1800"/>
              <a:t>write CPI</a:t>
            </a:r>
          </a:p>
          <a:p>
            <a:r>
              <a:rPr lang="en-US" altLang="zh-CN" sz="1800" smtClean="0"/>
              <a:t>0.7 + 1.09 + 0.2 </a:t>
            </a:r>
            <a:r>
              <a:rPr lang="en-US" altLang="zh-CN" sz="1800"/>
              <a:t>×</a:t>
            </a:r>
            <a:r>
              <a:rPr lang="en-US" altLang="zh-CN" sz="1800" smtClean="0"/>
              <a:t> 2.52 + 0.05 × 2.52 = 2.42 CPI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6499654" y="6236043"/>
            <a:ext cx="21871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221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B.8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0" y="1210190"/>
            <a:ext cx="6382266" cy="1892936"/>
          </a:xfrm>
          <a:prstGeom prst="rect">
            <a:avLst/>
          </a:prstGeom>
        </p:spPr>
      </p:pic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726990" y="3348641"/>
            <a:ext cx="8039100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400" smtClean="0"/>
              <a:t>题意：</a:t>
            </a:r>
            <a:r>
              <a:rPr lang="zh-CN" altLang="en-US" sz="1400"/>
              <a:t>若</a:t>
            </a:r>
            <a:r>
              <a:rPr lang="en-US" altLang="zh-CN" sz="1400" smtClean="0"/>
              <a:t>size(cache) &lt; size(single_loop)</a:t>
            </a:r>
            <a:r>
              <a:rPr lang="zh-CN" altLang="en-US" sz="1400"/>
              <a:t>，</a:t>
            </a:r>
            <a:r>
              <a:rPr lang="zh-CN" altLang="en-US" sz="1400" smtClean="0"/>
              <a:t>连续执行</a:t>
            </a:r>
            <a:r>
              <a:rPr lang="en-US" altLang="zh-CN" sz="1400" smtClean="0"/>
              <a:t>single_loop</a:t>
            </a:r>
            <a:r>
              <a:rPr lang="zh-CN" altLang="en-US" sz="1400" smtClean="0"/>
              <a:t>时</a:t>
            </a:r>
            <a:r>
              <a:rPr lang="en-US" altLang="zh-CN" sz="1400" smtClean="0"/>
              <a:t>LRU</a:t>
            </a:r>
            <a:r>
              <a:rPr lang="zh-CN" altLang="en-US" sz="1400"/>
              <a:t>算法失效</a:t>
            </a:r>
            <a:r>
              <a:rPr lang="zh-CN" altLang="en-US" sz="1400" smtClean="0"/>
              <a:t>。给定一个全相联</a:t>
            </a:r>
            <a:r>
              <a:rPr lang="en-US" altLang="zh-CN" sz="1400" smtClean="0"/>
              <a:t>128B</a:t>
            </a:r>
            <a:r>
              <a:rPr lang="zh-CN" altLang="en-US" sz="1400" smtClean="0"/>
              <a:t>的</a:t>
            </a:r>
            <a:r>
              <a:rPr lang="en-US" altLang="zh-CN" sz="1400" smtClean="0"/>
              <a:t>icache</a:t>
            </a:r>
            <a:r>
              <a:rPr lang="zh-CN" altLang="en-US" sz="1400" smtClean="0"/>
              <a:t>，每个</a:t>
            </a:r>
            <a:r>
              <a:rPr lang="en-US" altLang="zh-CN" sz="1400" smtClean="0"/>
              <a:t>block</a:t>
            </a:r>
            <a:r>
              <a:rPr lang="zh-CN" altLang="en-US" sz="1400" smtClean="0"/>
              <a:t>的</a:t>
            </a:r>
            <a:r>
              <a:rPr lang="en-US" altLang="zh-CN" sz="1400" smtClean="0"/>
              <a:t>size</a:t>
            </a:r>
            <a:r>
              <a:rPr lang="zh-CN" altLang="en-US" sz="1400" smtClean="0"/>
              <a:t>是</a:t>
            </a:r>
            <a:r>
              <a:rPr lang="en-US" altLang="zh-CN" sz="1400" smtClean="0"/>
              <a:t>4B</a:t>
            </a:r>
            <a:r>
              <a:rPr lang="zh-CN" altLang="en-US" sz="1400" smtClean="0"/>
              <a:t>，一个</a:t>
            </a:r>
            <a:r>
              <a:rPr lang="en-US" altLang="zh-CN" sz="1400" smtClean="0"/>
              <a:t>block</a:t>
            </a:r>
            <a:r>
              <a:rPr lang="zh-CN" altLang="en-US" sz="1400" smtClean="0"/>
              <a:t>可以装一条指令，这个</a:t>
            </a:r>
            <a:r>
              <a:rPr lang="en-US" altLang="zh-CN" sz="1400" smtClean="0"/>
              <a:t>icache</a:t>
            </a:r>
            <a:r>
              <a:rPr lang="zh-CN" altLang="en-US" sz="1400" smtClean="0"/>
              <a:t>可以装</a:t>
            </a:r>
            <a:r>
              <a:rPr lang="en-US" altLang="zh-CN" sz="1400" smtClean="0"/>
              <a:t>32</a:t>
            </a:r>
            <a:r>
              <a:rPr lang="zh-CN" altLang="en-US" sz="1400" smtClean="0"/>
              <a:t>条指令。</a:t>
            </a:r>
            <a:endParaRPr lang="en-US" altLang="zh-CN" sz="14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4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en-US" altLang="zh-CN" sz="1400" b="1" smtClean="0"/>
              <a:t>a.</a:t>
            </a:r>
            <a:r>
              <a:rPr lang="zh-CN" altLang="en-US" sz="1400" smtClean="0"/>
              <a:t>对于</a:t>
            </a:r>
            <a:r>
              <a:rPr lang="zh-CN" altLang="en-US" sz="1400"/>
              <a:t>一</a:t>
            </a:r>
            <a:r>
              <a:rPr lang="zh-CN" altLang="en-US" sz="1400" smtClean="0"/>
              <a:t>个拥有</a:t>
            </a:r>
            <a:r>
              <a:rPr lang="en-US" altLang="zh-CN" sz="1400" smtClean="0"/>
              <a:t>16</a:t>
            </a:r>
            <a:r>
              <a:rPr lang="zh-CN" altLang="en-US" sz="1400" smtClean="0"/>
              <a:t>条指令的循环，执行</a:t>
            </a:r>
            <a:r>
              <a:rPr lang="en-US" altLang="zh-CN" sz="1400" smtClean="0"/>
              <a:t>n</a:t>
            </a:r>
            <a:r>
              <a:rPr lang="zh-CN" altLang="en-US" sz="1400" smtClean="0"/>
              <a:t>次（</a:t>
            </a:r>
            <a:r>
              <a:rPr lang="en-US" altLang="zh-CN" sz="1400" smtClean="0"/>
              <a:t>n</a:t>
            </a:r>
            <a:r>
              <a:rPr lang="zh-CN" altLang="en-US" sz="1400"/>
              <a:t>→∞）</a:t>
            </a:r>
            <a:r>
              <a:rPr lang="zh-CN" altLang="en-US" sz="1400" smtClean="0"/>
              <a:t>的指令总缺失</a:t>
            </a:r>
            <a:r>
              <a:rPr lang="zh-CN" altLang="en-US" sz="1400"/>
              <a:t>率。</a:t>
            </a:r>
            <a:endParaRPr lang="en-US" altLang="zh-CN" sz="1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smtClean="0"/>
              <a:t>第一次循环</a:t>
            </a:r>
            <a:r>
              <a:rPr lang="en-US" altLang="zh-CN" sz="1400" smtClean="0"/>
              <a:t>16</a:t>
            </a:r>
            <a:r>
              <a:rPr lang="zh-CN" altLang="en-US" sz="1400" smtClean="0"/>
              <a:t>条指令全部缺失，然后指令都放到了</a:t>
            </a:r>
            <a:r>
              <a:rPr lang="en-US" altLang="zh-CN" sz="1400" smtClean="0"/>
              <a:t>cache</a:t>
            </a:r>
            <a:r>
              <a:rPr lang="zh-CN" altLang="en-US" sz="1400" smtClean="0"/>
              <a:t>当中，第二次以后再也没有缺失。缺失率为</a:t>
            </a:r>
            <a:r>
              <a:rPr lang="en-US" altLang="zh-CN" sz="1400" smtClean="0"/>
              <a:t>1/n = 0</a:t>
            </a:r>
            <a:r>
              <a:rPr lang="zh-CN" altLang="en-US" sz="1400" smtClean="0"/>
              <a:t>。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5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B.8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0" y="1210190"/>
            <a:ext cx="6382266" cy="1892936"/>
          </a:xfrm>
          <a:prstGeom prst="rect">
            <a:avLst/>
          </a:prstGeom>
        </p:spPr>
      </p:pic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621271" y="3103126"/>
            <a:ext cx="8039100" cy="3323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400" b="1" smtClean="0"/>
              <a:t>b.</a:t>
            </a:r>
            <a:r>
              <a:rPr lang="zh-CN" altLang="en-US" sz="1400" smtClean="0"/>
              <a:t>对于一个</a:t>
            </a:r>
            <a:r>
              <a:rPr lang="en-US" altLang="zh-CN" sz="1400" smtClean="0"/>
              <a:t>192B</a:t>
            </a:r>
            <a:r>
              <a:rPr lang="zh-CN" altLang="en-US" sz="1400" smtClean="0"/>
              <a:t>（</a:t>
            </a:r>
            <a:r>
              <a:rPr lang="en-US" altLang="zh-CN" sz="1400" smtClean="0"/>
              <a:t>48</a:t>
            </a:r>
            <a:r>
              <a:rPr lang="zh-CN" altLang="en-US" sz="1400" smtClean="0"/>
              <a:t>条指令）和</a:t>
            </a:r>
            <a:r>
              <a:rPr lang="en-US" altLang="zh-CN" sz="1400" smtClean="0"/>
              <a:t>320B</a:t>
            </a:r>
            <a:r>
              <a:rPr lang="zh-CN" altLang="en-US" sz="1400" smtClean="0"/>
              <a:t>（</a:t>
            </a:r>
            <a:r>
              <a:rPr lang="en-US" altLang="zh-CN" sz="1400" smtClean="0"/>
              <a:t>80</a:t>
            </a:r>
            <a:r>
              <a:rPr lang="zh-CN" altLang="en-US" sz="1400" smtClean="0"/>
              <a:t>条指令）循环，由于</a:t>
            </a:r>
            <a:r>
              <a:rPr lang="en-US" altLang="zh-CN" sz="1400" smtClean="0"/>
              <a:t>cache</a:t>
            </a:r>
            <a:r>
              <a:rPr lang="zh-CN" altLang="en-US" sz="1400" smtClean="0"/>
              <a:t>大小只有</a:t>
            </a:r>
            <a:r>
              <a:rPr lang="en-US" altLang="zh-CN" sz="1400" smtClean="0"/>
              <a:t>128B</a:t>
            </a:r>
            <a:r>
              <a:rPr lang="zh-CN" altLang="en-US" sz="1400" smtClean="0"/>
              <a:t>（</a:t>
            </a:r>
            <a:r>
              <a:rPr lang="en-US" altLang="zh-CN" sz="1400" smtClean="0"/>
              <a:t>32</a:t>
            </a:r>
            <a:r>
              <a:rPr lang="zh-CN" altLang="en-US" sz="1400" smtClean="0"/>
              <a:t>条指令），如果替换策略是</a:t>
            </a:r>
            <a:r>
              <a:rPr lang="en-US" altLang="zh-CN" sz="1400" smtClean="0"/>
              <a:t>LRU</a:t>
            </a:r>
            <a:r>
              <a:rPr lang="zh-CN" altLang="en-US" sz="1400" smtClean="0"/>
              <a:t>，就会退化成</a:t>
            </a:r>
            <a:r>
              <a:rPr lang="en-US" altLang="zh-CN" sz="1400" smtClean="0"/>
              <a:t>FIFO</a:t>
            </a:r>
            <a:r>
              <a:rPr lang="zh-CN" altLang="en-US" sz="1400" smtClean="0"/>
              <a:t>。对于</a:t>
            </a:r>
            <a:r>
              <a:rPr lang="en-US" altLang="zh-CN" sz="1400" smtClean="0"/>
              <a:t>192B</a:t>
            </a:r>
            <a:r>
              <a:rPr lang="zh-CN" altLang="en-US" sz="1400"/>
              <a:t> （</a:t>
            </a:r>
            <a:r>
              <a:rPr lang="en-US" altLang="zh-CN" sz="1400"/>
              <a:t>48</a:t>
            </a:r>
            <a:r>
              <a:rPr lang="zh-CN" altLang="en-US" sz="1400"/>
              <a:t>条指令）</a:t>
            </a:r>
            <a:r>
              <a:rPr lang="zh-CN" altLang="en-US" sz="1400" smtClean="0"/>
              <a:t>的循环，替换过程</a:t>
            </a:r>
            <a:r>
              <a:rPr lang="zh-CN" altLang="en-US" sz="1400"/>
              <a:t>如下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zh-CN" altLang="en-US" sz="1400" b="1" smtClean="0"/>
              <a:t>第一次循环</a:t>
            </a:r>
            <a:endParaRPr lang="en-US" altLang="zh-CN" sz="1400" b="1" smtClean="0"/>
          </a:p>
          <a:p>
            <a:pPr>
              <a:spcBef>
                <a:spcPct val="0"/>
              </a:spcBef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01 02 03 04 05 06 07 08 09 10 11 12 13 14 15 16 17 18 19 20 21 22 23 24 25 26 27 28 29 30 31 32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400" smtClean="0"/>
              <a:t> ↓ </a:t>
            </a:r>
            <a:r>
              <a:rPr lang="zh-CN" altLang="en-US" sz="1400"/>
              <a:t> </a:t>
            </a:r>
            <a:r>
              <a:rPr lang="zh-CN" altLang="en-US" sz="1400" smtClean="0"/>
              <a:t> ↓   ↓   ↓    ↓   ↓   ↓   ↓   ↓    ↓   ↓   ↓   </a:t>
            </a:r>
            <a:r>
              <a:rPr lang="zh-CN" altLang="en-US" sz="1400"/>
              <a:t>↓   ↓    </a:t>
            </a:r>
            <a:r>
              <a:rPr lang="zh-CN" altLang="en-US" sz="1400" smtClean="0"/>
              <a:t>↓   ↓ 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33 34 35 36 37 38</a:t>
            </a:r>
            <a:r>
              <a:rPr lang="zh-CN" altLang="en-US" sz="1400" smtClean="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39 40 41 42 43 44 45 46 47 48 </a:t>
            </a:r>
            <a:r>
              <a:rPr lang="en-US" altLang="zh-CN" sz="1400"/>
              <a:t>17 18 19 20 21 22 23 24 25 26 27 28 29 30 31 </a:t>
            </a:r>
            <a:r>
              <a:rPr lang="en-US" altLang="zh-CN" sz="1400" smtClean="0"/>
              <a:t>32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1400" smtClean="0"/>
              <a:t>结果：没有命中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zh-CN" altLang="en-US" sz="1400" b="1" smtClean="0"/>
              <a:t>第二次循环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zh-CN" altLang="en-US" sz="1400" smtClean="0"/>
              <a:t>                                                                                 </a:t>
            </a:r>
            <a:r>
              <a:rPr lang="zh-CN" altLang="en-US" sz="1400"/>
              <a:t>↓   ↓   ↓   ↓    ↓   ↓   ↓   ↓   ↓    ↓   ↓   ↓   ↓   ↓    ↓   ↓ 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en-US" altLang="zh-CN" sz="1400" smtClean="0"/>
              <a:t>33 34 35 36 37 38</a:t>
            </a:r>
            <a:r>
              <a:rPr lang="zh-CN" altLang="en-US" sz="1400" smtClean="0"/>
              <a:t> </a:t>
            </a:r>
            <a:r>
              <a:rPr lang="en-US" altLang="zh-CN" sz="1400" smtClean="0"/>
              <a:t>39 40 41 42 43 44 45 46 47 48 </a:t>
            </a:r>
            <a:r>
              <a:rPr lang="en-US" altLang="zh-CN" sz="1400" smtClean="0">
                <a:solidFill>
                  <a:srgbClr val="FF0000"/>
                </a:solidFill>
              </a:rPr>
              <a:t>01 02 03 04 05 06 07 08 09 10 11 12 13 14 15 16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zh-CN" altLang="en-US" sz="1400"/>
              <a:t> ↓   ↓   ↓   ↓    ↓   ↓   ↓   ↓   ↓    ↓   ↓   ↓   ↓   ↓    ↓   ↓  ↓   ↓   ↓   ↓    ↓   ↓   ↓   ↓   ↓    ↓   ↓   ↓   ↓   ↓    ↓   ↓ </a:t>
            </a:r>
            <a:endParaRPr lang="en-US" altLang="zh-CN" sz="1400"/>
          </a:p>
          <a:p>
            <a:pPr>
              <a:spcBef>
                <a:spcPct val="0"/>
              </a:spcBef>
              <a:buNone/>
            </a:pPr>
            <a:r>
              <a:rPr lang="en-US" altLang="zh-CN" sz="1400">
                <a:solidFill>
                  <a:srgbClr val="FF0000"/>
                </a:solidFill>
              </a:rPr>
              <a:t>17 18 19 20 21 22 23 24 25 26 27 28 29 30 31 </a:t>
            </a:r>
            <a:r>
              <a:rPr lang="en-US" altLang="zh-CN" sz="1400" smtClean="0">
                <a:solidFill>
                  <a:srgbClr val="FF0000"/>
                </a:solidFill>
              </a:rPr>
              <a:t>32 </a:t>
            </a:r>
            <a:r>
              <a:rPr lang="en-US" altLang="zh-CN" sz="1400">
                <a:solidFill>
                  <a:srgbClr val="FF0000"/>
                </a:solidFill>
              </a:rPr>
              <a:t>33 34 35 36 37 38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39 40 41 42 43 44 45 46 47 </a:t>
            </a:r>
            <a:r>
              <a:rPr lang="en-US" altLang="zh-CN" sz="1400" smtClean="0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1400" smtClean="0"/>
              <a:t>结果：没有命中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zh-CN" altLang="en-US" sz="1400" smtClean="0"/>
              <a:t>所以，总缺失率</a:t>
            </a:r>
            <a:r>
              <a:rPr lang="en-US" altLang="zh-CN" sz="1400" smtClean="0"/>
              <a:t>100%</a:t>
            </a:r>
            <a:r>
              <a:rPr lang="zh-CN" altLang="en-US" sz="1400" smtClean="0"/>
              <a:t>。</a:t>
            </a:r>
            <a:endParaRPr lang="en-US" altLang="zh-CN" sz="1400"/>
          </a:p>
          <a:p>
            <a:pPr>
              <a:spcBef>
                <a:spcPct val="0"/>
              </a:spcBef>
              <a:buNone/>
            </a:pPr>
            <a:r>
              <a:rPr lang="zh-CN" altLang="en-US" sz="1400" smtClean="0"/>
              <a:t>对于</a:t>
            </a:r>
            <a:r>
              <a:rPr lang="en-US" altLang="zh-CN" sz="1400" smtClean="0"/>
              <a:t>320B</a:t>
            </a:r>
            <a:r>
              <a:rPr lang="zh-CN" altLang="en-US" sz="1400" smtClean="0"/>
              <a:t>的循环亦是如此。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6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B.8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0" y="1210190"/>
            <a:ext cx="6382266" cy="1892936"/>
          </a:xfrm>
          <a:prstGeom prst="rect">
            <a:avLst/>
          </a:prstGeom>
        </p:spPr>
      </p:pic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621271" y="3103126"/>
            <a:ext cx="8039100" cy="310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400" b="1"/>
              <a:t>c.</a:t>
            </a:r>
            <a:r>
              <a:rPr lang="zh-CN" altLang="en-US" sz="1400" smtClean="0"/>
              <a:t>替换策略改成</a:t>
            </a:r>
            <a:r>
              <a:rPr lang="en-US" altLang="zh-CN" sz="1400" smtClean="0"/>
              <a:t>MRU</a:t>
            </a:r>
            <a:r>
              <a:rPr lang="zh-CN" altLang="en-US" sz="1400" smtClean="0"/>
              <a:t>，把最新写入</a:t>
            </a:r>
            <a:r>
              <a:rPr lang="en-US" altLang="zh-CN" sz="1400" smtClean="0"/>
              <a:t>cache</a:t>
            </a:r>
            <a:r>
              <a:rPr lang="zh-CN" altLang="en-US" sz="1400" smtClean="0"/>
              <a:t>的</a:t>
            </a:r>
            <a:r>
              <a:rPr lang="en-US" altLang="zh-CN" sz="1400" smtClean="0"/>
              <a:t>block</a:t>
            </a:r>
            <a:r>
              <a:rPr lang="zh-CN" altLang="en-US" sz="1400" smtClean="0"/>
              <a:t>替换掉。</a:t>
            </a:r>
            <a:r>
              <a:rPr lang="zh-CN" altLang="en-US" sz="1400"/>
              <a:t>对于</a:t>
            </a:r>
            <a:r>
              <a:rPr lang="en-US" altLang="zh-CN" sz="1400"/>
              <a:t>192B</a:t>
            </a:r>
            <a:r>
              <a:rPr lang="zh-CN" altLang="en-US" sz="1400"/>
              <a:t> </a:t>
            </a:r>
            <a:r>
              <a:rPr lang="zh-CN" altLang="en-US" sz="1400" smtClean="0"/>
              <a:t>的</a:t>
            </a:r>
            <a:r>
              <a:rPr lang="zh-CN" altLang="en-US" sz="1400"/>
              <a:t>循环，替换过程</a:t>
            </a:r>
            <a:r>
              <a:rPr lang="zh-CN" altLang="en-US" sz="1400" smtClean="0"/>
              <a:t>如下：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zh-CN" altLang="en-US" sz="1400" b="1"/>
              <a:t>第一次循环</a:t>
            </a:r>
            <a:endParaRPr lang="en-US" altLang="zh-CN" sz="1400" b="1"/>
          </a:p>
          <a:p>
            <a:pPr>
              <a:spcBef>
                <a:spcPct val="0"/>
              </a:spcBef>
              <a:buNone/>
            </a:pPr>
            <a:r>
              <a:rPr lang="en-US" altLang="zh-CN" sz="1400">
                <a:solidFill>
                  <a:srgbClr val="FF0000"/>
                </a:solidFill>
              </a:rPr>
              <a:t>01 02 03 04 05 06 </a:t>
            </a:r>
            <a:r>
              <a:rPr lang="zh-CN" altLang="en-US" sz="1400" smtClean="0">
                <a:solidFill>
                  <a:srgbClr val="FF0000"/>
                </a:solidFill>
              </a:rPr>
              <a:t>。。。</a:t>
            </a:r>
            <a:r>
              <a:rPr lang="en-US" altLang="zh-CN" sz="1400" smtClean="0">
                <a:solidFill>
                  <a:srgbClr val="FF0000"/>
                </a:solidFill>
              </a:rPr>
              <a:t>30 </a:t>
            </a:r>
            <a:r>
              <a:rPr lang="en-US" altLang="zh-CN" sz="1400">
                <a:solidFill>
                  <a:srgbClr val="FF0000"/>
                </a:solidFill>
              </a:rPr>
              <a:t>31 </a:t>
            </a:r>
            <a:r>
              <a:rPr lang="en-US" altLang="zh-CN" sz="1400" smtClean="0">
                <a:solidFill>
                  <a:srgbClr val="FF0000"/>
                </a:solidFill>
              </a:rPr>
              <a:t>32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                               </a:t>
            </a:r>
            <a:r>
              <a:rPr lang="zh-CN" altLang="en-US" sz="1400" smtClean="0"/>
              <a:t>↓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en-US" altLang="zh-CN" sz="1400"/>
              <a:t>01 02 03 04 05 06 </a:t>
            </a:r>
            <a:r>
              <a:rPr lang="zh-CN" altLang="en-US" sz="1400" smtClean="0"/>
              <a:t>。。。</a:t>
            </a:r>
            <a:r>
              <a:rPr lang="en-US" altLang="zh-CN" sz="1400" smtClean="0"/>
              <a:t>30 </a:t>
            </a:r>
            <a:r>
              <a:rPr lang="en-US" altLang="zh-CN" sz="1400"/>
              <a:t>31 </a:t>
            </a:r>
            <a:r>
              <a:rPr lang="en-US" altLang="zh-CN" sz="1400" smtClean="0">
                <a:solidFill>
                  <a:srgbClr val="FF0000"/>
                </a:solidFill>
              </a:rPr>
              <a:t>33</a:t>
            </a:r>
            <a:r>
              <a:rPr lang="zh-CN" altLang="en-US" sz="1400" smtClean="0"/>
              <a:t>（</a:t>
            </a:r>
            <a:r>
              <a:rPr lang="en-US" altLang="zh-CN" sz="1400" smtClean="0">
                <a:solidFill>
                  <a:srgbClr val="FF0000"/>
                </a:solidFill>
              </a:rPr>
              <a:t>34</a:t>
            </a:r>
            <a:r>
              <a:rPr lang="en-US" altLang="zh-CN" sz="1400" smtClean="0"/>
              <a:t>,</a:t>
            </a:r>
            <a:r>
              <a:rPr lang="en-US" altLang="zh-CN" sz="1400" smtClean="0">
                <a:solidFill>
                  <a:srgbClr val="FF0000"/>
                </a:solidFill>
              </a:rPr>
              <a:t>35</a:t>
            </a:r>
            <a:r>
              <a:rPr lang="en-US" altLang="zh-CN" sz="1400" smtClean="0"/>
              <a:t>,</a:t>
            </a:r>
            <a:r>
              <a:rPr lang="en-US" altLang="zh-CN" sz="1400" smtClean="0">
                <a:solidFill>
                  <a:srgbClr val="FF0000"/>
                </a:solidFill>
              </a:rPr>
              <a:t>36</a:t>
            </a:r>
            <a:r>
              <a:rPr lang="en-US" altLang="zh-CN" sz="1400" smtClean="0"/>
              <a:t>…,</a:t>
            </a:r>
            <a:r>
              <a:rPr lang="en-US" altLang="zh-CN" sz="1400" smtClean="0">
                <a:solidFill>
                  <a:srgbClr val="FF0000"/>
                </a:solidFill>
              </a:rPr>
              <a:t>48</a:t>
            </a:r>
            <a:r>
              <a:rPr lang="zh-CN" altLang="en-US" sz="1400" smtClean="0"/>
              <a:t>）</a:t>
            </a:r>
            <a:endParaRPr lang="en-US" altLang="zh-CN" sz="1400"/>
          </a:p>
          <a:p>
            <a:pPr>
              <a:spcBef>
                <a:spcPct val="0"/>
              </a:spcBef>
              <a:buNone/>
            </a:pPr>
            <a:r>
              <a:rPr lang="zh-CN" altLang="en-US" sz="1400" smtClean="0"/>
              <a:t>结果：没有命中</a:t>
            </a:r>
            <a:endParaRPr lang="en-US" altLang="zh-CN" sz="1400" smtClean="0"/>
          </a:p>
          <a:p>
            <a:pPr>
              <a:spcBef>
                <a:spcPct val="0"/>
              </a:spcBef>
              <a:buNone/>
            </a:pPr>
            <a:r>
              <a:rPr lang="zh-CN" altLang="en-US" sz="1400" b="1" smtClean="0"/>
              <a:t>第二次</a:t>
            </a:r>
            <a:r>
              <a:rPr lang="zh-CN" altLang="en-US" sz="1400" b="1"/>
              <a:t>循环</a:t>
            </a:r>
            <a:endParaRPr lang="en-US" altLang="zh-CN" sz="1400" b="1"/>
          </a:p>
          <a:p>
            <a:pPr>
              <a:spcBef>
                <a:spcPct val="0"/>
              </a:spcBef>
              <a:buNone/>
            </a:pPr>
            <a:r>
              <a:rPr lang="en-US" altLang="zh-CN" sz="1400"/>
              <a:t>01 02 03 04 05 06 </a:t>
            </a:r>
            <a:r>
              <a:rPr lang="zh-CN" altLang="en-US" sz="1400"/>
              <a:t>。。。</a:t>
            </a:r>
            <a:r>
              <a:rPr lang="en-US" altLang="zh-CN" sz="1400"/>
              <a:t>30 31 </a:t>
            </a:r>
            <a:r>
              <a:rPr lang="en-US" altLang="zh-CN" sz="1400" smtClean="0"/>
              <a:t>48</a:t>
            </a:r>
            <a:endParaRPr lang="en-US" altLang="zh-CN" sz="1400"/>
          </a:p>
          <a:p>
            <a:pPr>
              <a:spcBef>
                <a:spcPct val="0"/>
              </a:spcBef>
              <a:buNone/>
            </a:pPr>
            <a:r>
              <a:rPr lang="en-US" altLang="zh-CN" sz="1400"/>
              <a:t>                                                    </a:t>
            </a:r>
            <a:r>
              <a:rPr lang="zh-CN" altLang="en-US" sz="1400"/>
              <a:t>↓</a:t>
            </a:r>
            <a:endParaRPr lang="en-US" altLang="zh-CN" sz="1400"/>
          </a:p>
          <a:p>
            <a:pPr>
              <a:spcBef>
                <a:spcPct val="0"/>
              </a:spcBef>
              <a:buNone/>
            </a:pPr>
            <a:r>
              <a:rPr lang="en-US" altLang="zh-CN" sz="1400"/>
              <a:t>01 02 03 04 05 06 </a:t>
            </a:r>
            <a:r>
              <a:rPr lang="zh-CN" altLang="en-US" sz="1400"/>
              <a:t>。。。</a:t>
            </a:r>
            <a:r>
              <a:rPr lang="en-US" altLang="zh-CN" sz="1400"/>
              <a:t>30 31 </a:t>
            </a:r>
            <a:r>
              <a:rPr lang="en-US" altLang="zh-CN" sz="1400" smtClean="0">
                <a:solidFill>
                  <a:srgbClr val="FF0000"/>
                </a:solidFill>
              </a:rPr>
              <a:t>32</a:t>
            </a:r>
            <a:r>
              <a:rPr lang="zh-CN" altLang="en-US" sz="1400" smtClean="0"/>
              <a:t>（</a:t>
            </a:r>
            <a:r>
              <a:rPr lang="en-US" altLang="zh-CN" sz="1400" smtClean="0">
                <a:solidFill>
                  <a:srgbClr val="FF0000"/>
                </a:solidFill>
              </a:rPr>
              <a:t>33</a:t>
            </a:r>
            <a:r>
              <a:rPr lang="en-US" altLang="zh-CN" sz="1400" smtClean="0"/>
              <a:t>,</a:t>
            </a:r>
            <a:r>
              <a:rPr lang="en-US" altLang="zh-CN" sz="1400" smtClean="0">
                <a:solidFill>
                  <a:srgbClr val="FF0000"/>
                </a:solidFill>
              </a:rPr>
              <a:t>34</a:t>
            </a:r>
            <a:r>
              <a:rPr lang="en-US" altLang="zh-CN" sz="1400" smtClean="0"/>
              <a:t>,</a:t>
            </a:r>
            <a:r>
              <a:rPr lang="en-US" altLang="zh-CN" sz="1400" smtClean="0">
                <a:solidFill>
                  <a:srgbClr val="FF0000"/>
                </a:solidFill>
              </a:rPr>
              <a:t>35</a:t>
            </a:r>
            <a:r>
              <a:rPr lang="en-US" altLang="zh-CN" sz="1400" smtClean="0"/>
              <a:t>…,</a:t>
            </a:r>
            <a:r>
              <a:rPr lang="en-US" altLang="zh-CN" sz="1400">
                <a:solidFill>
                  <a:srgbClr val="FF0000"/>
                </a:solidFill>
              </a:rPr>
              <a:t>48</a:t>
            </a:r>
            <a:r>
              <a:rPr lang="zh-CN" altLang="en-US" sz="1400"/>
              <a:t>）</a:t>
            </a: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smtClean="0"/>
              <a:t>结果：前</a:t>
            </a:r>
            <a:r>
              <a:rPr lang="en-US" altLang="zh-CN" sz="1400" smtClean="0"/>
              <a:t>31</a:t>
            </a:r>
            <a:r>
              <a:rPr lang="zh-CN" altLang="en-US" sz="1400" smtClean="0"/>
              <a:t>次都命中，最后</a:t>
            </a:r>
            <a:r>
              <a:rPr lang="en-US" altLang="zh-CN" sz="1400" smtClean="0"/>
              <a:t>17</a:t>
            </a:r>
            <a:r>
              <a:rPr lang="zh-CN" altLang="en-US" sz="1400" smtClean="0"/>
              <a:t>次不命中。</a:t>
            </a:r>
            <a:endParaRPr lang="en-US" altLang="zh-CN" sz="1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192B</a:t>
            </a:r>
            <a:r>
              <a:rPr lang="zh-CN" altLang="en-US" sz="1400" smtClean="0"/>
              <a:t>的循环的渐进</a:t>
            </a:r>
            <a:r>
              <a:rPr lang="zh-CN" altLang="en-US" sz="1400"/>
              <a:t>缺失</a:t>
            </a:r>
            <a:r>
              <a:rPr lang="zh-CN" altLang="en-US" sz="1400" smtClean="0"/>
              <a:t>率为</a:t>
            </a:r>
            <a:r>
              <a:rPr lang="en-US" altLang="zh-CN" sz="1400" smtClean="0"/>
              <a:t>(48 - 31) / 48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320B</a:t>
            </a:r>
            <a:r>
              <a:rPr lang="zh-CN" altLang="en-US" sz="1400" smtClean="0"/>
              <a:t>的循环的渐进缺失率为</a:t>
            </a:r>
            <a:r>
              <a:rPr lang="en-US" altLang="zh-CN" sz="1400" smtClean="0"/>
              <a:t>(80 - 31) / 80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64B</a:t>
            </a:r>
            <a:r>
              <a:rPr lang="zh-CN" altLang="en-US" sz="1400" smtClean="0"/>
              <a:t>的循环的渐进缺失率为</a:t>
            </a:r>
            <a:r>
              <a:rPr lang="en-US" altLang="zh-CN" sz="1400" smtClean="0"/>
              <a:t>0</a:t>
            </a:r>
            <a:r>
              <a:rPr lang="zh-CN" altLang="en-US" sz="1400" smtClean="0"/>
              <a:t>。（不会被替换，替换策略就会失效，也不会有缺失）</a:t>
            </a:r>
            <a:endParaRPr lang="en-US" altLang="zh-CN" sz="140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B.8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0" y="1210190"/>
            <a:ext cx="6382266" cy="1892936"/>
          </a:xfrm>
          <a:prstGeom prst="rect">
            <a:avLst/>
          </a:prstGeom>
        </p:spPr>
      </p:pic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57200" y="3671537"/>
            <a:ext cx="80391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400" b="1" smtClean="0"/>
              <a:t>d.</a:t>
            </a:r>
            <a:r>
              <a:rPr lang="zh-CN" altLang="en-US" sz="1400"/>
              <a:t>自由</a:t>
            </a:r>
            <a:r>
              <a:rPr lang="zh-CN" altLang="en-US" sz="1400" smtClean="0"/>
              <a:t>发挥：随机替换、</a:t>
            </a:r>
            <a:r>
              <a:rPr lang="en-US" altLang="zh-CN" sz="1400" smtClean="0"/>
              <a:t>MRU+</a:t>
            </a:r>
            <a:r>
              <a:rPr lang="zh-CN" altLang="en-US" sz="1400" smtClean="0"/>
              <a:t>电梯算法等。</a:t>
            </a:r>
            <a:endParaRPr lang="en-US" altLang="zh-CN" sz="140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0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3694" y="3101290"/>
            <a:ext cx="4819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smtClean="0"/>
              <a:t>3.15 &amp;&amp; </a:t>
            </a:r>
            <a:r>
              <a:rPr lang="en-US" altLang="zh-CN" sz="4500" dirty="0"/>
              <a:t>3.17</a:t>
            </a:r>
            <a:endParaRPr lang="zh-CN" altLang="en-US" sz="4500" dirty="0"/>
          </a:p>
        </p:txBody>
      </p:sp>
      <p:sp>
        <p:nvSpPr>
          <p:cNvPr id="3" name="文本框 2"/>
          <p:cNvSpPr txBox="1"/>
          <p:nvPr/>
        </p:nvSpPr>
        <p:spPr>
          <a:xfrm>
            <a:off x="6409038" y="6153665"/>
            <a:ext cx="2166551" cy="6013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41790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2795</TotalTime>
  <Words>1889</Words>
  <Application>Microsoft Office PowerPoint</Application>
  <PresentationFormat>全屏显示(4:3)</PresentationFormat>
  <Paragraphs>473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华文细黑</vt:lpstr>
      <vt:lpstr>楷体_GB2312</vt:lpstr>
      <vt:lpstr>宋体</vt:lpstr>
      <vt:lpstr>Arial</vt:lpstr>
      <vt:lpstr>Calibri</vt:lpstr>
      <vt:lpstr>Palatino Linotype</vt:lpstr>
      <vt:lpstr>Wingdings</vt:lpstr>
      <vt:lpstr>实验室标题模板</vt:lpstr>
      <vt:lpstr>自定义设计方案</vt:lpstr>
      <vt:lpstr>1_自定义设计方案</vt:lpstr>
      <vt:lpstr>2_自定义设计方案</vt:lpstr>
      <vt:lpstr>习题课 B.5 &amp;&amp; B.8</vt:lpstr>
      <vt:lpstr>B.5</vt:lpstr>
      <vt:lpstr>B.5 缺失代价</vt:lpstr>
      <vt:lpstr>B.5</vt:lpstr>
      <vt:lpstr>B.8</vt:lpstr>
      <vt:lpstr>B.8</vt:lpstr>
      <vt:lpstr>B.8</vt:lpstr>
      <vt:lpstr>B.8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puredieeasy</dc:creator>
  <cp:lastModifiedBy>admin</cp:lastModifiedBy>
  <cp:revision>180</cp:revision>
  <dcterms:created xsi:type="dcterms:W3CDTF">2016-12-30T05:08:05Z</dcterms:created>
  <dcterms:modified xsi:type="dcterms:W3CDTF">2019-05-08T07:55:19Z</dcterms:modified>
</cp:coreProperties>
</file>