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75" r:id="rId3"/>
    <p:sldId id="267" r:id="rId4"/>
    <p:sldId id="276" r:id="rId5"/>
    <p:sldId id="268" r:id="rId6"/>
    <p:sldId id="270" r:id="rId7"/>
    <p:sldId id="27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3" autoAdjust="0"/>
    <p:restoredTop sz="93076" autoAdjust="0"/>
  </p:normalViewPr>
  <p:slideViewPr>
    <p:cSldViewPr snapToGrid="0">
      <p:cViewPr varScale="1">
        <p:scale>
          <a:sx n="122" d="100"/>
          <a:sy n="122" d="100"/>
        </p:scale>
        <p:origin x="2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6766C-79EF-4D30-8716-572AF2AF2408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5CB9D-E028-414E-9DE8-71F4B301C5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B440BF3-92ED-4889-8107-87B0AB408E4E}" type="slidenum">
              <a:rPr kumimoji="0" lang="en-US" altLang="zh-CN" smtClean="0">
                <a:solidFill>
                  <a:srgbClr val="000000"/>
                </a:solidFill>
              </a:rPr>
              <a:t>1</a:t>
            </a:fld>
            <a:endParaRPr kumimoji="0" lang="en-US" altLang="zh-CN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5CB9D-E028-414E-9DE8-71F4B301C5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879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B440BF3-92ED-4889-8107-87B0AB408E4E}" type="slidenum">
              <a:rPr kumimoji="0" lang="en-US" altLang="zh-CN" smtClean="0">
                <a:solidFill>
                  <a:srgbClr val="000000"/>
                </a:solidFill>
              </a:rPr>
              <a:t>6</a:t>
            </a:fld>
            <a:endParaRPr kumimoji="0" lang="en-US" altLang="zh-CN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5636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306310" cy="990600"/>
          </a:xfrm>
        </p:spPr>
        <p:txBody>
          <a:bodyPr/>
          <a:lstStyle>
            <a:lvl1pPr>
              <a:defRPr sz="3600" baseline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 baseline="0">
                <a:latin typeface="Palatino Linotype" panose="02040502050505030304" pitchFamily="18" charset="0"/>
              </a:defRPr>
            </a:lvl1pPr>
            <a:lvl2pPr>
              <a:defRPr baseline="0">
                <a:latin typeface="Palatino Linotype" panose="02040502050505030304" pitchFamily="18" charset="0"/>
              </a:defRPr>
            </a:lvl2pPr>
            <a:lvl3pPr>
              <a:defRPr baseline="0">
                <a:latin typeface="Palatino Linotype" panose="02040502050505030304" pitchFamily="18" charset="0"/>
              </a:defRPr>
            </a:lvl3pPr>
            <a:lvl4pPr>
              <a:defRPr baseline="0">
                <a:latin typeface="Palatino Linotype" panose="02040502050505030304" pitchFamily="18" charset="0"/>
              </a:defRPr>
            </a:lvl4pPr>
            <a:lvl5pPr>
              <a:defRPr baseline="0"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69F4A-EA2A-4FDC-BFB1-A7FD2B41F4CE}" type="datetime1">
              <a:rPr lang="en-US" altLang="zh-CN">
                <a:solidFill>
                  <a:srgbClr val="775F55"/>
                </a:solidFill>
              </a:rPr>
              <a:t>9/9/22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-76200" y="1271588"/>
            <a:ext cx="700088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DCD7E-E785-4D61-BF9C-A9E5FF7F3E58}" type="slidenum">
              <a:rPr altLang="zh-CN"/>
              <a:t>‹#›</a:t>
            </a:fld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91E9B-CCD2-4B95-8BC5-E75F90CE5BA3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DEF13-CB48-4D34-AEFD-F86EC40C20CC}" type="datetimeFigureOut">
              <a:rPr lang="zh-CN" altLang="en-US">
                <a:solidFill>
                  <a:srgbClr val="775F55"/>
                </a:solidFill>
              </a:rPr>
              <a:t>2022/9/9</a:t>
            </a:fld>
            <a:endParaRPr lang="en-US" altLang="zh-CN">
              <a:solidFill>
                <a:srgbClr val="775F55"/>
              </a:solidFill>
            </a:endParaRPr>
          </a:p>
        </p:txBody>
      </p:sp>
    </p:spTree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360488" y="228600"/>
            <a:ext cx="60245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12"/>
          <p:cNvSpPr>
            <a:spLocks noGrp="1" noChangeArrowheads="1"/>
          </p:cNvSpPr>
          <p:nvPr>
            <p:ph type="body" idx="9"/>
          </p:nvPr>
        </p:nvSpPr>
        <p:spPr bwMode="auto">
          <a:xfrm>
            <a:off x="381000" y="1660525"/>
            <a:ext cx="8382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400" b="0">
                <a:solidFill>
                  <a:schemeClr val="tx2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B02DA8-27B2-4443-975A-E923BB86C2E0}" type="datetime1">
              <a:rPr lang="en-US" altLang="zh-CN">
                <a:solidFill>
                  <a:srgbClr val="775F55"/>
                </a:solidFill>
                <a:ea typeface="宋体" panose="02010600030101010101" pitchFamily="2" charset="-122"/>
              </a:rPr>
              <a:t>9/9/22</a:t>
            </a:fld>
            <a:endParaRPr lang="en-US" altLang="zh-CN">
              <a:solidFill>
                <a:srgbClr val="775F55"/>
              </a:solidFill>
              <a:ea typeface="宋体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Tx/>
              <a:buNone/>
              <a:defRPr sz="1400" b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19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76200" y="1235075"/>
            <a:ext cx="666750" cy="3270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solidFill>
                  <a:srgbClr val="FFFFFF"/>
                </a:solidFill>
                <a:latin typeface="Tw Cen MT" panose="020B0602020104020603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BA139D-7A43-4AE3-A729-B719786DCABF}" type="slidenum">
              <a:rPr altLang="zh-CN" b="1">
                <a:ea typeface="宋体" panose="02010600030101010101" pitchFamily="2" charset="-122"/>
              </a:rPr>
              <a:t>‹#›</a:t>
            </a:fld>
            <a:endParaRPr lang="zh-CN" altLang="zh-CN" b="1">
              <a:ea typeface="宋体" panose="02010600030101010101" pitchFamily="2" charset="-122"/>
            </a:endParaRPr>
          </a:p>
        </p:txBody>
      </p:sp>
      <p:pic>
        <p:nvPicPr>
          <p:cNvPr id="1034" name="Picture 1" descr="E:\2013Qi\2012教育部奖 杰青申请 安徽省科技进步奖\申请资料\答辩PPT\ustc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7788"/>
            <a:ext cx="1084262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Palatino Linotype" panose="02040502050505030304" pitchFamily="18" charset="0"/>
          <a:ea typeface="宋体" panose="02010600030101010101" pitchFamily="2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Palatino Linotype" panose="02040502050505030304" pitchFamily="18" charset="0"/>
          <a:ea typeface="宋体" panose="02010600030101010101" pitchFamily="2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Palatino Linotype" panose="02040502050505030304" pitchFamily="18" charset="0"/>
          <a:ea typeface="宋体" panose="02010600030101010101" pitchFamily="2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Palatino Linotype" panose="02040502050505030304" pitchFamily="18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9pPr>
    </p:titleStyle>
    <p:bodyStyle>
      <a:lvl1pPr marL="319405" indent="-319405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kumimoji="1" sz="26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640080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o"/>
        <a:defRPr kumimoji="1" sz="22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kumimoji="1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kumimoji="1" sz="16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2860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</a:defRPr>
      </a:lvl6pPr>
      <a:lvl7pPr marL="27432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</a:defRPr>
      </a:lvl7pPr>
      <a:lvl8pPr marL="32004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</a:defRPr>
      </a:lvl8pPr>
      <a:lvl9pPr marL="36576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fountain.cn/competitions/59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429419" y="931068"/>
            <a:ext cx="7924800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kumimoji="1" sz="2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40080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2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kumimoji="1"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kumimoji="1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endParaRPr kumimoji="0" lang="en-US" altLang="zh-CN" sz="4800" b="1" dirty="0">
              <a:solidFill>
                <a:srgbClr val="000000"/>
              </a:solidFill>
              <a:latin typeface="Arial Black" panose="020B0A04020102020204" pitchFamily="34" charset="0"/>
              <a:ea typeface="隶书" panose="02010509060101010101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4800" b="1" dirty="0">
                <a:solidFill>
                  <a:srgbClr val="000000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机器学习与知识发现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endParaRPr kumimoji="0" lang="en-US" altLang="zh-CN" sz="4400" b="1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4400" b="1" dirty="0">
                <a:solidFill>
                  <a:schemeClr val="accent6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课程实验</a:t>
            </a:r>
            <a:r>
              <a:rPr kumimoji="0" lang="en-US" altLang="zh-CN" sz="4400" b="1" dirty="0">
                <a:solidFill>
                  <a:schemeClr val="accent6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-2022</a:t>
            </a:r>
            <a:r>
              <a:rPr kumimoji="0" lang="zh-CN" altLang="en-US" sz="4400" b="1" dirty="0">
                <a:solidFill>
                  <a:schemeClr val="accent6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年</a:t>
            </a:r>
          </a:p>
        </p:txBody>
      </p:sp>
      <p:sp>
        <p:nvSpPr>
          <p:cNvPr id="4100" name="灯片编号占位符 2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kumimoji="1" sz="2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40080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2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kumimoji="1"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kumimoji="1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46F0FB5D-77E9-4963-9C8B-5AB52724520F}" type="slidenum">
              <a:rPr kumimoji="0" altLang="zh-CN" sz="1400" smtClean="0">
                <a:solidFill>
                  <a:srgbClr val="FFFFFF"/>
                </a:solidFill>
              </a:rPr>
              <a:t>1</a:t>
            </a:fld>
            <a:endParaRPr kumimoji="0" lang="zh-CN" altLang="zh-CN" sz="1400">
              <a:solidFill>
                <a:srgbClr val="FFFFFF"/>
              </a:solidFill>
            </a:endParaRPr>
          </a:p>
        </p:txBody>
      </p:sp>
      <p:sp>
        <p:nvSpPr>
          <p:cNvPr id="4102" name="标题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305675" cy="990600"/>
          </a:xfrm>
        </p:spPr>
        <p:txBody>
          <a:bodyPr/>
          <a:lstStyle/>
          <a:p>
            <a:r>
              <a:rPr lang="en-US" altLang="zh-CN">
                <a:solidFill>
                  <a:srgbClr val="B95B22"/>
                </a:solidFill>
                <a:ea typeface="宋体" panose="02010600030101010101" pitchFamily="2" charset="-122"/>
              </a:rPr>
              <a:t> </a:t>
            </a:r>
            <a:endParaRPr lang="zh-CN" altLang="en-US">
              <a:solidFill>
                <a:srgbClr val="B95B22"/>
              </a:solidFill>
              <a:ea typeface="宋体" panose="02010600030101010101" pitchFamily="2" charset="-122"/>
            </a:endParaRPr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1504791" y="5039163"/>
            <a:ext cx="57740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kumimoji="1" sz="2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40080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2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kumimoji="1"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kumimoji="1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800" b="1" dirty="0">
                <a:solidFill>
                  <a:schemeClr val="accent6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授课老师：陈恩红、徐林莉</a:t>
            </a:r>
            <a:endParaRPr kumimoji="0" lang="en-US" altLang="zh-CN" sz="2800" b="1" dirty="0">
              <a:solidFill>
                <a:schemeClr val="accent6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6891E9B-CCD2-4B95-8BC5-E75F90CE5BA3}" type="slidenum">
              <a:rPr lang="zh-CN" altLang="en-US" smtClean="0"/>
              <a:t>2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44687" y="1697232"/>
            <a:ext cx="93150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第十届</a:t>
            </a:r>
            <a:r>
              <a:rPr lang="en-US" altLang="zh-CN" sz="4000" b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CCF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大数据与计算智能大赛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44320" y="362585"/>
            <a:ext cx="5432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kern="0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大赛简介</a:t>
            </a:r>
            <a:endParaRPr kumimoji="1" lang="en-US" altLang="zh-CN" sz="3200" kern="0" dirty="0">
              <a:solidFill>
                <a:schemeClr val="accent2">
                  <a:lumMod val="75000"/>
                </a:schemeClr>
              </a:solidFill>
              <a:latin typeface="Palatino Linotype" panose="0204050205050503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1792" y="2560057"/>
            <a:ext cx="84861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SzPct val="6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latin typeface="Palatino Linotype" panose="02040502050505030304" pitchFamily="18" charset="0"/>
                <a:ea typeface="宋体" panose="02010600030101010101" pitchFamily="2" charset="-122"/>
              </a:rPr>
              <a:t>比赛链接</a:t>
            </a:r>
            <a:r>
              <a:rPr kumimoji="1" lang="zh-CN" altLang="en-US" sz="2400" dirty="0">
                <a:latin typeface="Palatino Linotype" panose="02040502050505030304" pitchFamily="18" charset="0"/>
                <a:ea typeface="宋体" panose="02010600030101010101" pitchFamily="2" charset="-122"/>
              </a:rPr>
              <a:t>：</a:t>
            </a:r>
            <a:r>
              <a:rPr kumimoji="1" lang="en-US" altLang="zh-CN" sz="2400" dirty="0">
                <a:latin typeface="Palatino Linotype" panose="02040502050505030304" pitchFamily="18" charset="0"/>
                <a:ea typeface="宋体" panose="02010600030101010101" pitchFamily="2" charset="-122"/>
              </a:rPr>
              <a:t> https://</a:t>
            </a:r>
            <a:r>
              <a:rPr kumimoji="1" lang="en-US" altLang="zh-CN" sz="2400" dirty="0" err="1">
                <a:latin typeface="Palatino Linotype" panose="02040502050505030304" pitchFamily="18" charset="0"/>
                <a:ea typeface="宋体" panose="02010600030101010101" pitchFamily="2" charset="-122"/>
              </a:rPr>
              <a:t>www.datafountain.cn</a:t>
            </a:r>
            <a:r>
              <a:rPr kumimoji="1" lang="en-US" altLang="zh-CN" sz="2400" dirty="0">
                <a:latin typeface="Palatino Linotype" panose="02040502050505030304" pitchFamily="18" charset="0"/>
                <a:ea typeface="宋体" panose="02010600030101010101" pitchFamily="2" charset="-122"/>
              </a:rPr>
              <a:t>/special/BDCI2022?target=1000010&amp;special=BDCI2022</a:t>
            </a:r>
          </a:p>
          <a:p>
            <a:pPr marL="342900" indent="-342900">
              <a:buClr>
                <a:schemeClr val="accent2"/>
              </a:buClr>
              <a:buSzPct val="60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latin typeface="Palatino Linotype" panose="02040502050505030304" pitchFamily="18" charset="0"/>
                <a:ea typeface="宋体" panose="02010600030101010101" pitchFamily="2" charset="-122"/>
              </a:rPr>
              <a:t>比赛简介</a:t>
            </a:r>
            <a:r>
              <a:rPr kumimoji="1" lang="zh-CN" altLang="en-US" sz="2400" dirty="0">
                <a:latin typeface="Palatino Linotype" panose="02040502050505030304" pitchFamily="18" charset="0"/>
                <a:ea typeface="宋体" panose="02010600030101010101" pitchFamily="2" charset="-122"/>
              </a:rPr>
              <a:t>：</a:t>
            </a:r>
            <a:r>
              <a:rPr kumimoji="1" lang="en-US" altLang="zh-CN" sz="2400" dirty="0">
                <a:latin typeface="Palatino Linotype" panose="02040502050505030304" pitchFamily="18" charset="0"/>
                <a:ea typeface="宋体" panose="02010600030101010101" pitchFamily="2" charset="-122"/>
              </a:rPr>
              <a:t>CCF</a:t>
            </a:r>
            <a:r>
              <a:rPr kumimoji="1" lang="zh-CN" altLang="en-US" sz="2400" dirty="0">
                <a:latin typeface="Palatino Linotype" panose="02040502050505030304" pitchFamily="18" charset="0"/>
                <a:ea typeface="宋体" panose="02010600030101010101" pitchFamily="2" charset="-122"/>
              </a:rPr>
              <a:t>大数据与计算智能大赛（以下简称</a:t>
            </a:r>
            <a:r>
              <a:rPr kumimoji="1" lang="en-US" altLang="zh-CN" sz="2400" dirty="0">
                <a:latin typeface="Palatino Linotype" panose="02040502050505030304" pitchFamily="18" charset="0"/>
                <a:ea typeface="宋体" panose="02010600030101010101" pitchFamily="2" charset="-122"/>
              </a:rPr>
              <a:t>CCF BDCI</a:t>
            </a:r>
            <a:r>
              <a:rPr kumimoji="1" lang="zh-CN" altLang="en-US" sz="2400" dirty="0">
                <a:latin typeface="Palatino Linotype" panose="02040502050505030304" pitchFamily="18" charset="0"/>
                <a:ea typeface="宋体" panose="02010600030101010101" pitchFamily="2" charset="-122"/>
              </a:rPr>
              <a:t>）由中国计算机学会</a:t>
            </a:r>
            <a:r>
              <a:rPr kumimoji="1" lang="en-US" altLang="zh-CN" sz="2400" dirty="0">
                <a:latin typeface="Palatino Linotype" panose="02040502050505030304" pitchFamily="18" charset="0"/>
                <a:ea typeface="宋体" panose="02010600030101010101" pitchFamily="2" charset="-122"/>
              </a:rPr>
              <a:t>2013</a:t>
            </a:r>
            <a:r>
              <a:rPr kumimoji="1" lang="zh-CN" altLang="en-US" sz="2400" dirty="0">
                <a:latin typeface="Palatino Linotype" panose="02040502050505030304" pitchFamily="18" charset="0"/>
                <a:ea typeface="宋体" panose="02010600030101010101" pitchFamily="2" charset="-122"/>
              </a:rPr>
              <a:t>年创办。大赛是大数据与人工智能领域的算法、应用、系统、创业大型挑战赛事。大赛面向重点行业和应用领域征集需求，以前沿技术与行业应用问题为导向，以促进行业发展及产业升级为目标，以众智、众包的方式，汇聚海内外产学研用多方智慧，为社会发现和培养了大量高质量数据人才。</a:t>
            </a:r>
          </a:p>
        </p:txBody>
      </p:sp>
    </p:spTree>
    <p:extLst>
      <p:ext uri="{BB962C8B-B14F-4D97-AF65-F5344CB8AC3E}">
        <p14:creationId xmlns:p14="http://schemas.microsoft.com/office/powerpoint/2010/main" val="187961880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6891E9B-CCD2-4B95-8BC5-E75F90CE5BA3}" type="slidenum">
              <a:rPr lang="zh-CN" altLang="en-US" smtClean="0"/>
              <a:t>3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544320" y="362585"/>
            <a:ext cx="5432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kern="0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赛题与链接</a:t>
            </a:r>
            <a:endParaRPr kumimoji="1" lang="en-US" altLang="zh-CN" sz="3200" kern="0" dirty="0">
              <a:solidFill>
                <a:schemeClr val="accent2">
                  <a:lumMod val="75000"/>
                </a:schemeClr>
              </a:solidFill>
              <a:latin typeface="Palatino Linotype" panose="0204050205050503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501" y="1773344"/>
            <a:ext cx="813901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SzPct val="60000"/>
              <a:buFont typeface="Wingdings" panose="05000000000000000000" pitchFamily="2" charset="2"/>
              <a:buChar char="p"/>
            </a:pPr>
            <a:r>
              <a:rPr kumimoji="1" lang="zh-CN" altLang="en-US" sz="2200" dirty="0">
                <a:latin typeface="Palatino Linotype" panose="02040502050505030304" pitchFamily="18" charset="0"/>
                <a:ea typeface="宋体" panose="02010600030101010101" pitchFamily="2" charset="-122"/>
              </a:rPr>
              <a:t>赛题一：系统访问风险识别</a:t>
            </a:r>
            <a:endParaRPr kumimoji="1" lang="en-US" altLang="zh-CN" sz="2200" dirty="0">
              <a:latin typeface="Palatino Linotype" panose="02040502050505030304" pitchFamily="18" charset="0"/>
              <a:ea typeface="宋体" panose="02010600030101010101" pitchFamily="2" charset="-122"/>
            </a:endParaRPr>
          </a:p>
          <a:p>
            <a:pPr marL="342900" indent="-342900">
              <a:buClr>
                <a:schemeClr val="accent2"/>
              </a:buClr>
              <a:buSzPct val="60000"/>
              <a:buFont typeface="Wingdings" panose="05000000000000000000" pitchFamily="2" charset="2"/>
              <a:buChar char="p"/>
            </a:pPr>
            <a:r>
              <a:rPr kumimoji="1" lang="zh-CN" altLang="en-US" sz="2200" dirty="0">
                <a:latin typeface="Palatino Linotype" panose="02040502050505030304" pitchFamily="18" charset="0"/>
                <a:ea typeface="宋体" panose="02010600030101010101" pitchFamily="2" charset="-122"/>
              </a:rPr>
              <a:t>赛题链接：</a:t>
            </a:r>
            <a:r>
              <a:rPr kumimoji="1" lang="en-US" altLang="zh-CN" sz="2200" dirty="0">
                <a:latin typeface="Palatino Linotype" panose="02040502050505030304" pitchFamily="18" charset="0"/>
                <a:ea typeface="宋体" panose="02010600030101010101" pitchFamily="2" charset="-122"/>
              </a:rPr>
              <a:t> https://</a:t>
            </a:r>
            <a:r>
              <a:rPr kumimoji="1" lang="en-US" altLang="zh-CN" sz="2200" dirty="0" err="1">
                <a:latin typeface="Palatino Linotype" panose="02040502050505030304" pitchFamily="18" charset="0"/>
                <a:ea typeface="宋体" panose="02010600030101010101" pitchFamily="2" charset="-122"/>
              </a:rPr>
              <a:t>www.datafountain.cn</a:t>
            </a:r>
            <a:r>
              <a:rPr kumimoji="1" lang="en-US" altLang="zh-CN" sz="2200" dirty="0">
                <a:latin typeface="Palatino Linotype" panose="02040502050505030304" pitchFamily="18" charset="0"/>
                <a:ea typeface="宋体" panose="02010600030101010101" pitchFamily="2" charset="-122"/>
              </a:rPr>
              <a:t>/competitions/580</a:t>
            </a:r>
          </a:p>
          <a:p>
            <a:pPr marL="342900" indent="-342900">
              <a:buClr>
                <a:schemeClr val="accent2"/>
              </a:buClr>
              <a:buSzPct val="60000"/>
              <a:buFont typeface="Wingdings" panose="05000000000000000000" pitchFamily="2" charset="2"/>
              <a:buChar char="p"/>
            </a:pPr>
            <a:endParaRPr kumimoji="1" lang="en-US" altLang="zh-CN" sz="2200" dirty="0">
              <a:latin typeface="Palatino Linotype" panose="02040502050505030304" pitchFamily="18" charset="0"/>
              <a:ea typeface="宋体" panose="02010600030101010101" pitchFamily="2" charset="-122"/>
            </a:endParaRPr>
          </a:p>
          <a:p>
            <a:pPr marL="342900" indent="-342900">
              <a:buClr>
                <a:schemeClr val="accent2"/>
              </a:buClr>
              <a:buSzPct val="60000"/>
              <a:buFont typeface="Wingdings" panose="05000000000000000000" pitchFamily="2" charset="2"/>
              <a:buChar char="p"/>
            </a:pPr>
            <a:r>
              <a:rPr kumimoji="1" lang="zh-CN" altLang="en-US" sz="2200" dirty="0">
                <a:latin typeface="Palatino Linotype" panose="02040502050505030304" pitchFamily="18" charset="0"/>
                <a:ea typeface="宋体" panose="02010600030101010101" pitchFamily="2" charset="-122"/>
              </a:rPr>
              <a:t>赛题二：返乡发展人群预测</a:t>
            </a:r>
            <a:endParaRPr kumimoji="1" lang="en-US" altLang="zh-CN" sz="2200" dirty="0">
              <a:latin typeface="Palatino Linotype" panose="02040502050505030304" pitchFamily="18" charset="0"/>
              <a:ea typeface="宋体" panose="02010600030101010101" pitchFamily="2" charset="-122"/>
            </a:endParaRPr>
          </a:p>
          <a:p>
            <a:pPr marL="342900" indent="-342900">
              <a:buClr>
                <a:schemeClr val="accent2"/>
              </a:buClr>
              <a:buSzPct val="60000"/>
              <a:buFont typeface="Wingdings" panose="05000000000000000000" pitchFamily="2" charset="2"/>
              <a:buChar char="p"/>
            </a:pPr>
            <a:r>
              <a:rPr kumimoji="1" lang="zh-CN" altLang="en-US" sz="2200" dirty="0">
                <a:latin typeface="Palatino Linotype" panose="02040502050505030304" pitchFamily="18" charset="0"/>
                <a:ea typeface="宋体" panose="02010600030101010101" pitchFamily="2" charset="-122"/>
              </a:rPr>
              <a:t>赛题链接：</a:t>
            </a:r>
            <a:r>
              <a:rPr kumimoji="1" lang="en-US" altLang="zh-CN" sz="2200" dirty="0">
                <a:latin typeface="Palatino Linotype" panose="02040502050505030304" pitchFamily="18" charset="0"/>
                <a:ea typeface="宋体" panose="02010600030101010101" pitchFamily="2" charset="-122"/>
              </a:rPr>
              <a:t> https://</a:t>
            </a:r>
            <a:r>
              <a:rPr kumimoji="1" lang="en-US" altLang="zh-CN" sz="2200" dirty="0" err="1">
                <a:latin typeface="Palatino Linotype" panose="02040502050505030304" pitchFamily="18" charset="0"/>
                <a:ea typeface="宋体" panose="02010600030101010101" pitchFamily="2" charset="-122"/>
              </a:rPr>
              <a:t>www.datafountain.cn</a:t>
            </a:r>
            <a:r>
              <a:rPr kumimoji="1" lang="en-US" altLang="zh-CN" sz="2200" dirty="0">
                <a:latin typeface="Palatino Linotype" panose="02040502050505030304" pitchFamily="18" charset="0"/>
                <a:ea typeface="宋体" panose="02010600030101010101" pitchFamily="2" charset="-122"/>
              </a:rPr>
              <a:t>/competitions/581</a:t>
            </a:r>
          </a:p>
          <a:p>
            <a:pPr marL="342900" indent="-342900">
              <a:buClr>
                <a:schemeClr val="accent2"/>
              </a:buClr>
              <a:buSzPct val="60000"/>
              <a:buFont typeface="Wingdings" panose="05000000000000000000" pitchFamily="2" charset="2"/>
              <a:buChar char="p"/>
            </a:pPr>
            <a:endParaRPr kumimoji="1" lang="en-US" altLang="zh-CN" sz="2200" dirty="0">
              <a:latin typeface="Palatino Linotype" panose="02040502050505030304" pitchFamily="18" charset="0"/>
              <a:ea typeface="宋体" panose="02010600030101010101" pitchFamily="2" charset="-122"/>
            </a:endParaRPr>
          </a:p>
          <a:p>
            <a:pPr marL="342900" indent="-342900">
              <a:buClr>
                <a:schemeClr val="accent2"/>
              </a:buClr>
              <a:buSzPct val="60000"/>
              <a:buFont typeface="Wingdings" panose="05000000000000000000" pitchFamily="2" charset="2"/>
              <a:buChar char="p"/>
            </a:pPr>
            <a:r>
              <a:rPr kumimoji="1" lang="zh-CN" altLang="en-US" sz="2200" dirty="0">
                <a:latin typeface="Palatino Linotype" panose="02040502050505030304" pitchFamily="18" charset="0"/>
                <a:ea typeface="宋体" panose="02010600030101010101" pitchFamily="2" charset="-122"/>
              </a:rPr>
              <a:t>赛题三：小样本数据分类任务</a:t>
            </a:r>
            <a:endParaRPr kumimoji="1" lang="en-US" altLang="zh-CN" sz="2200" dirty="0">
              <a:latin typeface="Palatino Linotype" panose="02040502050505030304" pitchFamily="18" charset="0"/>
              <a:ea typeface="宋体" panose="02010600030101010101" pitchFamily="2" charset="-122"/>
            </a:endParaRPr>
          </a:p>
          <a:p>
            <a:pPr marL="342900" indent="-342900">
              <a:buClr>
                <a:schemeClr val="accent2"/>
              </a:buClr>
              <a:buSzPct val="60000"/>
              <a:buFont typeface="Wingdings" panose="05000000000000000000" pitchFamily="2" charset="2"/>
              <a:buChar char="p"/>
            </a:pPr>
            <a:r>
              <a:rPr kumimoji="1" lang="zh-CN" altLang="en-US" sz="2200" dirty="0">
                <a:latin typeface="Palatino Linotype" panose="02040502050505030304" pitchFamily="18" charset="0"/>
                <a:ea typeface="宋体" panose="02010600030101010101" pitchFamily="2" charset="-122"/>
              </a:rPr>
              <a:t>赛题链接：</a:t>
            </a:r>
            <a:r>
              <a:rPr kumimoji="1" lang="en-US" altLang="zh-CN" sz="2200" dirty="0">
                <a:latin typeface="Palatino Linotype" panose="02040502050505030304" pitchFamily="18" charset="0"/>
                <a:ea typeface="宋体" panose="02010600030101010101" pitchFamily="2" charset="-122"/>
              </a:rPr>
              <a:t> https://</a:t>
            </a:r>
            <a:r>
              <a:rPr kumimoji="1" lang="en-US" altLang="zh-CN" sz="2200" dirty="0" err="1">
                <a:latin typeface="Palatino Linotype" panose="02040502050505030304" pitchFamily="18" charset="0"/>
                <a:ea typeface="宋体" panose="02010600030101010101" pitchFamily="2" charset="-122"/>
              </a:rPr>
              <a:t>www.datafountain.cn</a:t>
            </a:r>
            <a:r>
              <a:rPr kumimoji="1" lang="en-US" altLang="zh-CN" sz="2200" dirty="0">
                <a:latin typeface="Palatino Linotype" panose="02040502050505030304" pitchFamily="18" charset="0"/>
                <a:ea typeface="宋体" panose="02010600030101010101" pitchFamily="2" charset="-122"/>
              </a:rPr>
              <a:t>/competitions/582</a:t>
            </a:r>
          </a:p>
          <a:p>
            <a:pPr marL="342900" indent="-342900">
              <a:buClr>
                <a:schemeClr val="accent2"/>
              </a:buClr>
              <a:buSzPct val="60000"/>
              <a:buFont typeface="Wingdings" panose="05000000000000000000" pitchFamily="2" charset="2"/>
              <a:buChar char="p"/>
            </a:pPr>
            <a:endParaRPr kumimoji="1" lang="en-US" altLang="zh-CN" sz="2200" dirty="0">
              <a:latin typeface="Palatino Linotype" panose="02040502050505030304" pitchFamily="18" charset="0"/>
              <a:ea typeface="宋体" panose="02010600030101010101" pitchFamily="2" charset="-122"/>
            </a:endParaRPr>
          </a:p>
          <a:p>
            <a:pPr marL="342900" indent="-342900">
              <a:buClr>
                <a:schemeClr val="accent2"/>
              </a:buClr>
              <a:buSzPct val="60000"/>
              <a:buFont typeface="Wingdings" panose="05000000000000000000" pitchFamily="2" charset="2"/>
              <a:buChar char="p"/>
            </a:pPr>
            <a:r>
              <a:rPr kumimoji="1" lang="zh-CN" altLang="en-US" sz="2200" dirty="0">
                <a:latin typeface="Palatino Linotype" panose="02040502050505030304" pitchFamily="18" charset="0"/>
                <a:ea typeface="宋体" panose="02010600030101010101" pitchFamily="2" charset="-122"/>
              </a:rPr>
              <a:t>赛题四：大规模金融图数据中异常风险行为模式挖掘</a:t>
            </a:r>
            <a:endParaRPr kumimoji="1" lang="en-US" altLang="zh-CN" sz="2200" dirty="0">
              <a:latin typeface="Palatino Linotype" panose="02040502050505030304" pitchFamily="18" charset="0"/>
              <a:ea typeface="宋体" panose="02010600030101010101" pitchFamily="2" charset="-122"/>
            </a:endParaRPr>
          </a:p>
          <a:p>
            <a:pPr marL="342900" indent="-342900">
              <a:buClr>
                <a:schemeClr val="accent2"/>
              </a:buClr>
              <a:buSzPct val="60000"/>
              <a:buFont typeface="Wingdings" panose="05000000000000000000" pitchFamily="2" charset="2"/>
              <a:buChar char="p"/>
            </a:pPr>
            <a:r>
              <a:rPr kumimoji="1" lang="zh-CN" altLang="en-US" sz="2200" dirty="0">
                <a:latin typeface="Palatino Linotype" panose="02040502050505030304" pitchFamily="18" charset="0"/>
                <a:ea typeface="宋体" panose="02010600030101010101" pitchFamily="2" charset="-122"/>
              </a:rPr>
              <a:t>赛题链接：</a:t>
            </a:r>
            <a:r>
              <a:rPr kumimoji="1" lang="en-US" altLang="zh-CN" sz="2200" dirty="0">
                <a:latin typeface="Palatino Linotype" panose="02040502050505030304" pitchFamily="18" charset="0"/>
                <a:ea typeface="宋体" panose="02010600030101010101" pitchFamily="2" charset="-122"/>
              </a:rPr>
              <a:t> https://</a:t>
            </a:r>
            <a:r>
              <a:rPr kumimoji="1" lang="en-US" altLang="zh-CN" sz="2200" dirty="0" err="1">
                <a:latin typeface="Palatino Linotype" panose="02040502050505030304" pitchFamily="18" charset="0"/>
                <a:ea typeface="宋体" panose="02010600030101010101" pitchFamily="2" charset="-122"/>
              </a:rPr>
              <a:t>www.datafountain.cn</a:t>
            </a:r>
            <a:r>
              <a:rPr kumimoji="1" lang="en-US" altLang="zh-CN" sz="2200" dirty="0">
                <a:latin typeface="Palatino Linotype" panose="02040502050505030304" pitchFamily="18" charset="0"/>
                <a:ea typeface="宋体" panose="02010600030101010101" pitchFamily="2" charset="-122"/>
              </a:rPr>
              <a:t>/competitions/586</a:t>
            </a:r>
            <a:endParaRPr lang="en-US" altLang="zh-CN" sz="2200" dirty="0"/>
          </a:p>
        </p:txBody>
      </p: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6891E9B-CCD2-4B95-8BC5-E75F90CE5BA3}" type="slidenum">
              <a:rPr lang="zh-CN" altLang="en-US" smtClean="0"/>
              <a:t>4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544320" y="362585"/>
            <a:ext cx="5432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kern="0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赛题与链接</a:t>
            </a:r>
            <a:endParaRPr kumimoji="1" lang="en-US" altLang="zh-CN" sz="3200" kern="0" dirty="0">
              <a:solidFill>
                <a:schemeClr val="accent2">
                  <a:lumMod val="75000"/>
                </a:schemeClr>
              </a:solidFill>
              <a:latin typeface="Palatino Linotype" panose="0204050205050503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500" y="1773344"/>
            <a:ext cx="80008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SzPct val="60000"/>
              <a:buFont typeface="Wingdings" panose="05000000000000000000" pitchFamily="2" charset="2"/>
              <a:buChar char="p"/>
            </a:pPr>
            <a:r>
              <a:rPr kumimoji="1" lang="zh-CN" altLang="en-US" sz="2200" dirty="0">
                <a:latin typeface="Palatino Linotype" panose="02040502050505030304" pitchFamily="18" charset="0"/>
                <a:ea typeface="宋体" panose="02010600030101010101" pitchFamily="2" charset="-122"/>
              </a:rPr>
              <a:t>赛题五：高端装备制造知识图谱自动化构建技术评测任务</a:t>
            </a:r>
            <a:endParaRPr kumimoji="1" lang="en-US" altLang="zh-CN" sz="2200" dirty="0">
              <a:latin typeface="Palatino Linotype" panose="02040502050505030304" pitchFamily="18" charset="0"/>
              <a:ea typeface="宋体" panose="02010600030101010101" pitchFamily="2" charset="-122"/>
            </a:endParaRPr>
          </a:p>
          <a:p>
            <a:pPr marL="342900" indent="-342900">
              <a:buClr>
                <a:schemeClr val="accent2"/>
              </a:buClr>
              <a:buSzPct val="60000"/>
              <a:buFont typeface="Wingdings" panose="05000000000000000000" pitchFamily="2" charset="2"/>
              <a:buChar char="p"/>
            </a:pPr>
            <a:r>
              <a:rPr kumimoji="1" lang="zh-CN" altLang="en-US" sz="2200" dirty="0">
                <a:latin typeface="Palatino Linotype" panose="02040502050505030304" pitchFamily="18" charset="0"/>
                <a:ea typeface="宋体" panose="02010600030101010101" pitchFamily="2" charset="-122"/>
              </a:rPr>
              <a:t>赛题链接：</a:t>
            </a:r>
            <a:r>
              <a:rPr kumimoji="1" lang="en" altLang="zh-CN" sz="2200" dirty="0">
                <a:latin typeface="Palatino Linotype" panose="02040502050505030304" pitchFamily="18" charset="0"/>
                <a:ea typeface="宋体" panose="02010600030101010101" pitchFamily="2" charset="-122"/>
              </a:rPr>
              <a:t> https://</a:t>
            </a:r>
            <a:r>
              <a:rPr kumimoji="1" lang="en" altLang="zh-CN" sz="2200" dirty="0" err="1">
                <a:latin typeface="Palatino Linotype" panose="02040502050505030304" pitchFamily="18" charset="0"/>
                <a:ea typeface="宋体" panose="02010600030101010101" pitchFamily="2" charset="-122"/>
              </a:rPr>
              <a:t>www.datafountain.cn</a:t>
            </a:r>
            <a:r>
              <a:rPr kumimoji="1" lang="en" altLang="zh-CN" sz="2200" dirty="0">
                <a:latin typeface="Palatino Linotype" panose="02040502050505030304" pitchFamily="18" charset="0"/>
                <a:ea typeface="宋体" panose="02010600030101010101" pitchFamily="2" charset="-122"/>
              </a:rPr>
              <a:t>/competitions/584</a:t>
            </a:r>
            <a:endParaRPr kumimoji="1" lang="en-US" altLang="zh-CN" sz="2200" dirty="0">
              <a:latin typeface="Palatino Linotype" panose="02040502050505030304" pitchFamily="18" charset="0"/>
              <a:ea typeface="宋体" panose="02010600030101010101" pitchFamily="2" charset="-122"/>
            </a:endParaRPr>
          </a:p>
          <a:p>
            <a:pPr marL="342900" indent="-342900">
              <a:buClr>
                <a:schemeClr val="accent2"/>
              </a:buClr>
              <a:buSzPct val="60000"/>
              <a:buFont typeface="Wingdings" panose="05000000000000000000" pitchFamily="2" charset="2"/>
              <a:buChar char="p"/>
            </a:pPr>
            <a:endParaRPr kumimoji="1" lang="en-US" altLang="zh-CN" sz="2200" dirty="0">
              <a:latin typeface="Palatino Linotype" panose="02040502050505030304" pitchFamily="18" charset="0"/>
              <a:ea typeface="宋体" panose="02010600030101010101" pitchFamily="2" charset="-122"/>
            </a:endParaRPr>
          </a:p>
          <a:p>
            <a:pPr marL="342900" indent="-342900">
              <a:buClr>
                <a:schemeClr val="accent2"/>
              </a:buClr>
              <a:buSzPct val="60000"/>
              <a:buFont typeface="Wingdings" panose="05000000000000000000" pitchFamily="2" charset="2"/>
              <a:buChar char="p"/>
            </a:pPr>
            <a:r>
              <a:rPr kumimoji="1" lang="zh-CN" altLang="en-US" sz="2200" dirty="0">
                <a:latin typeface="Palatino Linotype" panose="02040502050505030304" pitchFamily="18" charset="0"/>
                <a:ea typeface="宋体" panose="02010600030101010101" pitchFamily="2" charset="-122"/>
              </a:rPr>
              <a:t>赛题六：基于人工智能的漏洞数据分类</a:t>
            </a:r>
            <a:endParaRPr kumimoji="1" lang="en-US" altLang="zh-CN" sz="2200" dirty="0">
              <a:latin typeface="Palatino Linotype" panose="02040502050505030304" pitchFamily="18" charset="0"/>
              <a:ea typeface="宋体" panose="02010600030101010101" pitchFamily="2" charset="-122"/>
            </a:endParaRPr>
          </a:p>
          <a:p>
            <a:pPr marL="342900" indent="-342900">
              <a:buClr>
                <a:schemeClr val="accent2"/>
              </a:buClr>
              <a:buSzPct val="60000"/>
              <a:buFont typeface="Wingdings" panose="05000000000000000000" pitchFamily="2" charset="2"/>
              <a:buChar char="p"/>
            </a:pPr>
            <a:r>
              <a:rPr kumimoji="1" lang="zh-CN" altLang="en-US" sz="2200" dirty="0">
                <a:latin typeface="Palatino Linotype" panose="02040502050505030304" pitchFamily="18" charset="0"/>
                <a:ea typeface="宋体" panose="02010600030101010101" pitchFamily="2" charset="-122"/>
              </a:rPr>
              <a:t>赛题链接：</a:t>
            </a:r>
            <a:r>
              <a:rPr kumimoji="1" lang="en-US" altLang="zh-CN" sz="2200" dirty="0">
                <a:latin typeface="Palatino Linotype" panose="0204050205050503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200" dirty="0">
                <a:latin typeface="Palatino Linotype" panose="02040502050505030304" pitchFamily="18" charset="0"/>
                <a:ea typeface="宋体" panose="0201060003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https://www.datafountain.cn/competitions/594</a:t>
            </a:r>
            <a:endParaRPr kumimoji="1" lang="en-US" altLang="zh-CN" sz="2200" dirty="0">
              <a:latin typeface="Palatino Linotype" panose="02040502050505030304" pitchFamily="18" charset="0"/>
              <a:ea typeface="宋体" panose="02010600030101010101" pitchFamily="2" charset="-122"/>
            </a:endParaRPr>
          </a:p>
          <a:p>
            <a:pPr marL="342900" indent="-342900">
              <a:buClr>
                <a:schemeClr val="accent2"/>
              </a:buClr>
              <a:buSzPct val="60000"/>
              <a:buFont typeface="Wingdings" panose="05000000000000000000" pitchFamily="2" charset="2"/>
              <a:buChar char="p"/>
            </a:pPr>
            <a:endParaRPr kumimoji="1" lang="en-US" altLang="zh-CN" sz="2200" dirty="0">
              <a:latin typeface="Palatino Linotype" panose="02040502050505030304" pitchFamily="18" charset="0"/>
              <a:ea typeface="宋体" panose="02010600030101010101" pitchFamily="2" charset="-122"/>
            </a:endParaRPr>
          </a:p>
          <a:p>
            <a:pPr marL="342900" indent="-342900">
              <a:buClr>
                <a:schemeClr val="accent2"/>
              </a:buClr>
              <a:buSzPct val="60000"/>
              <a:buFont typeface="Wingdings" panose="05000000000000000000" pitchFamily="2" charset="2"/>
              <a:buChar char="p"/>
            </a:pPr>
            <a:r>
              <a:rPr kumimoji="1" lang="zh-CN" altLang="en-US" sz="2200" dirty="0">
                <a:latin typeface="Palatino Linotype" panose="02040502050505030304" pitchFamily="18" charset="0"/>
                <a:ea typeface="宋体" panose="02010600030101010101" pitchFamily="2" charset="-122"/>
              </a:rPr>
              <a:t>赛题七：大数据平台安全事件检测与分类识别</a:t>
            </a:r>
            <a:endParaRPr kumimoji="1" lang="en-US" altLang="zh-CN" sz="2200" dirty="0">
              <a:latin typeface="Palatino Linotype" panose="02040502050505030304" pitchFamily="18" charset="0"/>
              <a:ea typeface="宋体" panose="02010600030101010101" pitchFamily="2" charset="-122"/>
            </a:endParaRPr>
          </a:p>
          <a:p>
            <a:pPr marL="342900" indent="-342900">
              <a:buClr>
                <a:schemeClr val="accent2"/>
              </a:buClr>
              <a:buSzPct val="60000"/>
              <a:buFont typeface="Wingdings" panose="05000000000000000000" pitchFamily="2" charset="2"/>
              <a:buChar char="p"/>
            </a:pPr>
            <a:r>
              <a:rPr kumimoji="1" lang="zh-CN" altLang="en-US" sz="2200" dirty="0">
                <a:latin typeface="Palatino Linotype" panose="02040502050505030304" pitchFamily="18" charset="0"/>
                <a:ea typeface="宋体" panose="02010600030101010101" pitchFamily="2" charset="-122"/>
              </a:rPr>
              <a:t>赛题链接：</a:t>
            </a:r>
            <a:r>
              <a:rPr kumimoji="1" lang="en" altLang="zh-CN" sz="2200" dirty="0">
                <a:latin typeface="Palatino Linotype" panose="02040502050505030304" pitchFamily="18" charset="0"/>
                <a:ea typeface="宋体" panose="02010600030101010101" pitchFamily="2" charset="-122"/>
              </a:rPr>
              <a:t>https://</a:t>
            </a:r>
            <a:r>
              <a:rPr kumimoji="1" lang="en" altLang="zh-CN" sz="2200" dirty="0" err="1">
                <a:latin typeface="Palatino Linotype" panose="02040502050505030304" pitchFamily="18" charset="0"/>
                <a:ea typeface="宋体" panose="02010600030101010101" pitchFamily="2" charset="-122"/>
              </a:rPr>
              <a:t>www.datafountain.cn</a:t>
            </a:r>
            <a:r>
              <a:rPr kumimoji="1" lang="en" altLang="zh-CN" sz="2200" dirty="0">
                <a:latin typeface="Palatino Linotype" panose="02040502050505030304" pitchFamily="18" charset="0"/>
                <a:ea typeface="宋体" panose="02010600030101010101" pitchFamily="2" charset="-122"/>
              </a:rPr>
              <a:t>/competitions/595</a:t>
            </a:r>
            <a:endParaRPr kumimoji="1" lang="en-US" altLang="zh-CN" sz="2200" dirty="0">
              <a:latin typeface="Palatino Linotype" panose="02040502050505030304" pitchFamily="18" charset="0"/>
              <a:ea typeface="宋体" panose="02010600030101010101" pitchFamily="2" charset="-122"/>
            </a:endParaRPr>
          </a:p>
          <a:p>
            <a:pPr marL="342900" indent="-342900">
              <a:buClr>
                <a:schemeClr val="accent2"/>
              </a:buClr>
              <a:buSzPct val="60000"/>
              <a:buFont typeface="Wingdings" panose="05000000000000000000" pitchFamily="2" charset="2"/>
              <a:buChar char="p"/>
            </a:pPr>
            <a:endParaRPr kumimoji="1" lang="en-US" altLang="zh-CN" sz="2200" dirty="0">
              <a:latin typeface="Palatino Linotype" panose="02040502050505030304" pitchFamily="18" charset="0"/>
              <a:ea typeface="宋体" panose="02010600030101010101" pitchFamily="2" charset="-122"/>
            </a:endParaRPr>
          </a:p>
          <a:p>
            <a:pPr marL="342900" indent="-342900">
              <a:buClr>
                <a:schemeClr val="accent2"/>
              </a:buClr>
              <a:buSzPct val="60000"/>
              <a:buFont typeface="Wingdings" panose="05000000000000000000" pitchFamily="2" charset="2"/>
              <a:buChar char="p"/>
            </a:pP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826881388"/>
      </p:ext>
    </p:extLst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6891E9B-CCD2-4B95-8BC5-E75F90CE5BA3}" type="slidenum">
              <a:rPr lang="zh-CN" altLang="en-US" smtClean="0"/>
              <a:t>5</a:t>
            </a:fld>
            <a:endParaRPr lang="en-US" altLang="zh-CN"/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1295400" y="435836"/>
            <a:ext cx="7306310" cy="78336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9pPr>
          </a:lstStyle>
          <a:p>
            <a:r>
              <a:rPr lang="zh-CN" altLang="en-US" sz="3200" kern="0" dirty="0">
                <a:sym typeface="+mn-ea"/>
              </a:rPr>
              <a:t>实验要求</a:t>
            </a:r>
          </a:p>
        </p:txBody>
      </p:sp>
      <p:sp>
        <p:nvSpPr>
          <p:cNvPr id="6" name="内容占位符 5"/>
          <p:cNvSpPr txBox="1">
            <a:spLocks/>
          </p:cNvSpPr>
          <p:nvPr/>
        </p:nvSpPr>
        <p:spPr>
          <a:xfrm>
            <a:off x="381000" y="1660525"/>
            <a:ext cx="8382000" cy="4953000"/>
          </a:xfrm>
          <a:prstGeom prst="rect">
            <a:avLst/>
          </a:prstGeom>
        </p:spPr>
        <p:txBody>
          <a:bodyPr/>
          <a:lstStyle>
            <a:lvl1pPr marL="319405" indent="-319405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kumimoji="1" sz="26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640080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kumimoji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2860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000" b="1" kern="0" dirty="0"/>
              <a:t>自行组队：每人只限参加一个队伍，每队最多不超过</a:t>
            </a:r>
            <a:r>
              <a:rPr lang="en-US" altLang="zh-CN" sz="2000" b="1" kern="0" dirty="0"/>
              <a:t>5</a:t>
            </a:r>
            <a:r>
              <a:rPr lang="zh-CN" altLang="en-US" sz="2000" b="1" kern="0" dirty="0"/>
              <a:t>人，</a:t>
            </a:r>
            <a:r>
              <a:rPr lang="zh-CN" altLang="en-US" sz="2000" b="1" kern="0" dirty="0">
                <a:solidFill>
                  <a:srgbClr val="FF0000"/>
                </a:solidFill>
              </a:rPr>
              <a:t>不允许</a:t>
            </a:r>
            <a:r>
              <a:rPr lang="zh-CN" altLang="en-US" sz="2000" b="1" kern="0" dirty="0"/>
              <a:t>跨班组队，必须从</a:t>
            </a:r>
            <a:r>
              <a:rPr lang="en-US" altLang="zh-CN" sz="2000" b="1" kern="0" dirty="0"/>
              <a:t>ppt</a:t>
            </a:r>
            <a:r>
              <a:rPr lang="zh-CN" altLang="en-US" sz="2000" b="1" kern="0" dirty="0"/>
              <a:t>中给出的</a:t>
            </a:r>
            <a:r>
              <a:rPr lang="en-US" altLang="zh-CN" sz="2000" b="1" kern="0" dirty="0"/>
              <a:t>7</a:t>
            </a:r>
            <a:r>
              <a:rPr lang="zh-CN" altLang="en-US" sz="2000" b="1" kern="0" dirty="0"/>
              <a:t>个赛题中选择一个参赛；</a:t>
            </a:r>
            <a:r>
              <a:rPr lang="en-US" altLang="zh-CN" sz="2000" b="1" kern="0" dirty="0">
                <a:solidFill>
                  <a:srgbClr val="FF0000"/>
                </a:solidFill>
              </a:rPr>
              <a:t>10</a:t>
            </a:r>
            <a:r>
              <a:rPr lang="zh-CN" altLang="en-US" sz="2000" b="1" kern="0" dirty="0">
                <a:solidFill>
                  <a:srgbClr val="FF0000"/>
                </a:solidFill>
              </a:rPr>
              <a:t>月</a:t>
            </a:r>
            <a:r>
              <a:rPr lang="en-US" altLang="zh-CN" sz="2000" b="1" kern="0" dirty="0">
                <a:solidFill>
                  <a:srgbClr val="FF0000"/>
                </a:solidFill>
              </a:rPr>
              <a:t>20</a:t>
            </a:r>
            <a:r>
              <a:rPr lang="zh-CN" altLang="en-US" sz="2000" b="1" kern="0" dirty="0">
                <a:solidFill>
                  <a:srgbClr val="FF0000"/>
                </a:solidFill>
              </a:rPr>
              <a:t>日前</a:t>
            </a:r>
            <a:r>
              <a:rPr lang="zh-CN" altLang="en-US" sz="2000" b="1" kern="0" dirty="0"/>
              <a:t>将队伍信息（人员姓名</a:t>
            </a:r>
            <a:r>
              <a:rPr lang="en-US" altLang="zh-CN" sz="2000" b="1" kern="0" dirty="0"/>
              <a:t>+</a:t>
            </a:r>
            <a:r>
              <a:rPr lang="zh-CN" altLang="en-US" sz="2000" b="1" kern="0" dirty="0"/>
              <a:t>学号，队伍选题）发到：</a:t>
            </a:r>
            <a:endParaRPr lang="en-US" altLang="zh-CN" sz="2000" b="1" kern="0" dirty="0"/>
          </a:p>
          <a:p>
            <a:pPr lvl="1"/>
            <a:r>
              <a:rPr lang="zh-CN" altLang="en-US" sz="1600" b="1" kern="0" dirty="0"/>
              <a:t>课程号</a:t>
            </a:r>
            <a:r>
              <a:rPr lang="en-US" altLang="zh-CN" sz="1600" b="1" kern="0" dirty="0"/>
              <a:t>COMP6110P.01</a:t>
            </a:r>
            <a:r>
              <a:rPr lang="zh-CN" altLang="en-US" sz="1600" b="1" kern="0" dirty="0"/>
              <a:t>： </a:t>
            </a:r>
            <a:r>
              <a:rPr lang="en-US" altLang="zh-CN" sz="1600" b="1" kern="0" dirty="0"/>
              <a:t>ml_ustc2022_01@163.com </a:t>
            </a:r>
          </a:p>
          <a:p>
            <a:pPr lvl="1"/>
            <a:r>
              <a:rPr lang="zh-CN" altLang="en-US" sz="1600" b="1" kern="0" dirty="0"/>
              <a:t>课程号</a:t>
            </a:r>
            <a:r>
              <a:rPr lang="en-US" altLang="zh-CN" sz="1600" b="1" kern="0" dirty="0"/>
              <a:t>COMP6110P.02</a:t>
            </a:r>
            <a:r>
              <a:rPr lang="zh-CN" altLang="en-US" sz="1600" b="1" kern="0" dirty="0"/>
              <a:t>：</a:t>
            </a:r>
            <a:r>
              <a:rPr lang="en-US" altLang="zh-CN" sz="1600" b="1" kern="0" dirty="0"/>
              <a:t> ml_ustc2022_02@163.com </a:t>
            </a:r>
            <a:endParaRPr lang="en-US" altLang="zh-CN" sz="1600" b="1" kern="0" dirty="0">
              <a:solidFill>
                <a:srgbClr val="FF0000"/>
              </a:solidFill>
            </a:endParaRPr>
          </a:p>
          <a:p>
            <a:r>
              <a:rPr lang="zh-CN" altLang="en-US" sz="2000" b="1" kern="0" dirty="0"/>
              <a:t>实验数据：比赛中的数据可在报名后自行前往大赛对应页面下载</a:t>
            </a:r>
            <a:endParaRPr lang="en-US" altLang="zh-CN" sz="2000" b="1" kern="0" dirty="0"/>
          </a:p>
          <a:p>
            <a:r>
              <a:rPr lang="zh-CN" altLang="en-US" sz="2000" b="1" kern="0" dirty="0"/>
              <a:t>实验报告：写明组内人员分工，实验任务目标，实验所用方案技术，实验结果及分析等</a:t>
            </a:r>
            <a:endParaRPr lang="en-US" altLang="zh-CN" sz="2000" b="1" kern="0" dirty="0"/>
          </a:p>
          <a:p>
            <a:r>
              <a:rPr lang="zh-CN" altLang="en-US" sz="2000" b="1" kern="0" dirty="0"/>
              <a:t>截止时间：考试结束之后一周内</a:t>
            </a:r>
          </a:p>
        </p:txBody>
      </p:sp>
    </p:spTree>
    <p:extLst>
      <p:ext uri="{BB962C8B-B14F-4D97-AF65-F5344CB8AC3E}">
        <p14:creationId xmlns:p14="http://schemas.microsoft.com/office/powerpoint/2010/main" val="329898754"/>
      </p:ext>
    </p:extLst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429419" y="931068"/>
            <a:ext cx="7924800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kumimoji="1" sz="2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40080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2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kumimoji="1"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kumimoji="1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endParaRPr kumimoji="0" lang="en-US" altLang="zh-CN" sz="4800" b="1" dirty="0">
              <a:solidFill>
                <a:srgbClr val="000000"/>
              </a:solidFill>
              <a:latin typeface="Arial Black" panose="020B0A04020102020204" pitchFamily="34" charset="0"/>
              <a:ea typeface="隶书" panose="02010509060101010101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4800" b="1" dirty="0">
                <a:solidFill>
                  <a:srgbClr val="000000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机器学习与知识发现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endParaRPr kumimoji="0" lang="en-US" altLang="zh-CN" sz="4400" b="1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4400" b="1" dirty="0">
                <a:solidFill>
                  <a:schemeClr val="accent6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文献阅读</a:t>
            </a:r>
          </a:p>
        </p:txBody>
      </p:sp>
      <p:sp>
        <p:nvSpPr>
          <p:cNvPr id="4100" name="灯片编号占位符 2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kumimoji="1" sz="2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40080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2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kumimoji="1"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kumimoji="1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46F0FB5D-77E9-4963-9C8B-5AB52724520F}" type="slidenum">
              <a:rPr kumimoji="0" altLang="zh-CN" sz="1400" smtClean="0">
                <a:solidFill>
                  <a:srgbClr val="FFFFFF"/>
                </a:solidFill>
              </a:rPr>
              <a:t>6</a:t>
            </a:fld>
            <a:endParaRPr kumimoji="0" lang="zh-CN" altLang="zh-CN" sz="1400">
              <a:solidFill>
                <a:srgbClr val="FFFFFF"/>
              </a:solidFill>
            </a:endParaRPr>
          </a:p>
        </p:txBody>
      </p:sp>
      <p:sp>
        <p:nvSpPr>
          <p:cNvPr id="4102" name="标题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305675" cy="990600"/>
          </a:xfrm>
        </p:spPr>
        <p:txBody>
          <a:bodyPr/>
          <a:lstStyle/>
          <a:p>
            <a:r>
              <a:rPr lang="en-US" altLang="zh-CN">
                <a:solidFill>
                  <a:srgbClr val="B95B22"/>
                </a:solidFill>
                <a:ea typeface="宋体" panose="02010600030101010101" pitchFamily="2" charset="-122"/>
              </a:rPr>
              <a:t> </a:t>
            </a:r>
            <a:endParaRPr lang="zh-CN" altLang="en-US">
              <a:solidFill>
                <a:srgbClr val="B95B22"/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F3E1CEC-CC32-E44D-8ECA-DF5D9DB35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791" y="5039163"/>
            <a:ext cx="57740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kumimoji="1" sz="2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40080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2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kumimoji="1"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kumimoji="1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800" b="1" dirty="0">
                <a:solidFill>
                  <a:schemeClr val="accent6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授课老师：陈恩红、徐林莉</a:t>
            </a:r>
            <a:endParaRPr kumimoji="0" lang="en-US" altLang="zh-CN" sz="2800" b="1" dirty="0">
              <a:solidFill>
                <a:schemeClr val="accent6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0200463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6891E9B-CCD2-4B95-8BC5-E75F90CE5BA3}" type="slidenum">
              <a:rPr lang="zh-CN" altLang="en-US" smtClean="0"/>
              <a:t>7</a:t>
            </a:fld>
            <a:endParaRPr lang="en-US" altLang="zh-CN"/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1295400" y="435836"/>
            <a:ext cx="7306310" cy="78336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9pPr>
          </a:lstStyle>
          <a:p>
            <a:r>
              <a:rPr lang="zh-CN" altLang="en-US" sz="3200" kern="0" dirty="0">
                <a:sym typeface="+mn-ea"/>
              </a:rPr>
              <a:t>报告要求</a:t>
            </a:r>
          </a:p>
        </p:txBody>
      </p:sp>
      <p:sp>
        <p:nvSpPr>
          <p:cNvPr id="6" name="内容占位符 5"/>
          <p:cNvSpPr txBox="1">
            <a:spLocks/>
          </p:cNvSpPr>
          <p:nvPr/>
        </p:nvSpPr>
        <p:spPr>
          <a:xfrm>
            <a:off x="381000" y="1660525"/>
            <a:ext cx="8382000" cy="4953000"/>
          </a:xfrm>
          <a:prstGeom prst="rect">
            <a:avLst/>
          </a:prstGeom>
        </p:spPr>
        <p:txBody>
          <a:bodyPr/>
          <a:lstStyle>
            <a:lvl1pPr marL="319405" indent="-319405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kumimoji="1" sz="26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640080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kumimoji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2860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000" b="1" kern="0" dirty="0"/>
              <a:t>阅读至少</a:t>
            </a:r>
            <a:r>
              <a:rPr lang="en-US" altLang="zh-CN" sz="2000" b="1" kern="0" dirty="0"/>
              <a:t>2</a:t>
            </a:r>
            <a:r>
              <a:rPr lang="zh-CN" altLang="en-US" sz="2000" b="1" kern="0" dirty="0"/>
              <a:t>篇英文论文（</a:t>
            </a:r>
            <a:r>
              <a:rPr lang="en-US" altLang="zh-CN" sz="2000" b="1" kern="0" dirty="0"/>
              <a:t>CCF</a:t>
            </a:r>
            <a:r>
              <a:rPr lang="zh-CN" altLang="en-US" sz="2000" b="1" kern="0" dirty="0"/>
              <a:t>推荐的</a:t>
            </a:r>
            <a:r>
              <a:rPr lang="en-US" altLang="zh-CN" sz="2000" b="1" kern="0" dirty="0"/>
              <a:t>A</a:t>
            </a:r>
            <a:r>
              <a:rPr lang="zh-CN" altLang="en-US" sz="2000" b="1" kern="0" dirty="0"/>
              <a:t>，</a:t>
            </a:r>
            <a:r>
              <a:rPr lang="en-US" altLang="zh-CN" sz="2000" b="1" kern="0" dirty="0"/>
              <a:t>B</a:t>
            </a:r>
            <a:r>
              <a:rPr lang="zh-CN" altLang="en-US" sz="2000" b="1" kern="0" dirty="0"/>
              <a:t>类会议、期刊），选题与课程相关即可，具体不限</a:t>
            </a:r>
            <a:endParaRPr lang="en-US" altLang="zh-CN" sz="2000" b="1" kern="0" dirty="0"/>
          </a:p>
          <a:p>
            <a:r>
              <a:rPr lang="zh-CN" altLang="en-US" sz="2000" b="1" kern="0" dirty="0"/>
              <a:t>根据所读论文撰写文献阅读报告，中</a:t>
            </a:r>
            <a:r>
              <a:rPr lang="en-US" altLang="zh-CN" sz="2000" b="1" kern="0" dirty="0"/>
              <a:t>/</a:t>
            </a:r>
            <a:r>
              <a:rPr lang="zh-CN" altLang="en-US" sz="2000" b="1" kern="0" dirty="0"/>
              <a:t>英文不限，鼓励使用英文</a:t>
            </a:r>
            <a:endParaRPr lang="en-US" altLang="zh-CN" sz="2000" b="1" kern="0" dirty="0"/>
          </a:p>
          <a:p>
            <a:r>
              <a:rPr lang="zh-CN" altLang="en-US" sz="2000" b="1" kern="0" dirty="0"/>
              <a:t>截止时间：考试结束之后一周内</a:t>
            </a:r>
          </a:p>
        </p:txBody>
      </p:sp>
    </p:spTree>
    <p:extLst>
      <p:ext uri="{BB962C8B-B14F-4D97-AF65-F5344CB8AC3E}">
        <p14:creationId xmlns:p14="http://schemas.microsoft.com/office/powerpoint/2010/main" val="988679078"/>
      </p:ext>
    </p:extLst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4_Rutgers">
  <a:themeElements>
    <a:clrScheme name="Rutgers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8733F"/>
      </a:accent6>
      <a:hlink>
        <a:srgbClr val="F7B615"/>
      </a:hlink>
      <a:folHlink>
        <a:srgbClr val="704404"/>
      </a:folHlink>
    </a:clrScheme>
    <a:fontScheme name="Rutgers">
      <a:majorFont>
        <a:latin typeface="Palatino Linotype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utgers 1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C8733F"/>
        </a:accent6>
        <a:hlink>
          <a:srgbClr val="F7B615"/>
        </a:hlink>
        <a:folHlink>
          <a:srgbClr val="70440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534</Words>
  <Application>Microsoft Macintosh PowerPoint</Application>
  <PresentationFormat>全屏显示(4:3)</PresentationFormat>
  <Paragraphs>58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华文新魏</vt:lpstr>
      <vt:lpstr>楷体_GB2312</vt:lpstr>
      <vt:lpstr>宋体</vt:lpstr>
      <vt:lpstr>Arial</vt:lpstr>
      <vt:lpstr>Arial Black</vt:lpstr>
      <vt:lpstr>Calibri</vt:lpstr>
      <vt:lpstr>Palatino Linotype</vt:lpstr>
      <vt:lpstr>Times New Roman</vt:lpstr>
      <vt:lpstr>Tw Cen MT</vt:lpstr>
      <vt:lpstr>Wingdings</vt:lpstr>
      <vt:lpstr>4_Rutgers</vt:lpstr>
      <vt:lpstr> 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Windows 用户</dc:creator>
  <cp:lastModifiedBy>15930303321@163.com</cp:lastModifiedBy>
  <cp:revision>99</cp:revision>
  <dcterms:created xsi:type="dcterms:W3CDTF">2018-09-10T04:25:00Z</dcterms:created>
  <dcterms:modified xsi:type="dcterms:W3CDTF">2022-09-09T01:34:54Z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