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Hanken Grotesk"/>
      <p:regular r:id="rId54"/>
      <p:bold r:id="rId55"/>
      <p:italic r:id="rId56"/>
      <p:boldItalic r:id="rId57"/>
    </p:embeddedFont>
    <p:embeddedFont>
      <p:font typeface="Hanken Grotesk SemiBold"/>
      <p:regular r:id="rId58"/>
      <p:bold r:id="rId59"/>
      <p:italic r:id="rId60"/>
      <p:boldItalic r:id="rId61"/>
    </p:embeddedFont>
    <p:embeddedFont>
      <p:font typeface="Inter"/>
      <p:regular r:id="rId62"/>
      <p:bold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nter-regular.fntdata"/><Relationship Id="rId61" Type="http://schemas.openxmlformats.org/officeDocument/2006/relationships/font" Target="fonts/HankenGroteskSemiBold-boldItalic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Inter-bold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HankenGroteskSemiBol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ankenGrotesk-bold.fntdata"/><Relationship Id="rId10" Type="http://schemas.openxmlformats.org/officeDocument/2006/relationships/slide" Target="slides/slide4.xml"/><Relationship Id="rId54" Type="http://schemas.openxmlformats.org/officeDocument/2006/relationships/font" Target="fonts/HankenGrotesk-regular.fntdata"/><Relationship Id="rId13" Type="http://schemas.openxmlformats.org/officeDocument/2006/relationships/slide" Target="slides/slide7.xml"/><Relationship Id="rId57" Type="http://schemas.openxmlformats.org/officeDocument/2006/relationships/font" Target="fonts/HankenGrotesk-boldItalic.fntdata"/><Relationship Id="rId12" Type="http://schemas.openxmlformats.org/officeDocument/2006/relationships/slide" Target="slides/slide6.xml"/><Relationship Id="rId56" Type="http://schemas.openxmlformats.org/officeDocument/2006/relationships/font" Target="fonts/HankenGrotesk-italic.fntdata"/><Relationship Id="rId15" Type="http://schemas.openxmlformats.org/officeDocument/2006/relationships/slide" Target="slides/slide9.xml"/><Relationship Id="rId59" Type="http://schemas.openxmlformats.org/officeDocument/2006/relationships/font" Target="fonts/HankenGroteskSemiBold-bold.fntdata"/><Relationship Id="rId14" Type="http://schemas.openxmlformats.org/officeDocument/2006/relationships/slide" Target="slides/slide8.xml"/><Relationship Id="rId58" Type="http://schemas.openxmlformats.org/officeDocument/2006/relationships/font" Target="fonts/HankenGrotesk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SLIDES_API15320540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SLIDES_API15320540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1fdee1e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1fdee1e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1d3702c5f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1d3702c5f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1fdee1e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1fdee1e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1fdee1e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1fdee1e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1fdee1ea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1fdee1ea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1fdee1e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1fdee1e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1fdee1ea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1fdee1ea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1fdee1ea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1fdee1ea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1fdee1ea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1fdee1ea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1fdee1e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1fdee1e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1532054086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1532054086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1fdee1e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1fdee1e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1fdee1ea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1fdee1ea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1fdee1e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1fdee1e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1fdee1ea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1fdee1ea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1fdee1e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1fdee1e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1fdee1e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1fdee1e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91fdee1ea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91fdee1ea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1fdee1ea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1fdee1ea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1fdee1ea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1fdee1e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1fdee1ea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1fdee1ea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1d3702c5f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1d3702c5f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1fdee1ea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1fdee1ea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1fdee1ea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1fdee1ea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1fdee1ea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91fdee1ea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1fdee1ea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1fdee1ea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1fdee1ea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91fdee1ea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fdee1ea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fdee1ea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1fdee1ea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91fdee1ea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1fdee1ea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1fdee1ea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1fdee1e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91fdee1e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1fdee1ea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1fdee1ea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fdee1e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fdee1e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1fdee1ea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1fdee1ea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2d008ca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2d008ca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91fdee1ea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91fdee1e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91fdee1ea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91fdee1ea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1fdee1ea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1fdee1ea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1fdee1ea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1fdee1ea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1fdee1ea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1fdee1ea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1fdee1ea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91fdee1ea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1d3702c5f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1d3702c5f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1532054086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1532054086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1d3702c5f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1d3702c5f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fdee1ea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fdee1ea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1fdee1ea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1fdee1ea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2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2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9" name="Google Shape;119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3" name="Google Shape;153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3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31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32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33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sz="2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baeldung.com/get-started-with-java-series" TargetMode="External"/><Relationship Id="rId4" Type="http://schemas.openxmlformats.org/officeDocument/2006/relationships/hyperlink" Target="https://www.baeldung.com/java-method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ctrTitle"/>
          </p:nvPr>
        </p:nvSpPr>
        <p:spPr>
          <a:xfrm>
            <a:off x="1564975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of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875" y="1114825"/>
            <a:ext cx="2913850" cy="2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If, else if, else</a:t>
            </a:r>
            <a:endParaRPr sz="2520"/>
          </a:p>
        </p:txBody>
      </p:sp>
      <p:sp>
        <p:nvSpPr>
          <p:cNvPr id="249" name="Google Shape;249;p44"/>
          <p:cNvSpPr txBox="1"/>
          <p:nvPr/>
        </p:nvSpPr>
        <p:spPr>
          <a:xfrm>
            <a:off x="1255950" y="1179600"/>
            <a:ext cx="66321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 = scanner.nextInt();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(n == </a:t>
            </a:r>
            <a:r>
              <a:rPr lang="en-GB" sz="2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2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2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(n == </a:t>
            </a:r>
            <a:r>
              <a:rPr lang="en-GB" sz="2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|| n == </a:t>
            </a:r>
            <a:r>
              <a:rPr lang="en-GB" sz="2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2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2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"2 or 3"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2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2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"none of above"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Ternary o</a:t>
            </a:r>
            <a:r>
              <a:rPr lang="en-GB" sz="2520"/>
              <a:t>perator</a:t>
            </a:r>
            <a:endParaRPr sz="2520"/>
          </a:p>
        </p:txBody>
      </p:sp>
      <p:sp>
        <p:nvSpPr>
          <p:cNvPr id="255" name="Google Shape;255;p45"/>
          <p:cNvSpPr txBox="1"/>
          <p:nvPr/>
        </p:nvSpPr>
        <p:spPr>
          <a:xfrm>
            <a:off x="457200" y="2404850"/>
            <a:ext cx="86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warning = speed &gt; </a:t>
            </a:r>
            <a:r>
              <a:rPr lang="en-GB" sz="2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90 </a:t>
            </a:r>
            <a:r>
              <a:rPr lang="en-GB" sz="2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-GB" sz="2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"speeding" </a:t>
            </a:r>
            <a:r>
              <a:rPr lang="en-GB" sz="2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2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"normal"</a:t>
            </a:r>
            <a:r>
              <a:rPr lang="en-GB" sz="2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Switch</a:t>
            </a:r>
            <a:endParaRPr sz="2520"/>
          </a:p>
        </p:txBody>
      </p:sp>
      <p:sp>
        <p:nvSpPr>
          <p:cNvPr id="261" name="Google Shape;261;p46"/>
          <p:cNvSpPr txBox="1"/>
          <p:nvPr/>
        </p:nvSpPr>
        <p:spPr>
          <a:xfrm>
            <a:off x="874350" y="1017725"/>
            <a:ext cx="73953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k = scanner.nextInt();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(k) {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GB" sz="2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-GB" sz="2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2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GB" sz="2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GB" sz="2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-GB" sz="2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2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"2 or 3"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-GB" sz="2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2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"none of above"</a:t>
            </a: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2" name="Google Shape;262;p46"/>
          <p:cNvGrpSpPr/>
          <p:nvPr/>
        </p:nvGrpSpPr>
        <p:grpSpPr>
          <a:xfrm>
            <a:off x="7011024" y="2256502"/>
            <a:ext cx="1675785" cy="929151"/>
            <a:chOff x="6711450" y="2256500"/>
            <a:chExt cx="1319100" cy="738300"/>
          </a:xfrm>
        </p:grpSpPr>
        <p:sp>
          <p:nvSpPr>
            <p:cNvPr id="263" name="Google Shape;263;p46"/>
            <p:cNvSpPr/>
            <p:nvPr/>
          </p:nvSpPr>
          <p:spPr>
            <a:xfrm>
              <a:off x="6711450" y="2256500"/>
              <a:ext cx="1319100" cy="7383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Inter"/>
                  <a:ea typeface="Inter"/>
                  <a:cs typeface="Inter"/>
                  <a:sym typeface="Inter"/>
                </a:rPr>
                <a:t>sdf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64" name="Google Shape;264;p46"/>
            <p:cNvSpPr txBox="1"/>
            <p:nvPr/>
          </p:nvSpPr>
          <p:spPr>
            <a:xfrm>
              <a:off x="6736325" y="2273100"/>
              <a:ext cx="12777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Why do we need breaks?</a:t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java.lang.Object</a:t>
            </a:r>
            <a:endParaRPr sz="2520"/>
          </a:p>
        </p:txBody>
      </p:sp>
      <p:sp>
        <p:nvSpPr>
          <p:cNvPr id="270" name="Google Shape;270;p47"/>
          <p:cNvSpPr txBox="1"/>
          <p:nvPr/>
        </p:nvSpPr>
        <p:spPr>
          <a:xfrm>
            <a:off x="528450" y="1289150"/>
            <a:ext cx="795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Java, "almost" all data is object and inherit Object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150" y="1861850"/>
            <a:ext cx="5953700" cy="29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java.lang.Object</a:t>
            </a:r>
            <a:endParaRPr sz="2520"/>
          </a:p>
        </p:txBody>
      </p:sp>
      <p:sp>
        <p:nvSpPr>
          <p:cNvPr id="277" name="Google Shape;277;p48"/>
          <p:cNvSpPr txBox="1"/>
          <p:nvPr/>
        </p:nvSpPr>
        <p:spPr>
          <a:xfrm>
            <a:off x="528450" y="1289150"/>
            <a:ext cx="7959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will be printed?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528450" y="1809650"/>
            <a:ext cx="75186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 p1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Point(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 p2 = p1;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p1.setX(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.println(p2.getX());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 p3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Point(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 p4 = p3;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p3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Point(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.println(p4.getX());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Null vs zero</a:t>
            </a:r>
            <a:endParaRPr sz="2520"/>
          </a:p>
        </p:txBody>
      </p:sp>
      <p:pic>
        <p:nvPicPr>
          <p:cNvPr id="284" name="Google Shape;284;p49"/>
          <p:cNvPicPr preferRelativeResize="0"/>
          <p:nvPr/>
        </p:nvPicPr>
        <p:blipFill rotWithShape="1">
          <a:blip r:embed="rId3">
            <a:alphaModFix/>
          </a:blip>
          <a:srcRect b="2362" l="0" r="0" t="0"/>
          <a:stretch/>
        </p:blipFill>
        <p:spPr>
          <a:xfrm>
            <a:off x="4435891" y="1157288"/>
            <a:ext cx="3967099" cy="360208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9"/>
          <p:cNvSpPr txBox="1"/>
          <p:nvPr/>
        </p:nvSpPr>
        <p:spPr>
          <a:xfrm>
            <a:off x="457200" y="1321175"/>
            <a:ext cx="3859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nullText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emptyText =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49"/>
          <p:cNvSpPr txBox="1"/>
          <p:nvPr/>
        </p:nvSpPr>
        <p:spPr>
          <a:xfrm>
            <a:off x="457200" y="2378075"/>
            <a:ext cx="33069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</a:t>
            </a: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can be null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Primitive types – cannot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packages</a:t>
            </a:r>
            <a:endParaRPr/>
          </a:p>
        </p:txBody>
      </p:sp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600" y="1209875"/>
            <a:ext cx="5881574" cy="346046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0"/>
          <p:cNvSpPr txBox="1"/>
          <p:nvPr/>
        </p:nvSpPr>
        <p:spPr>
          <a:xfrm>
            <a:off x="224200" y="1297125"/>
            <a:ext cx="28824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Organization and Structuring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Name Conflicts Resolution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Access Control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-GB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classes</a:t>
            </a:r>
            <a:endParaRPr/>
          </a:p>
        </p:txBody>
      </p:sp>
      <p:sp>
        <p:nvSpPr>
          <p:cNvPr id="299" name="Google Shape;299;p51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java.util.Arrays;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java.util.Random;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 sz="18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51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java.util.*;</a:t>
            </a:r>
            <a:endParaRPr sz="1800"/>
          </a:p>
        </p:txBody>
      </p:sp>
      <p:sp>
        <p:nvSpPr>
          <p:cNvPr id="301" name="Google Shape;301;p51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✅</a:t>
            </a:r>
            <a:endParaRPr/>
          </a:p>
        </p:txBody>
      </p:sp>
      <p:sp>
        <p:nvSpPr>
          <p:cNvPr id="302" name="Google Shape;302;p51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packages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1850400" y="1690325"/>
            <a:ext cx="46752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Organization and Structuring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Name Conflicts Resolution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Access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…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java.util.</a:t>
            </a:r>
            <a:r>
              <a:rPr lang="en-GB" sz="2520"/>
              <a:t>Arrays</a:t>
            </a:r>
            <a:endParaRPr sz="2520"/>
          </a:p>
        </p:txBody>
      </p:sp>
      <p:sp>
        <p:nvSpPr>
          <p:cNvPr id="314" name="Google Shape;314;p53"/>
          <p:cNvSpPr txBox="1"/>
          <p:nvPr/>
        </p:nvSpPr>
        <p:spPr>
          <a:xfrm>
            <a:off x="475050" y="1581525"/>
            <a:ext cx="81939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array1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//[0, 0, 0, 0, 0]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i++) {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indexing starts from 0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array1[i] = i * i;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[0, 1, 4, 9, 16]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Object[] array2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Object[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[null, null, null]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String[][] twoDimensionalArray =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"bbb"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"cde"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53"/>
          <p:cNvSpPr txBox="1"/>
          <p:nvPr>
            <p:ph type="title"/>
          </p:nvPr>
        </p:nvSpPr>
        <p:spPr>
          <a:xfrm>
            <a:off x="457200" y="10177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700"/>
              <a:t>Array is Object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457200" y="82950"/>
            <a:ext cx="8229600" cy="13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The Java Development Kit (JDK)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The Java Runtime Environment (JRE)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The Virtual Machine (JVM)</a:t>
            </a:r>
            <a:endParaRPr sz="2520"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50" y="1508237"/>
            <a:ext cx="6235500" cy="30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20"/>
              <a:t>java.util.Arrays</a:t>
            </a:r>
            <a:endParaRPr sz="2520"/>
          </a:p>
        </p:txBody>
      </p:sp>
      <p:sp>
        <p:nvSpPr>
          <p:cNvPr id="321" name="Google Shape;321;p54"/>
          <p:cNvSpPr txBox="1"/>
          <p:nvPr/>
        </p:nvSpPr>
        <p:spPr>
          <a:xfrm>
            <a:off x="314900" y="1017725"/>
            <a:ext cx="86691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ints = </a:t>
            </a: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int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6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"Print array as is: "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ints);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//Printing array as is: [I@3a71f4dd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6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"Prin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array using toString: "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ints.toString());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//Printing array using toString: [I@3a71f4dd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6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"Print array using Arrays.toString: "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Arrays.</a:t>
            </a:r>
            <a:r>
              <a:rPr i="1"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(ints));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Printing array using Arrays.toString: [0, 0, 0, 0, 0]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20"/>
              <a:t>java.util.Arrays</a:t>
            </a:r>
            <a:endParaRPr sz="2520"/>
          </a:p>
        </p:txBody>
      </p:sp>
      <p:sp>
        <p:nvSpPr>
          <p:cNvPr id="327" name="Google Shape;327;p55"/>
          <p:cNvSpPr txBox="1"/>
          <p:nvPr/>
        </p:nvSpPr>
        <p:spPr>
          <a:xfrm>
            <a:off x="475050" y="1233100"/>
            <a:ext cx="84447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key);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a2);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boolean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deepEquals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(Object[] a1, Object[] a2);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a,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val);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a);</a:t>
            </a:r>
            <a:endParaRPr sz="18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“for” loop</a:t>
            </a:r>
            <a:endParaRPr sz="2520"/>
          </a:p>
        </p:txBody>
      </p:sp>
      <p:sp>
        <p:nvSpPr>
          <p:cNvPr id="333" name="Google Shape;333;p56"/>
          <p:cNvSpPr txBox="1"/>
          <p:nvPr/>
        </p:nvSpPr>
        <p:spPr>
          <a:xfrm>
            <a:off x="971100" y="1113263"/>
            <a:ext cx="720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initialization; condition; post action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56"/>
          <p:cNvSpPr txBox="1"/>
          <p:nvPr/>
        </p:nvSpPr>
        <p:spPr>
          <a:xfrm>
            <a:off x="971100" y="2922575"/>
            <a:ext cx="60111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count &lt;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count++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.println(count);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“for-each” loop</a:t>
            </a:r>
            <a:endParaRPr sz="2520"/>
          </a:p>
        </p:txBody>
      </p:sp>
      <p:sp>
        <p:nvSpPr>
          <p:cNvPr id="340" name="Google Shape;340;p57"/>
          <p:cNvSpPr txBox="1"/>
          <p:nvPr/>
        </p:nvSpPr>
        <p:spPr>
          <a:xfrm>
            <a:off x="640550" y="1201325"/>
            <a:ext cx="720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(type variable : array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statements;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57"/>
          <p:cNvSpPr txBox="1"/>
          <p:nvPr/>
        </p:nvSpPr>
        <p:spPr>
          <a:xfrm>
            <a:off x="640550" y="2802450"/>
            <a:ext cx="83112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String[] items = {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"Pen"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"Pencil"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"Notebook"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"Copybook"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 item : items)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.println(item);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“while” loop</a:t>
            </a:r>
            <a:endParaRPr sz="2520"/>
          </a:p>
        </p:txBody>
      </p:sp>
      <p:sp>
        <p:nvSpPr>
          <p:cNvPr id="347" name="Google Shape;347;p58"/>
          <p:cNvSpPr txBox="1"/>
          <p:nvPr/>
        </p:nvSpPr>
        <p:spPr>
          <a:xfrm>
            <a:off x="971100" y="1113263"/>
            <a:ext cx="7201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8"/>
          <p:cNvSpPr txBox="1"/>
          <p:nvPr/>
        </p:nvSpPr>
        <p:spPr>
          <a:xfrm>
            <a:off x="971100" y="2922575"/>
            <a:ext cx="57249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(count &lt;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.println(count);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count++;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“do-while” loop</a:t>
            </a:r>
            <a:endParaRPr sz="2520"/>
          </a:p>
        </p:txBody>
      </p:sp>
      <p:sp>
        <p:nvSpPr>
          <p:cNvPr id="354" name="Google Shape;354;p59"/>
          <p:cNvSpPr txBox="1"/>
          <p:nvPr/>
        </p:nvSpPr>
        <p:spPr>
          <a:xfrm>
            <a:off x="971100" y="1113263"/>
            <a:ext cx="7201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b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statement;</a:t>
            </a:r>
            <a:br>
              <a:rPr b="1" i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(condition);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9"/>
          <p:cNvSpPr txBox="1"/>
          <p:nvPr/>
        </p:nvSpPr>
        <p:spPr>
          <a:xfrm>
            <a:off x="971100" y="2922575"/>
            <a:ext cx="57249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.println(count);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count++;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(count &lt;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6" name="Google Shape;3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700" y="1401225"/>
            <a:ext cx="2611099" cy="20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loops</a:t>
            </a:r>
            <a:endParaRPr/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425150" y="1826900"/>
            <a:ext cx="52116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k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k &lt; i; k++)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363" name="Google Shape;363;p6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will be printed?</a:t>
            </a:r>
            <a:endParaRPr/>
          </a:p>
        </p:txBody>
      </p:sp>
      <p:pic>
        <p:nvPicPr>
          <p:cNvPr id="364" name="Google Shape;3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100" y="290250"/>
            <a:ext cx="2690274" cy="45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 vs return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457200" y="1537425"/>
            <a:ext cx="84306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numbers = {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target =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GB" sz="16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 &lt; numbers.</a:t>
            </a:r>
            <a:r>
              <a:rPr lang="en-GB" sz="16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(numbers[i] == target) {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-GB" sz="16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"Target number "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target + </a:t>
            </a:r>
            <a:r>
              <a:rPr lang="en-GB" sz="16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found at index "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i);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6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6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Exit the loop when the target is found</a:t>
            </a:r>
            <a:endParaRPr sz="16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1" name="Google Shape;371;p61"/>
          <p:cNvSpPr txBox="1"/>
          <p:nvPr>
            <p:ph idx="3" type="subTitle"/>
          </p:nvPr>
        </p:nvSpPr>
        <p:spPr>
          <a:xfrm>
            <a:off x="457200" y="964725"/>
            <a:ext cx="441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Find index of the element in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457200" y="1834900"/>
            <a:ext cx="82296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 &lt;=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(i ==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Skip iteration when i is 3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"Current value of i is: "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i);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378" name="Google Shape;378;p62"/>
          <p:cNvSpPr txBox="1"/>
          <p:nvPr>
            <p:ph idx="3" type="subTitle"/>
          </p:nvPr>
        </p:nvSpPr>
        <p:spPr>
          <a:xfrm>
            <a:off x="457200" y="1164900"/>
            <a:ext cx="8110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</a:t>
            </a:r>
            <a:r>
              <a:rPr lang="en-GB"/>
              <a:t>sed to skip the current iteration of a loop and proceed to the next iteration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— a sequence of characters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457200" y="1834900"/>
            <a:ext cx="81183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empty =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emptyUsingConstructor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String();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hello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world =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greeting = hello.concat(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).concat(world) +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04" y="247471"/>
            <a:ext cx="5882401" cy="464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methods of String class</a:t>
            </a:r>
            <a:endParaRPr/>
          </a:p>
        </p:txBody>
      </p:sp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457200" y="1017725"/>
            <a:ext cx="8229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int length();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boolean isBlank();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boolean equals(Object anObject);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int indexOf(int ch);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String repeat(int count);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String substring(int beginIndex, int endIndex);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String concat(String str);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boolean contains(CharSequence s);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String replace(char oldChar, char newChar);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String strip();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String[] split(String regex);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/>
              <a:t>…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Immutability of String</a:t>
            </a:r>
            <a:endParaRPr/>
          </a:p>
        </p:txBody>
      </p:sp>
      <p:sp>
        <p:nvSpPr>
          <p:cNvPr id="396" name="Google Shape;396;p65"/>
          <p:cNvSpPr txBox="1"/>
          <p:nvPr>
            <p:ph idx="1" type="body"/>
          </p:nvPr>
        </p:nvSpPr>
        <p:spPr>
          <a:xfrm>
            <a:off x="457200" y="1834900"/>
            <a:ext cx="822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character =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"Sponge Bob"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.println(character.toLowerCase());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sponge bob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.println(character); // Sponge Bob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25" y="1458375"/>
            <a:ext cx="5714150" cy="25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StringBuilder / StringBuffer</a:t>
            </a:r>
            <a:endParaRPr/>
          </a:p>
        </p:txBody>
      </p:sp>
      <p:sp>
        <p:nvSpPr>
          <p:cNvPr id="407" name="Google Shape;407;p67"/>
          <p:cNvSpPr txBox="1"/>
          <p:nvPr>
            <p:ph idx="1" type="body"/>
          </p:nvPr>
        </p:nvSpPr>
        <p:spPr>
          <a:xfrm>
            <a:off x="457200" y="1112975"/>
            <a:ext cx="82704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 append(Object obj);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 delete(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start, 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end);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 replace(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start, 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end, String str);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 insert(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index, 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[] str, </a:t>
            </a: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offset);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indexOf(String str);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lastIndexOf(String str);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StringBuilder reverse();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concat(String str);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pool</a:t>
            </a:r>
            <a:endParaRPr/>
          </a:p>
        </p:txBody>
      </p:sp>
      <p:sp>
        <p:nvSpPr>
          <p:cNvPr id="413" name="Google Shape;413;p68"/>
          <p:cNvSpPr txBox="1"/>
          <p:nvPr>
            <p:ph idx="1" type="body"/>
          </p:nvPr>
        </p:nvSpPr>
        <p:spPr>
          <a:xfrm>
            <a:off x="457200" y="1017725"/>
            <a:ext cx="41559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color1 = 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color2 = 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println(color1 == color2);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println(color1.equals(color2));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color5 = </a:t>
            </a:r>
            <a:r>
              <a:rPr lang="en-GB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String(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color6 = </a:t>
            </a:r>
            <a:r>
              <a:rPr lang="en-GB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String(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println(color5 == color6);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println(color5.equals(color6));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14" name="Google Shape;414;p68"/>
          <p:cNvSpPr txBox="1"/>
          <p:nvPr/>
        </p:nvSpPr>
        <p:spPr>
          <a:xfrm>
            <a:off x="4756150" y="2963425"/>
            <a:ext cx="4259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color3 = 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color4 = </a:t>
            </a:r>
            <a:r>
              <a:rPr lang="en-GB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String(</a:t>
            </a:r>
            <a:r>
              <a:rPr lang="en-GB" sz="15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println(color3 == color4);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println(color3.equals(color4));</a:t>
            </a:r>
            <a:endParaRPr sz="15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68"/>
          <p:cNvSpPr txBox="1"/>
          <p:nvPr/>
        </p:nvSpPr>
        <p:spPr>
          <a:xfrm>
            <a:off x="4971600" y="696600"/>
            <a:ext cx="371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true, true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6" name="Google Shape;416;p68"/>
          <p:cNvSpPr txBox="1"/>
          <p:nvPr/>
        </p:nvSpPr>
        <p:spPr>
          <a:xfrm>
            <a:off x="4971600" y="1169100"/>
            <a:ext cx="371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false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true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68"/>
          <p:cNvSpPr txBox="1"/>
          <p:nvPr/>
        </p:nvSpPr>
        <p:spPr>
          <a:xfrm>
            <a:off x="4971600" y="1641600"/>
            <a:ext cx="3715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false, true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423" name="Google Shape;423;p69"/>
          <p:cNvSpPr txBox="1"/>
          <p:nvPr/>
        </p:nvSpPr>
        <p:spPr>
          <a:xfrm>
            <a:off x="457200" y="1153000"/>
            <a:ext cx="5620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Wrapping methods: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Integer::valueOf(int)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Integer::valueOf(String)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Double::valueOf(double)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Integer::parseInt(String)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Constants like min/max values of primitive types: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Integer.MAX_VALUE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Conversion to another type: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Number::intValue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Number::floatValue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Wrapper classes</a:t>
            </a:r>
            <a:endParaRPr/>
          </a:p>
        </p:txBody>
      </p:sp>
      <p:pic>
        <p:nvPicPr>
          <p:cNvPr id="429" name="Google Shape;42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" y="1340850"/>
            <a:ext cx="8589600" cy="30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Autoboxing and Unboxing</a:t>
            </a:r>
            <a:endParaRPr/>
          </a:p>
        </p:txBody>
      </p:sp>
      <p:sp>
        <p:nvSpPr>
          <p:cNvPr id="435" name="Google Shape;435;p71"/>
          <p:cNvSpPr txBox="1"/>
          <p:nvPr>
            <p:ph idx="1" type="body"/>
          </p:nvPr>
        </p:nvSpPr>
        <p:spPr>
          <a:xfrm>
            <a:off x="457200" y="1602700"/>
            <a:ext cx="83265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Integer autoboxed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-&gt; Integer.valueOf(47);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unboxed = Integer.</a:t>
            </a:r>
            <a:r>
              <a:rPr i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GB" sz="18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-&gt; intValue()</a:t>
            </a:r>
            <a:endParaRPr sz="18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java.lang.Math</a:t>
            </a:r>
            <a:endParaRPr/>
          </a:p>
        </p:txBody>
      </p:sp>
      <p:sp>
        <p:nvSpPr>
          <p:cNvPr id="441" name="Google Shape;441;p72"/>
          <p:cNvSpPr txBox="1"/>
          <p:nvPr>
            <p:ph idx="1" type="body"/>
          </p:nvPr>
        </p:nvSpPr>
        <p:spPr>
          <a:xfrm>
            <a:off x="457200" y="1017725"/>
            <a:ext cx="60684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double sin(double a)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double cos(double a)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double exp(double a)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double sqrt(double a)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double pow(double a, double b)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int round(float a)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int abs(int a)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int max(int a, int b)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public static int min(int a, int b)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Math.PI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285"/>
              <a:t>Math.E</a:t>
            </a:r>
            <a:endParaRPr sz="1285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852"/>
              <a:buNone/>
            </a:pPr>
            <a:r>
              <a:rPr lang="en-GB" sz="1285"/>
              <a:t>…</a:t>
            </a:r>
            <a:endParaRPr sz="1285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java.lang.System</a:t>
            </a:r>
            <a:endParaRPr/>
          </a:p>
        </p:txBody>
      </p:sp>
      <p:sp>
        <p:nvSpPr>
          <p:cNvPr id="447" name="Google Shape;447;p73"/>
          <p:cNvSpPr txBox="1"/>
          <p:nvPr>
            <p:ph idx="1" type="body"/>
          </p:nvPr>
        </p:nvSpPr>
        <p:spPr>
          <a:xfrm>
            <a:off x="457200" y="1169850"/>
            <a:ext cx="63807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.printf(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"Hello %s!%n"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currentTimeMillis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"path.separator"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gc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idx="3" type="body"/>
          </p:nvPr>
        </p:nvSpPr>
        <p:spPr>
          <a:xfrm>
            <a:off x="457200" y="1518150"/>
            <a:ext cx="6862500" cy="32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Case sensitive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Each statement in Java must end with a semicolon (;)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Code blocks are enclosed in curly braces {}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Spaces (4) vs </a:t>
            </a:r>
            <a:r>
              <a:rPr lang="en-GB" strike="sngStrike"/>
              <a:t>tabulation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Comments </a:t>
            </a:r>
            <a:endParaRPr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/>
              <a:t>// one line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/>
              <a:t>/* multiline */</a:t>
            </a:r>
            <a:endParaRPr sz="1000"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/>
              <a:t>/**Java doc */</a:t>
            </a:r>
            <a:endParaRPr sz="10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Syntax</a:t>
            </a:r>
            <a:endParaRPr sz="2520"/>
          </a:p>
        </p:txBody>
      </p:sp>
      <p:cxnSp>
        <p:nvCxnSpPr>
          <p:cNvPr id="212" name="Google Shape;212;p38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java.util.Scanner</a:t>
            </a:r>
            <a:endParaRPr/>
          </a:p>
        </p:txBody>
      </p:sp>
      <p:sp>
        <p:nvSpPr>
          <p:cNvPr id="453" name="Google Shape;453;p74"/>
          <p:cNvSpPr txBox="1"/>
          <p:nvPr>
            <p:ph idx="1" type="body"/>
          </p:nvPr>
        </p:nvSpPr>
        <p:spPr>
          <a:xfrm>
            <a:off x="457200" y="1017725"/>
            <a:ext cx="70053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Scanner scanner =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item = scanner.next();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price = scanner.nextDouble();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scanner.close(); // </a:t>
            </a:r>
            <a:r>
              <a:rPr b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!!!</a:t>
            </a:r>
            <a:endParaRPr b="1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Methods: example</a:t>
            </a:r>
            <a:endParaRPr/>
          </a:p>
        </p:txBody>
      </p:sp>
      <p:sp>
        <p:nvSpPr>
          <p:cNvPr id="459" name="Google Shape;459;p75"/>
          <p:cNvSpPr txBox="1"/>
          <p:nvPr/>
        </p:nvSpPr>
        <p:spPr>
          <a:xfrm>
            <a:off x="457200" y="962325"/>
            <a:ext cx="5399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printGradeRepresentation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printGradeRepresentation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grade)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String gradeRepresentation = </a:t>
            </a:r>
            <a:r>
              <a:rPr i="1"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getGradeRepresentation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(grade);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.println(gradeRepresentation);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getGradeRepresentation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grade)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(grade == </a:t>
            </a:r>
            <a:r>
              <a:rPr lang="en-GB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"Awesome"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(grade == </a:t>
            </a:r>
            <a:r>
              <a:rPr lang="en-GB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"Good"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(grade == </a:t>
            </a:r>
            <a:r>
              <a:rPr lang="en-GB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"Acceptable"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(grade &gt; </a:t>
            </a:r>
            <a:r>
              <a:rPr lang="en-GB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grade &lt; </a:t>
            </a:r>
            <a:r>
              <a:rPr lang="en-GB" sz="11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"Bad"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75"/>
          <p:cNvSpPr txBox="1"/>
          <p:nvPr/>
        </p:nvSpPr>
        <p:spPr>
          <a:xfrm>
            <a:off x="5856900" y="588075"/>
            <a:ext cx="30612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ethod declaration consists of modifiers (public, static, …)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eturn type or </a:t>
            </a:r>
            <a:r>
              <a:rPr b="1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void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 the method does not return anything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ist of input params (type + name) separated with commas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ody of the method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Return statement: optional for the </a:t>
            </a:r>
            <a:r>
              <a:rPr b="1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void 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methods, required otherwise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Note: add </a:t>
            </a:r>
            <a:r>
              <a:rPr b="1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static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modifier to the method  if you need to call it from the </a:t>
            </a:r>
            <a:r>
              <a:rPr b="1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main</a:t>
            </a: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method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Garbage collector</a:t>
            </a:r>
            <a:endParaRPr/>
          </a:p>
        </p:txBody>
      </p:sp>
      <p:pic>
        <p:nvPicPr>
          <p:cNvPr id="466" name="Google Shape;4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5" y="1058025"/>
            <a:ext cx="4605900" cy="28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300" y="2906550"/>
            <a:ext cx="4798649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76"/>
          <p:cNvGrpSpPr/>
          <p:nvPr/>
        </p:nvGrpSpPr>
        <p:grpSpPr>
          <a:xfrm>
            <a:off x="5815825" y="1378325"/>
            <a:ext cx="1713600" cy="656700"/>
            <a:chOff x="5773050" y="1056925"/>
            <a:chExt cx="1713600" cy="656700"/>
          </a:xfrm>
        </p:grpSpPr>
        <p:sp>
          <p:nvSpPr>
            <p:cNvPr id="469" name="Google Shape;469;p76"/>
            <p:cNvSpPr/>
            <p:nvPr/>
          </p:nvSpPr>
          <p:spPr>
            <a:xfrm>
              <a:off x="5773050" y="1056925"/>
              <a:ext cx="1713600" cy="656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0" name="Google Shape;470;p76"/>
            <p:cNvSpPr txBox="1"/>
            <p:nvPr/>
          </p:nvSpPr>
          <p:spPr>
            <a:xfrm>
              <a:off x="6093450" y="1213075"/>
              <a:ext cx="1393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Healthy</a:t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71" name="Google Shape;471;p76"/>
          <p:cNvGrpSpPr/>
          <p:nvPr/>
        </p:nvGrpSpPr>
        <p:grpSpPr>
          <a:xfrm>
            <a:off x="1681475" y="4110750"/>
            <a:ext cx="1513200" cy="624600"/>
            <a:chOff x="1881650" y="4011500"/>
            <a:chExt cx="1513200" cy="624600"/>
          </a:xfrm>
        </p:grpSpPr>
        <p:sp>
          <p:nvSpPr>
            <p:cNvPr id="472" name="Google Shape;472;p76"/>
            <p:cNvSpPr/>
            <p:nvPr/>
          </p:nvSpPr>
          <p:spPr>
            <a:xfrm>
              <a:off x="1881650" y="4011500"/>
              <a:ext cx="1513200" cy="624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3" name="Google Shape;473;p76"/>
            <p:cNvSpPr txBox="1"/>
            <p:nvPr/>
          </p:nvSpPr>
          <p:spPr>
            <a:xfrm>
              <a:off x="1889650" y="4163650"/>
              <a:ext cx="11850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Unhealthy</a:t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7"/>
          <p:cNvSpPr txBox="1"/>
          <p:nvPr>
            <p:ph type="title"/>
          </p:nvPr>
        </p:nvSpPr>
        <p:spPr>
          <a:xfrm>
            <a:off x="144400" y="1132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</a:t>
            </a:r>
            <a:endParaRPr/>
          </a:p>
        </p:txBody>
      </p:sp>
      <p:pic>
        <p:nvPicPr>
          <p:cNvPr id="479" name="Google Shape;47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00" y="633400"/>
            <a:ext cx="6989850" cy="2464200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0" name="Google Shape;48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000" y="113200"/>
            <a:ext cx="3531574" cy="3730150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1" name="Google Shape;48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000" y="1761825"/>
            <a:ext cx="5108202" cy="3141199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</a:t>
            </a:r>
            <a:endParaRPr/>
          </a:p>
        </p:txBody>
      </p:sp>
      <p:sp>
        <p:nvSpPr>
          <p:cNvPr id="487" name="Google Shape;487;p78"/>
          <p:cNvSpPr txBox="1"/>
          <p:nvPr/>
        </p:nvSpPr>
        <p:spPr>
          <a:xfrm>
            <a:off x="457200" y="1096975"/>
            <a:ext cx="807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Java basics: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Baeldung: Get Started with Java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https://www.baeldung.com/get-started-with-java-series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Baeldung: Methods in Java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https://www.baeldung.com/java-methods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Books: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“Clean Code” by Robert Martin (chapter 1-2)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“Java: The Complete Reference” by Herbert Schildt (chapter 2-5)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9"/>
          <p:cNvSpPr txBox="1"/>
          <p:nvPr>
            <p:ph type="title"/>
          </p:nvPr>
        </p:nvSpPr>
        <p:spPr>
          <a:xfrm>
            <a:off x="457200" y="8855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493" name="Google Shape;493;p79"/>
          <p:cNvSpPr txBox="1"/>
          <p:nvPr>
            <p:ph idx="1" type="body"/>
          </p:nvPr>
        </p:nvSpPr>
        <p:spPr>
          <a:xfrm>
            <a:off x="457200" y="661250"/>
            <a:ext cx="56277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Implement the program, that will collect the information about students and print analytics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The total number of </a:t>
            </a:r>
            <a:r>
              <a:rPr lang="en-GB" sz="880"/>
              <a:t>students</a:t>
            </a:r>
            <a:r>
              <a:rPr lang="en-GB" sz="880"/>
              <a:t> must be provided via program arguments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If the number of students is not provided — print some error message to console and exit 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For each student, the program should prompt the user to input their name and three grades (math, science, and history).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If student name is empty — ask to write it again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Allowed values for degrees — 0-100 inclusively, if the inputted value is out of this range, ask to input it again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Display the average grade for each student.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Display the average grade for each subject.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Commit your messages, create issue in the GitHub, assign it to all mentors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 sz="880"/>
              <a:t>Write your code in the </a:t>
            </a:r>
            <a:r>
              <a:rPr b="1" lang="en-GB" sz="880"/>
              <a:t>02-Basics</a:t>
            </a:r>
            <a:r>
              <a:rPr lang="en-GB" sz="880"/>
              <a:t> module (fetch changes from the template repository)</a:t>
            </a:r>
            <a:endParaRPr sz="88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80"/>
          </a:p>
        </p:txBody>
      </p:sp>
      <p:pic>
        <p:nvPicPr>
          <p:cNvPr id="494" name="Google Shape;49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025" y="661263"/>
            <a:ext cx="26019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9"/>
          <p:cNvSpPr txBox="1"/>
          <p:nvPr/>
        </p:nvSpPr>
        <p:spPr>
          <a:xfrm>
            <a:off x="579775" y="3934250"/>
            <a:ext cx="2253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 not:</a:t>
            </a:r>
            <a:endParaRPr sz="88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448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Inter"/>
              <a:buChar char="●"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create own classes</a:t>
            </a:r>
            <a:endParaRPr sz="88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44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Inter"/>
              <a:buChar char="●"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 not covered in the preceding lectures things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6" name="Google Shape;496;p79"/>
          <p:cNvSpPr txBox="1"/>
          <p:nvPr/>
        </p:nvSpPr>
        <p:spPr>
          <a:xfrm>
            <a:off x="3023150" y="3934250"/>
            <a:ext cx="26019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Do:</a:t>
            </a:r>
            <a:endParaRPr sz="88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448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Inter"/>
              <a:buChar char="●"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create own methods</a:t>
            </a:r>
            <a:endParaRPr sz="88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44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Inter"/>
              <a:buChar char="●"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format your code</a:t>
            </a:r>
            <a:endParaRPr sz="88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44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Inter"/>
              <a:buChar char="●"/>
            </a:pPr>
            <a:r>
              <a:rPr lang="en-GB" sz="88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</a:t>
            </a:r>
            <a:endParaRPr/>
          </a:p>
        </p:txBody>
      </p:sp>
      <p:pic>
        <p:nvPicPr>
          <p:cNvPr id="502" name="Google Shape;50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825" y="144950"/>
            <a:ext cx="7240525" cy="472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1"/>
          <p:cNvSpPr txBox="1"/>
          <p:nvPr/>
        </p:nvSpPr>
        <p:spPr>
          <a:xfrm>
            <a:off x="232225" y="1992600"/>
            <a:ext cx="51627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Good luck :)</a:t>
            </a:r>
            <a:endParaRPr sz="6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8" name="Google Shape;50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975" y="1603775"/>
            <a:ext cx="3444275" cy="193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Variables — what are they and why do we need them?</a:t>
            </a:r>
            <a:endParaRPr sz="2520"/>
          </a:p>
        </p:txBody>
      </p:sp>
      <p:cxnSp>
        <p:nvCxnSpPr>
          <p:cNvPr id="218" name="Google Shape;218;p39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9"/>
          <p:cNvSpPr txBox="1"/>
          <p:nvPr/>
        </p:nvSpPr>
        <p:spPr>
          <a:xfrm>
            <a:off x="2120250" y="2179800"/>
            <a:ext cx="49035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44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size = </a:t>
            </a:r>
            <a:r>
              <a:rPr lang="en-GB" sz="44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lang="en-GB" sz="44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4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Primitives</a:t>
            </a:r>
            <a:endParaRPr sz="2520"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76" y="467238"/>
            <a:ext cx="6646800" cy="42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Operators</a:t>
            </a:r>
            <a:endParaRPr sz="2520"/>
          </a:p>
        </p:txBody>
      </p:sp>
      <p:pic>
        <p:nvPicPr>
          <p:cNvPr descr="Картинки по запросу java operator precedence" id="231" name="Google Shape;2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852" y="164112"/>
            <a:ext cx="4270300" cy="48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be printed?</a:t>
            </a: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504450" y="1713500"/>
            <a:ext cx="5837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 = a;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a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.println(b);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be printed?</a:t>
            </a:r>
            <a:endParaRPr/>
          </a:p>
        </p:txBody>
      </p:sp>
      <p:sp>
        <p:nvSpPr>
          <p:cNvPr id="243" name="Google Shape;243;p43"/>
          <p:cNvSpPr txBox="1"/>
          <p:nvPr/>
        </p:nvSpPr>
        <p:spPr>
          <a:xfrm>
            <a:off x="457200" y="1120975"/>
            <a:ext cx="6933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GB" sz="18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i="1" lang="en-GB" sz="18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8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 = "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+ a);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8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8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a) {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a++;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