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9" r:id="rId1"/>
  </p:sldMasterIdLst>
  <p:notesMasterIdLst>
    <p:notesMasterId r:id="rId25"/>
  </p:notesMasterIdLst>
  <p:sldIdLst>
    <p:sldId id="256" r:id="rId2"/>
    <p:sldId id="269" r:id="rId3"/>
    <p:sldId id="284" r:id="rId4"/>
    <p:sldId id="274" r:id="rId5"/>
    <p:sldId id="277" r:id="rId6"/>
    <p:sldId id="261" r:id="rId7"/>
    <p:sldId id="270" r:id="rId8"/>
    <p:sldId id="260" r:id="rId9"/>
    <p:sldId id="271" r:id="rId10"/>
    <p:sldId id="282" r:id="rId11"/>
    <p:sldId id="257" r:id="rId12"/>
    <p:sldId id="264" r:id="rId13"/>
    <p:sldId id="259" r:id="rId14"/>
    <p:sldId id="278" r:id="rId15"/>
    <p:sldId id="279" r:id="rId16"/>
    <p:sldId id="280" r:id="rId17"/>
    <p:sldId id="263" r:id="rId18"/>
    <p:sldId id="281" r:id="rId19"/>
    <p:sldId id="267" r:id="rId20"/>
    <p:sldId id="283" r:id="rId21"/>
    <p:sldId id="268" r:id="rId22"/>
    <p:sldId id="27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B92"/>
    <a:srgbClr val="008F00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6197"/>
  </p:normalViewPr>
  <p:slideViewPr>
    <p:cSldViewPr snapToGrid="0">
      <p:cViewPr varScale="1">
        <p:scale>
          <a:sx n="116" d="100"/>
          <a:sy n="116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87D2-D7E4-604B-A1DA-95483293487E}" type="datetimeFigureOut">
              <a:rPr lang="en-UA" smtClean="0"/>
              <a:t>31.10.2023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DC26-9D48-F74C-BEF5-B3C1DEF64A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745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of programming, where the program is </a:t>
            </a:r>
            <a:r>
              <a:rPr lang="en-US" dirty="0" err="1"/>
              <a:t>organised</a:t>
            </a:r>
            <a:r>
              <a:rPr lang="en-US" dirty="0"/>
              <a:t> as a process of interaction between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DC26-9D48-F74C-BEF5-B3C1DEF64A20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876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DC26-9D48-F74C-BEF5-B3C1DEF64A20}" type="slidenum">
              <a:rPr lang="en-UA" smtClean="0"/>
              <a:t>15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596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2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classes-objects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testgorilla.com/blog/object-oriented-programming-questions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oop" TargetMode="External"/><Relationship Id="rId11" Type="http://schemas.openxmlformats.org/officeDocument/2006/relationships/hyperlink" Target="https://view.officeapps.live.com/op/view.aspx?src=http%3A%2F%2Fwww.butunclebob.com%2Ffiles%2Fdownloads%2FBowling%2520Game%2520Kata.ppt&amp;wdOrigin=BROWSELINK" TargetMode="External"/><Relationship Id="rId5" Type="http://schemas.openxmlformats.org/officeDocument/2006/relationships/image" Target="../media/image31.svg"/><Relationship Id="rId10" Type="http://schemas.openxmlformats.org/officeDocument/2006/relationships/hyperlink" Target="https://kata-log.rocks/bowling-game-kata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goodreads.com/book/show/387190.Test_Driven_Develop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java-inheritance-2/problem" TargetMode="External"/><Relationship Id="rId2" Type="http://schemas.openxmlformats.org/officeDocument/2006/relationships/hyperlink" Target="https://www.hackerrank.com/challenges/java-inheritance-1/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hallenges/java-instanceof-keyword/problem" TargetMode="External"/><Relationship Id="rId5" Type="http://schemas.openxmlformats.org/officeDocument/2006/relationships/hyperlink" Target="https://www.hackerrank.com/challenges/java-method-overriding/problem" TargetMode="External"/><Relationship Id="rId4" Type="http://schemas.openxmlformats.org/officeDocument/2006/relationships/hyperlink" Target="https://www.hackerrank.com/challenges/java-interface/probl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stgorilla.com/blog/object-oriented-programming-ques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artoon character with a rainbow&#10;&#10;Description automatically generated">
            <a:extLst>
              <a:ext uri="{FF2B5EF4-FFF2-40B4-BE49-F238E27FC236}">
                <a16:creationId xmlns:a16="http://schemas.microsoft.com/office/drawing/2014/main" id="{E72D22E5-A463-1BC8-3A6B-70864161B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8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21C5F8-3F54-264C-2D75-2F34E7C6C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 dirty="0"/>
              <a:t>OOP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8334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1D1F-D7AE-6B18-CCB3-7A070EF9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RECORDS</a:t>
            </a:r>
          </a:p>
        </p:txBody>
      </p:sp>
      <p:pic>
        <p:nvPicPr>
          <p:cNvPr id="10242" name="Picture 2" descr="Java Records tortured with Lombok yet again (builder edition) –  SoftwareGarden.dev">
            <a:extLst>
              <a:ext uri="{FF2B5EF4-FFF2-40B4-BE49-F238E27FC236}">
                <a16:creationId xmlns:a16="http://schemas.microsoft.com/office/drawing/2014/main" id="{80981498-4CCB-7362-580E-9740EF9A8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b="3734"/>
          <a:stretch/>
        </p:blipFill>
        <p:spPr bwMode="auto">
          <a:xfrm>
            <a:off x="9103730" y="26350"/>
            <a:ext cx="2631001" cy="39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4DC3-7B3F-658E-34B1-D22B5C5D9727}"/>
              </a:ext>
            </a:extLst>
          </p:cNvPr>
          <p:cNvSpPr txBox="1"/>
          <p:nvPr/>
        </p:nvSpPr>
        <p:spPr>
          <a:xfrm>
            <a:off x="9029472" y="4104750"/>
            <a:ext cx="2631001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immutable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set of fields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no or minimal behavior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record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Cat(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name,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sex,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weight,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GB" sz="1400" b="1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texture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GB" sz="1400" b="1" dirty="0">
                <a:solidFill>
                  <a:srgbClr val="BCBE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7B75A-D138-5531-7E86-EA3CFED54320}"/>
              </a:ext>
            </a:extLst>
          </p:cNvPr>
          <p:cNvSpPr txBox="1"/>
          <p:nvPr/>
        </p:nvSpPr>
        <p:spPr>
          <a:xfrm>
            <a:off x="895933" y="1692824"/>
            <a:ext cx="332660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CF8E6D"/>
                </a:solidFill>
                <a:effectLst/>
              </a:rPr>
              <a:t>public final class </a:t>
            </a:r>
            <a:r>
              <a:rPr lang="en-GB" sz="1100" dirty="0">
                <a:solidFill>
                  <a:srgbClr val="BCBEC4"/>
                </a:solidFill>
                <a:effectLst/>
              </a:rPr>
              <a:t>Cat {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1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100" dirty="0">
                <a:solidFill>
                  <a:srgbClr val="C77DBB"/>
                </a:solidFill>
                <a:effectLst/>
              </a:rPr>
              <a:t>name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100" dirty="0">
                <a:solidFill>
                  <a:srgbClr val="C77DBB"/>
                </a:solidFill>
                <a:effectLst/>
              </a:rPr>
              <a:t>sex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100" dirty="0">
                <a:solidFill>
                  <a:srgbClr val="C77DBB"/>
                </a:solidFill>
                <a:effectLst/>
              </a:rPr>
              <a:t>age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100" dirty="0">
                <a:solidFill>
                  <a:srgbClr val="C77DBB"/>
                </a:solidFill>
                <a:effectLst/>
              </a:rPr>
              <a:t>weight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1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1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100" dirty="0">
                <a:solidFill>
                  <a:srgbClr val="C77DBB"/>
                </a:solidFill>
                <a:effectLst/>
              </a:rPr>
              <a:t>texture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public </a:t>
            </a:r>
            <a:r>
              <a:rPr lang="en-GB" sz="1100" dirty="0">
                <a:solidFill>
                  <a:srgbClr val="56A8F5"/>
                </a:solidFill>
                <a:effectLst/>
              </a:rPr>
              <a:t>Cat</a:t>
            </a:r>
            <a:r>
              <a:rPr lang="en-GB" sz="1100" dirty="0">
                <a:solidFill>
                  <a:srgbClr val="BCBEC4"/>
                </a:solidFill>
                <a:effectLst/>
              </a:rPr>
              <a:t>(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String name,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int </a:t>
            </a:r>
            <a:r>
              <a:rPr lang="en-GB" sz="1100" dirty="0">
                <a:solidFill>
                  <a:srgbClr val="BCBEC4"/>
                </a:solidFill>
                <a:effectLst/>
              </a:rPr>
              <a:t>sex,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int </a:t>
            </a:r>
            <a:r>
              <a:rPr lang="en-GB" sz="1100" dirty="0">
                <a:solidFill>
                  <a:srgbClr val="BCBEC4"/>
                </a:solidFill>
                <a:effectLst/>
              </a:rPr>
              <a:t>age,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int </a:t>
            </a:r>
            <a:r>
              <a:rPr lang="en-GB" sz="1100" dirty="0">
                <a:solidFill>
                  <a:srgbClr val="BCBEC4"/>
                </a:solidFill>
                <a:effectLst/>
              </a:rPr>
              <a:t>weight,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String 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color</a:t>
            </a:r>
            <a:r>
              <a:rPr lang="en-GB" sz="1100" dirty="0">
                <a:solidFill>
                  <a:srgbClr val="BCBEC4"/>
                </a:solidFill>
                <a:effectLst/>
              </a:rPr>
              <a:t>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String texture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) {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name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name;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sex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sex;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age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age;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weight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weight;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color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texture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texture;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}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// getters / setters 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B3AE60"/>
                </a:solidFill>
                <a:effectLst/>
              </a:rPr>
              <a:t>@Override</a:t>
            </a:r>
            <a:br>
              <a:rPr lang="en-GB" sz="1100" dirty="0">
                <a:solidFill>
                  <a:srgbClr val="B3AE60"/>
                </a:solidFill>
                <a:effectLst/>
              </a:rPr>
            </a:br>
            <a:r>
              <a:rPr lang="en-GB" sz="1100" dirty="0">
                <a:solidFill>
                  <a:srgbClr val="B3AE60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public … </a:t>
            </a:r>
            <a:r>
              <a:rPr lang="en-GB" sz="1100" dirty="0">
                <a:solidFill>
                  <a:srgbClr val="56A8F5"/>
                </a:solidFill>
                <a:effectLst/>
              </a:rPr>
              <a:t>equals/ </a:t>
            </a:r>
            <a:r>
              <a:rPr lang="en-GB" sz="1100" dirty="0" err="1">
                <a:solidFill>
                  <a:srgbClr val="56A8F5"/>
                </a:solidFill>
                <a:effectLst/>
              </a:rPr>
              <a:t>hashCode</a:t>
            </a:r>
            <a:r>
              <a:rPr lang="en-GB" sz="1100" dirty="0">
                <a:solidFill>
                  <a:srgbClr val="56A8F5"/>
                </a:solidFill>
                <a:effectLst/>
              </a:rPr>
              <a:t>/ </a:t>
            </a:r>
            <a:r>
              <a:rPr lang="en-GB" sz="1100" dirty="0" err="1">
                <a:solidFill>
                  <a:srgbClr val="56A8F5"/>
                </a:solidFill>
                <a:effectLst/>
              </a:rPr>
              <a:t>toString</a:t>
            </a:r>
            <a:r>
              <a:rPr lang="en-GB" sz="1100" dirty="0">
                <a:solidFill>
                  <a:srgbClr val="BCBEC4"/>
                </a:solidFill>
                <a:effectLst/>
              </a:rPr>
              <a:t>… 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endParaRPr lang="en-GB" sz="1100" dirty="0">
              <a:solidFill>
                <a:srgbClr val="BCBEC4"/>
              </a:solidFill>
              <a:effectLst/>
            </a:endParaRPr>
          </a:p>
          <a:p>
            <a:r>
              <a:rPr lang="en-GB" sz="1100" dirty="0">
                <a:solidFill>
                  <a:srgbClr val="BCBEC4"/>
                </a:solidFill>
                <a:effectLst/>
              </a:rPr>
              <a:t>}  // 82 lines of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8E47-2C53-1F95-B7DF-197F3D0833F5}"/>
              </a:ext>
            </a:extLst>
          </p:cNvPr>
          <p:cNvSpPr txBox="1"/>
          <p:nvPr/>
        </p:nvSpPr>
        <p:spPr>
          <a:xfrm>
            <a:off x="4014791" y="4071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90DF1-4415-1003-3F76-5FBE2610E434}"/>
              </a:ext>
            </a:extLst>
          </p:cNvPr>
          <p:cNvSpPr txBox="1"/>
          <p:nvPr/>
        </p:nvSpPr>
        <p:spPr>
          <a:xfrm>
            <a:off x="8460578" y="5694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vs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A1140-2C5B-F674-8F3C-3715A5915744}"/>
              </a:ext>
            </a:extLst>
          </p:cNvPr>
          <p:cNvSpPr txBox="1"/>
          <p:nvPr/>
        </p:nvSpPr>
        <p:spPr>
          <a:xfrm>
            <a:off x="5291490" y="1199339"/>
            <a:ext cx="295103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9300"/>
                </a:solidFill>
                <a:effectLst/>
              </a:rPr>
              <a:t>@Getter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@Setter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9300"/>
                </a:solidFill>
                <a:effectLst/>
              </a:rPr>
              <a:t>ToString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9300"/>
                </a:solidFill>
                <a:effectLst/>
              </a:rPr>
              <a:t>AllArgsConstructor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9300"/>
                </a:solidFill>
                <a:effectLst/>
              </a:rPr>
              <a:t>EqualsAndHashCode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CF8E6D"/>
                </a:solidFill>
                <a:effectLst/>
              </a:rPr>
              <a:t>public final class </a:t>
            </a:r>
            <a:r>
              <a:rPr lang="en-GB" sz="1400" dirty="0">
                <a:solidFill>
                  <a:srgbClr val="BCBEC4"/>
                </a:solidFill>
                <a:effectLst/>
              </a:rPr>
              <a:t>Cat {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name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sex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age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weight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texture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76B21-3D95-28BF-68BB-8880F187D89C}"/>
              </a:ext>
            </a:extLst>
          </p:cNvPr>
          <p:cNvSpPr txBox="1"/>
          <p:nvPr/>
        </p:nvSpPr>
        <p:spPr>
          <a:xfrm>
            <a:off x="5291491" y="4750769"/>
            <a:ext cx="29510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9300"/>
                </a:solidFill>
                <a:effectLst/>
              </a:rPr>
              <a:t>@Data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CF8E6D"/>
                </a:solidFill>
                <a:effectLst/>
              </a:rPr>
              <a:t>public final class </a:t>
            </a:r>
            <a:r>
              <a:rPr lang="en-GB" sz="1400" dirty="0">
                <a:solidFill>
                  <a:srgbClr val="BCBEC4"/>
                </a:solidFill>
                <a:effectLst/>
              </a:rPr>
              <a:t>Cat {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name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sex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age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weight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texture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4A166-31A0-D761-17AC-108BE8CEB7D3}"/>
              </a:ext>
            </a:extLst>
          </p:cNvPr>
          <p:cNvSpPr txBox="1"/>
          <p:nvPr/>
        </p:nvSpPr>
        <p:spPr>
          <a:xfrm>
            <a:off x="6106633" y="42781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202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eaknesses of Oriented Object Programming - Grape Programmer">
            <a:extLst>
              <a:ext uri="{FF2B5EF4-FFF2-40B4-BE49-F238E27FC236}">
                <a16:creationId xmlns:a16="http://schemas.microsoft.com/office/drawing/2014/main" id="{8042FFAC-8DCD-6382-9CF2-906631A35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r="-2" b="40799"/>
          <a:stretch/>
        </p:blipFill>
        <p:spPr bwMode="auto">
          <a:xfrm>
            <a:off x="20" y="1"/>
            <a:ext cx="7247803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5" name="Rectangle 112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299DE-B1F9-B4D2-7095-B459B65E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Key Pillars</a:t>
            </a:r>
          </a:p>
        </p:txBody>
      </p:sp>
      <p:pic>
        <p:nvPicPr>
          <p:cNvPr id="1026" name="Picture 2" descr="Oops : r/ProgrammerHumor">
            <a:extLst>
              <a:ext uri="{FF2B5EF4-FFF2-40B4-BE49-F238E27FC236}">
                <a16:creationId xmlns:a16="http://schemas.microsoft.com/office/drawing/2014/main" id="{822F971D-F3D7-AC17-900D-CEB191DE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5" r="4" b="12610"/>
          <a:stretch/>
        </p:blipFill>
        <p:spPr bwMode="auto">
          <a:xfrm>
            <a:off x="7415784" y="-2"/>
            <a:ext cx="4776216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E336-A838-3CDE-9D7B-773ACF30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A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1CA1-0771-82BE-1858-20B404F8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222814" cy="4524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What</a:t>
            </a:r>
            <a:r>
              <a:rPr lang="en-GB" sz="1500" dirty="0">
                <a:latin typeface="Rockwell" panose="02060603020205020403" pitchFamily="18" charset="77"/>
              </a:rPr>
              <a:t>: P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utting your code in a secure box, keeping some parts of your code hidden and safe from outside interference.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0" i="0" dirty="0">
              <a:effectLst/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i="0" dirty="0">
                <a:effectLst/>
                <a:latin typeface="Rockwell" panose="02060603020205020403" pitchFamily="18" charset="77"/>
              </a:rPr>
              <a:t>Why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: helps protect data and code from being accidentally messed up by other parts of your program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0" i="0" dirty="0">
              <a:effectLst/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How</a:t>
            </a:r>
            <a:r>
              <a:rPr lang="en-GB" sz="1500" dirty="0">
                <a:latin typeface="Rockwell" panose="02060603020205020403" pitchFamily="18" charset="77"/>
              </a:rPr>
              <a:t>: Access modifiers</a:t>
            </a:r>
          </a:p>
          <a:p>
            <a:pPr lvl="1"/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name</a:t>
            </a:r>
          </a:p>
          <a:p>
            <a:pPr lvl="1"/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address</a:t>
            </a:r>
          </a:p>
          <a:p>
            <a:pPr lvl="1"/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15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homeDoorPin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GB" sz="15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tiktokPassword</a:t>
            </a:r>
            <a:endParaRPr lang="en-GB" sz="15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500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Tip</a:t>
            </a:r>
            <a:r>
              <a:rPr lang="en-GB" sz="1500" dirty="0">
                <a:latin typeface="Rockwell" panose="02060603020205020403" pitchFamily="18" charset="77"/>
              </a:rPr>
              <a:t>: use the least possible modifier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dirty="0">
              <a:latin typeface="Rockwell" panose="02060603020205020403" pitchFamily="18" charset="77"/>
            </a:endParaRPr>
          </a:p>
        </p:txBody>
      </p:sp>
      <p:pic>
        <p:nvPicPr>
          <p:cNvPr id="7170" name="Picture 2" descr="oop - difference between encapsulation and abstraction concepts - Stack  Overflow">
            <a:extLst>
              <a:ext uri="{FF2B5EF4-FFF2-40B4-BE49-F238E27FC236}">
                <a16:creationId xmlns:a16="http://schemas.microsoft.com/office/drawing/2014/main" id="{2CA738E1-CC13-65EC-4C70-3098A1788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076743" y="1699298"/>
            <a:ext cx="6953577" cy="34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A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165663" cy="4581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500" b="1" i="0" dirty="0">
                <a:effectLst/>
                <a:latin typeface="Rockwell" panose="02060603020205020403" pitchFamily="18" charset="77"/>
              </a:rPr>
              <a:t>What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: passing down traits in a family. It lets you create new code by borrowing and building upon existing code.</a:t>
            </a:r>
          </a:p>
          <a:p>
            <a:pPr>
              <a:lnSpc>
                <a:spcPct val="90000"/>
              </a:lnSpc>
            </a:pPr>
            <a:endParaRPr lang="en-GB" sz="1500" b="1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Why</a:t>
            </a:r>
            <a:r>
              <a:rPr lang="en-GB" sz="1500" dirty="0">
                <a:latin typeface="Rockwell" panose="02060603020205020403" pitchFamily="18" charset="77"/>
              </a:rPr>
              <a:t>: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 saves time and makes code more organized. You can reuse the good parts and add new features to them without starting from scratch</a:t>
            </a:r>
            <a:endParaRPr lang="en-GB" sz="1500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endParaRPr lang="en-GB" sz="1500" b="1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How</a:t>
            </a:r>
            <a:r>
              <a:rPr lang="en-GB" sz="1500" dirty="0">
                <a:latin typeface="Rockwell" panose="02060603020205020403" pitchFamily="18" charset="77"/>
              </a:rPr>
              <a:t>: 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Scratch </a:t>
            </a:r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Scratch2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1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Tip</a:t>
            </a:r>
            <a:r>
              <a:rPr lang="en-GB" sz="1500" dirty="0">
                <a:latin typeface="Rockwell" panose="02060603020205020403" pitchFamily="18" charset="77"/>
              </a:rPr>
              <a:t>: connect only logically-related classes like nerd from student, but do not inherit human from table just because all have “legs”</a:t>
            </a:r>
            <a:endParaRPr lang="en-UA" sz="1500" dirty="0">
              <a:latin typeface="Rockwell" panose="02060603020205020403" pitchFamily="18" charset="77"/>
            </a:endParaRPr>
          </a:p>
        </p:txBody>
      </p:sp>
      <p:pic>
        <p:nvPicPr>
          <p:cNvPr id="9218" name="Picture 2" descr="How to Code Inheritance in Java — Beginner's Tutorial in OOP | by Rishi  Sidhu | Towards Data Science">
            <a:extLst>
              <a:ext uri="{FF2B5EF4-FFF2-40B4-BE49-F238E27FC236}">
                <a16:creationId xmlns:a16="http://schemas.microsoft.com/office/drawing/2014/main" id="{1F8BEC54-6FA7-5ACE-8147-D5FB4B31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030" y="1508074"/>
            <a:ext cx="6953577" cy="38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2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2" descr="Difference between Inheritance and Composition in Java">
            <a:extLst>
              <a:ext uri="{FF2B5EF4-FFF2-40B4-BE49-F238E27FC236}">
                <a16:creationId xmlns:a16="http://schemas.microsoft.com/office/drawing/2014/main" id="{7B0703A3-EA44-4EE8-6EF4-2B210DA3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7929" y="505224"/>
            <a:ext cx="3868504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A"/>
              <a:t>composition</a:t>
            </a:r>
          </a:p>
        </p:txBody>
      </p:sp>
      <p:pic>
        <p:nvPicPr>
          <p:cNvPr id="5" name="Picture 2" descr="Java: Should you use composition or inheritance? | CodeX">
            <a:extLst>
              <a:ext uri="{FF2B5EF4-FFF2-40B4-BE49-F238E27FC236}">
                <a16:creationId xmlns:a16="http://schemas.microsoft.com/office/drawing/2014/main" id="{878333F4-F710-9F6D-CEE0-0B449668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502" y="814727"/>
            <a:ext cx="4950632" cy="24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A" sz="1800"/>
              <a:t> over </a:t>
            </a:r>
          </a:p>
          <a:p>
            <a:pPr marL="0" indent="0">
              <a:buNone/>
            </a:pPr>
            <a:r>
              <a:rPr lang="en-UA" sz="1800" strike="sngStrike"/>
              <a:t>Inheritance</a:t>
            </a:r>
            <a:endParaRPr lang="en-UA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35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A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308538" cy="4724400"/>
          </a:xfrm>
        </p:spPr>
        <p:txBody>
          <a:bodyPr>
            <a:noAutofit/>
          </a:bodyPr>
          <a:lstStyle/>
          <a:p>
            <a:r>
              <a:rPr lang="en-GB" sz="1500" b="1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What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: shape-shifting superhero. It allows objects of different types to be treated as if they're all the same type</a:t>
            </a:r>
          </a:p>
          <a:p>
            <a:endParaRPr lang="en-GB" sz="1500" b="1" dirty="0">
              <a:solidFill>
                <a:srgbClr val="374151"/>
              </a:solidFill>
              <a:latin typeface="Rockwell" panose="02060603020205020403" pitchFamily="18" charset="77"/>
            </a:endParaRPr>
          </a:p>
          <a:p>
            <a:r>
              <a:rPr lang="en-GB" sz="1500" b="1" dirty="0">
                <a:solidFill>
                  <a:srgbClr val="374151"/>
                </a:solidFill>
                <a:latin typeface="Rockwell" panose="02060603020205020403" pitchFamily="18" charset="77"/>
              </a:rPr>
              <a:t>Why</a:t>
            </a:r>
            <a:r>
              <a:rPr lang="en-GB" sz="1500" dirty="0">
                <a:solidFill>
                  <a:srgbClr val="374151"/>
                </a:solidFill>
                <a:latin typeface="Rockwell" panose="02060603020205020403" pitchFamily="18" charset="77"/>
              </a:rPr>
              <a:t>: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 makes your code flexible and versatile. You can write code that works with different objects without knowing their exact types, as long as they share certain </a:t>
            </a:r>
            <a:r>
              <a:rPr lang="en-GB" sz="1500" b="0" i="0" dirty="0" err="1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behaviors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.</a:t>
            </a:r>
          </a:p>
          <a:p>
            <a:endParaRPr lang="en-GB" sz="1500" b="1" dirty="0">
              <a:solidFill>
                <a:srgbClr val="374151"/>
              </a:solidFill>
              <a:latin typeface="Rockwell" panose="02060603020205020403" pitchFamily="18" charset="77"/>
            </a:endParaRPr>
          </a:p>
          <a:p>
            <a:r>
              <a:rPr lang="en-GB" sz="1500" b="1" dirty="0">
                <a:solidFill>
                  <a:srgbClr val="374151"/>
                </a:solidFill>
                <a:latin typeface="Rockwell" panose="02060603020205020403" pitchFamily="18" charset="77"/>
              </a:rPr>
              <a:t>How</a:t>
            </a:r>
            <a:r>
              <a:rPr lang="en-GB" sz="1500" dirty="0">
                <a:solidFill>
                  <a:srgbClr val="374151"/>
                </a:solidFill>
                <a:latin typeface="Rockwell" panose="02060603020205020403" pitchFamily="18" charset="77"/>
              </a:rPr>
              <a:t>: </a:t>
            </a:r>
          </a:p>
          <a:p>
            <a:pPr lvl="1"/>
            <a:r>
              <a:rPr lang="en-GB" sz="15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 </a:t>
            </a:r>
            <a:r>
              <a:rPr lang="en-GB" sz="15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Scratch2, </a:t>
            </a:r>
          </a:p>
          <a:p>
            <a:pPr lvl="1"/>
            <a:r>
              <a:rPr lang="en-GB" sz="15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 </a:t>
            </a:r>
            <a:r>
              <a:rPr lang="en-GB" sz="15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Scratch3, </a:t>
            </a:r>
          </a:p>
          <a:p>
            <a:pPr lvl="1"/>
            <a:r>
              <a:rPr lang="en-GB" sz="15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</a:p>
          <a:p>
            <a:pPr lvl="1"/>
            <a:r>
              <a:rPr lang="uk-UA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GB" sz="1500" dirty="0">
              <a:solidFill>
                <a:srgbClr val="BCBE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GB" sz="1500" dirty="0">
              <a:solidFill>
                <a:srgbClr val="BCBE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solidFill>
                  <a:srgbClr val="374151"/>
                </a:solidFill>
                <a:latin typeface="Rockwell" panose="02060603020205020403" pitchFamily="18" charset="77"/>
              </a:rPr>
              <a:t>Tip:</a:t>
            </a:r>
            <a:r>
              <a:rPr lang="en-GB" sz="1500" dirty="0">
                <a:solidFill>
                  <a:srgbClr val="374151"/>
                </a:solidFill>
                <a:latin typeface="Rockwell" panose="02060603020205020403" pitchFamily="18" charset="77"/>
              </a:rPr>
              <a:t> avoid </a:t>
            </a:r>
            <a:r>
              <a:rPr lang="en-GB" sz="15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endParaRPr lang="en-GB" sz="15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4" descr="OOP in Python. Hello and welcome! Object-oriented… | by Taylor Berukoff |  Medium">
            <a:extLst>
              <a:ext uri="{FF2B5EF4-FFF2-40B4-BE49-F238E27FC236}">
                <a16:creationId xmlns:a16="http://schemas.microsoft.com/office/drawing/2014/main" id="{6CA96826-F2A4-19D5-BDD9-34E47B3B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764824"/>
            <a:ext cx="6803135" cy="51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7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A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2636900" cy="3759253"/>
          </a:xfrm>
        </p:spPr>
        <p:txBody>
          <a:bodyPr>
            <a:normAutofit/>
          </a:bodyPr>
          <a:lstStyle/>
          <a:p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Overloading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– different signature</a:t>
            </a:r>
          </a:p>
          <a:p>
            <a:r>
              <a:rPr lang="en-GB" sz="2800" b="1" dirty="0">
                <a:solidFill>
                  <a:srgbClr val="374151"/>
                </a:solidFill>
                <a:latin typeface="Söhne"/>
              </a:rPr>
              <a:t>Overriding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– the same signature</a:t>
            </a:r>
            <a:endParaRPr lang="en-UA" sz="2800" dirty="0"/>
          </a:p>
        </p:txBody>
      </p:sp>
      <p:pic>
        <p:nvPicPr>
          <p:cNvPr id="4" name="Picture 2" descr="10 Best Object-Oriented Analysis, Design, and Programming Courses in 2023 |  by javinpaul | Javarevisited | Medium">
            <a:extLst>
              <a:ext uri="{FF2B5EF4-FFF2-40B4-BE49-F238E27FC236}">
                <a16:creationId xmlns:a16="http://schemas.microsoft.com/office/drawing/2014/main" id="{DA8BCC31-6522-939E-818F-FB70D02F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794006"/>
            <a:ext cx="8001000" cy="44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Sharp - OOP">
            <a:extLst>
              <a:ext uri="{FF2B5EF4-FFF2-40B4-BE49-F238E27FC236}">
                <a16:creationId xmlns:a16="http://schemas.microsoft.com/office/drawing/2014/main" id="{202B54FB-CAE6-1DC0-3500-E1609C17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236" y="505223"/>
            <a:ext cx="7379525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A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6C-2114-BF5B-428C-E10D4D35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 {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element);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Object[]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getElements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2303" name="Oval 1230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305" name="Oval 1230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28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UA" dirty="0"/>
              <a:t>bstract class</a:t>
            </a:r>
          </a:p>
        </p:txBody>
      </p:sp>
      <p:pic>
        <p:nvPicPr>
          <p:cNvPr id="9218" name="Picture 2" descr="abstract classes in a nutshell : r/ProgrammerHumor">
            <a:extLst>
              <a:ext uri="{FF2B5EF4-FFF2-40B4-BE49-F238E27FC236}">
                <a16:creationId xmlns:a16="http://schemas.microsoft.com/office/drawing/2014/main" id="{9ED004E9-090B-7680-AF4F-BB76E07AA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r="1047" b="1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6C-2114-BF5B-428C-E10D4D35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5362709" cy="385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Technique {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final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en-GB" sz="16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equipage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Technique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(Collection equipage) {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equipage</a:t>
            </a:r>
            <a:r>
              <a:rPr lang="en-GB" sz="16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equipage;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shoot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BCBE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96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Rectangle 14376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3197282"/>
          </a:xfr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6000" dirty="0"/>
              <a:t>inner anonymous inherited class</a:t>
            </a:r>
          </a:p>
        </p:txBody>
      </p:sp>
      <p:pic>
        <p:nvPicPr>
          <p:cNvPr id="6" name="Content Placeholder 5" descr="A round pool in the water&#10;&#10;Description automatically generated">
            <a:extLst>
              <a:ext uri="{FF2B5EF4-FFF2-40B4-BE49-F238E27FC236}">
                <a16:creationId xmlns:a16="http://schemas.microsoft.com/office/drawing/2014/main" id="{5CDA5131-0453-6953-888D-A4A848C7E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" t="1481" r="1126"/>
          <a:stretch/>
        </p:blipFill>
        <p:spPr>
          <a:xfrm>
            <a:off x="362269" y="342899"/>
            <a:ext cx="6896195" cy="6172199"/>
          </a:xfrm>
          <a:prstGeom prst="rect">
            <a:avLst/>
          </a:prstGeom>
        </p:spPr>
      </p:pic>
      <p:grpSp>
        <p:nvGrpSpPr>
          <p:cNvPr id="14379" name="Group 14378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380" name="Oval 14379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81" name="Oval 14380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385EBF-D485-E531-84FB-456AA9D512F2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102" name="Picture 6" descr="Building a Great School Website: Top Six &quot;Don'ts&quot; for the Homepage">
            <a:extLst>
              <a:ext uri="{FF2B5EF4-FFF2-40B4-BE49-F238E27FC236}">
                <a16:creationId xmlns:a16="http://schemas.microsoft.com/office/drawing/2014/main" id="{A587DA85-8D20-9E65-C21B-AA23CD9B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63" y="4046724"/>
            <a:ext cx="1817144" cy="18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D2B87-E023-4845-F46A-29627D2685DB}"/>
              </a:ext>
            </a:extLst>
          </p:cNvPr>
          <p:cNvSpPr txBox="1"/>
          <p:nvPr/>
        </p:nvSpPr>
        <p:spPr>
          <a:xfrm>
            <a:off x="7883612" y="4166546"/>
            <a:ext cx="2000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</a:t>
            </a:r>
            <a:r>
              <a:rPr lang="en-UA" dirty="0"/>
              <a:t>ner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UA" dirty="0"/>
              <a:t>tatic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UA" dirty="0"/>
              <a:t>nonymous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UA" dirty="0"/>
              <a:t>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0859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1B01-CC3B-1EE6-A604-B6A83CC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HOMEWORK</a:t>
            </a:r>
            <a:endParaRPr lang="en-UA" sz="48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62E0-E281-02FA-A066-A19109B9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074" y="3007389"/>
            <a:ext cx="4756730" cy="3850611"/>
          </a:xfrm>
        </p:spPr>
        <p:txBody>
          <a:bodyPr anchor="t">
            <a:normAutofit/>
          </a:bodyPr>
          <a:lstStyle/>
          <a:p>
            <a:pPr marL="274320" lvl="1" indent="0">
              <a:buNone/>
            </a:pPr>
            <a:r>
              <a:rPr lang="en-GB" sz="4200" b="1" i="0" dirty="0" err="1">
                <a:solidFill>
                  <a:srgbClr val="BCBEC4"/>
                </a:solidFill>
                <a:effectLst/>
                <a:latin typeface="Helvetica" pitchFamily="2" charset="0"/>
              </a:rPr>
              <a:t>OrcoStat</a:t>
            </a:r>
            <a:r>
              <a:rPr lang="en-GB" sz="42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 –</a:t>
            </a:r>
            <a:r>
              <a:rPr lang="en-GB" sz="4200" i="0" dirty="0">
                <a:solidFill>
                  <a:srgbClr val="BCBEC4"/>
                </a:solidFill>
                <a:effectLst/>
                <a:latin typeface="Helvetica" pitchFamily="2" charset="0"/>
              </a:rPr>
              <a:t> an analytic tool of negatively alive orcs and their equipment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0E629-C168-9E2D-03A7-EB41E32E9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9" r="24395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521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6C-2114-BF5B-428C-E10D4D35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800" dirty="0" err="1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sz="18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Breed {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ABYSSINIAN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BENGAL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BIRMAN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BRITISH_SHORTHAIR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MAINE_COON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PERSIAN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REGDOLL</a:t>
            </a:r>
            <a:b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br>
              <a:rPr lang="en-GB" sz="18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1268" name="Picture 4" descr="Cat Breeds Images - Free Download on Freepik">
            <a:extLst>
              <a:ext uri="{FF2B5EF4-FFF2-40B4-BE49-F238E27FC236}">
                <a16:creationId xmlns:a16="http://schemas.microsoft.com/office/drawing/2014/main" id="{CE9C5F3B-9EA0-F7DE-EEF6-32DAD432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77" y="493775"/>
            <a:ext cx="597217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1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E14B93D-FF4B-9A21-F675-FD7DE15B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8" b="3565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6" name="Rectangle 1537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7" name="Rectangle 1537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D6A16-72DD-0E75-0A1B-6DBC67D3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729" y="5048345"/>
            <a:ext cx="8629969" cy="1609344"/>
          </a:xfrm>
        </p:spPr>
        <p:txBody>
          <a:bodyPr anchor="ctr">
            <a:normAutofit/>
          </a:bodyPr>
          <a:lstStyle/>
          <a:p>
            <a:r>
              <a:rPr lang="en-UA" dirty="0">
                <a:solidFill>
                  <a:srgbClr val="92D05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KISS – Keep it simple</a:t>
            </a:r>
          </a:p>
        </p:txBody>
      </p:sp>
      <p:grpSp>
        <p:nvGrpSpPr>
          <p:cNvPr id="15379" name="Group 1537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374" name="Oval 1537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375" name="Oval 1537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45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4714-7CB2-F593-394D-C4103117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 b="1" dirty="0"/>
              <a:t>we learned</a:t>
            </a:r>
            <a:endParaRPr lang="en-UA" sz="4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39810-6745-D600-74EA-1BA15C82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34" y="2466014"/>
            <a:ext cx="6278877" cy="3593592"/>
          </a:xfrm>
        </p:spPr>
        <p:txBody>
          <a:bodyPr>
            <a:noAutofit/>
          </a:bodyPr>
          <a:lstStyle/>
          <a:p>
            <a:r>
              <a:rPr lang="en-UA" sz="2800" dirty="0">
                <a:latin typeface="Rockwell" panose="02060603020205020403" pitchFamily="18" charset="77"/>
              </a:rPr>
              <a:t>Everything is Object</a:t>
            </a:r>
          </a:p>
          <a:p>
            <a:r>
              <a:rPr lang="en-UA" sz="2800" dirty="0">
                <a:latin typeface="Rockwell" panose="02060603020205020403" pitchFamily="18" charset="77"/>
              </a:rPr>
              <a:t>Encapsulate. Hide state. Expose behavior</a:t>
            </a:r>
          </a:p>
          <a:p>
            <a:r>
              <a:rPr lang="en-UA" sz="2800" dirty="0">
                <a:latin typeface="Rockwell" panose="02060603020205020403" pitchFamily="18" charset="77"/>
              </a:rPr>
              <a:t>Write a dynamic system. Implement</a:t>
            </a:r>
            <a:r>
              <a:rPr lang="uk-UA" sz="2800" dirty="0">
                <a:latin typeface="Rockwell" panose="02060603020205020403" pitchFamily="18" charset="77"/>
              </a:rPr>
              <a:t> </a:t>
            </a:r>
            <a:r>
              <a:rPr lang="en-US" sz="2800" dirty="0">
                <a:latin typeface="Rockwell" panose="02060603020205020403" pitchFamily="18" charset="77"/>
              </a:rPr>
              <a:t>interfaces</a:t>
            </a:r>
            <a:endParaRPr lang="en-UA" sz="2800" dirty="0">
              <a:latin typeface="Rockwell" panose="02060603020205020403" pitchFamily="18" charset="77"/>
            </a:endParaRPr>
          </a:p>
          <a:p>
            <a:r>
              <a:rPr lang="en-UA" sz="2800" dirty="0">
                <a:latin typeface="Rockwell" panose="02060603020205020403" pitchFamily="18" charset="77"/>
              </a:rPr>
              <a:t>Prefer composition. Avoid extension</a:t>
            </a:r>
          </a:p>
          <a:p>
            <a:r>
              <a:rPr lang="en-UA" sz="2800" dirty="0">
                <a:latin typeface="Rockwell" panose="02060603020205020403" pitchFamily="18" charset="77"/>
              </a:rPr>
              <a:t>Visualise your solution</a:t>
            </a:r>
          </a:p>
          <a:p>
            <a:r>
              <a:rPr lang="en-UA" sz="2800" b="1" dirty="0">
                <a:latin typeface="Rockwell" panose="02060603020205020403" pitchFamily="18" charset="77"/>
              </a:rPr>
              <a:t>You are cool! Keep going 💪</a:t>
            </a:r>
          </a:p>
        </p:txBody>
      </p:sp>
      <p:pic>
        <p:nvPicPr>
          <p:cNvPr id="8" name="Picture 7" descr="Large skydiving group mid-air">
            <a:extLst>
              <a:ext uri="{FF2B5EF4-FFF2-40B4-BE49-F238E27FC236}">
                <a16:creationId xmlns:a16="http://schemas.microsoft.com/office/drawing/2014/main" id="{72C499C2-AB00-7C9D-A93B-06DA38C0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2" r="18974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F4F2-6994-4F2A-4C97-213A6A6E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A" sz="4000" dirty="0"/>
              <a:t>Literature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8BE3177-4469-1D6A-6D56-7EEA93766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F11F-603E-B527-C7CB-60C9CE79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pPr marL="514350" indent="-514350" rtl="0" fontAlgn="base">
              <a:buFont typeface="+mj-lt"/>
              <a:buAutoNum type="arabicPeriod"/>
            </a:pPr>
            <a:r>
              <a:rPr lang="en-US" sz="2400" i="0" strike="noStrike" dirty="0">
                <a:effectLst/>
                <a:hlinkClick r:id="rId6"/>
              </a:rPr>
              <a:t>Object-Oriented-Programming Concepts in Java</a:t>
            </a:r>
            <a:r>
              <a:rPr lang="en-US" sz="2400" i="0" dirty="0">
                <a:effectLst/>
              </a:rPr>
              <a:t>​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400" dirty="0">
                <a:hlinkClick r:id="rId7"/>
              </a:rPr>
              <a:t>55 OOP programming questions for developers</a:t>
            </a:r>
            <a:endParaRPr lang="en-US" sz="2400" i="0" dirty="0">
              <a:effectLst/>
            </a:endParaRPr>
          </a:p>
          <a:p>
            <a:pPr marL="514350" indent="-514350" rtl="0" fontAlgn="base">
              <a:buFont typeface="+mj-lt"/>
              <a:buAutoNum type="arabicPeriod"/>
            </a:pPr>
            <a:r>
              <a:rPr lang="en-US" sz="2400" i="0" strike="noStrike" dirty="0">
                <a:effectLst/>
                <a:hlinkClick r:id="rId8"/>
              </a:rPr>
              <a:t>Java Classes and Objects</a:t>
            </a:r>
            <a:endParaRPr lang="en-US" sz="2400" i="0" strike="noStrike" dirty="0">
              <a:effectLst/>
            </a:endParaRPr>
          </a:p>
          <a:p>
            <a:pPr marL="514350" indent="-514350" rtl="0" fontAlgn="base">
              <a:buFont typeface="+mj-lt"/>
              <a:buAutoNum type="arabicPeriod"/>
            </a:pPr>
            <a:r>
              <a:rPr lang="en-GB" sz="2400" dirty="0">
                <a:hlinkClick r:id="rId9"/>
              </a:rPr>
              <a:t>Test-Driven Development: By Example</a:t>
            </a:r>
            <a:r>
              <a:rPr lang="en-US" sz="2400" i="0" dirty="0">
                <a:effectLst/>
              </a:rPr>
              <a:t>​ (Part 1)</a:t>
            </a:r>
          </a:p>
          <a:p>
            <a:pPr marL="514350" indent="-514350" rtl="0" fontAlgn="base">
              <a:buFont typeface="+mj-lt"/>
              <a:buAutoNum type="arabicPeriod"/>
            </a:pPr>
            <a:r>
              <a:rPr lang="en-GB" sz="2400" dirty="0">
                <a:hlinkClick r:id="rId10"/>
              </a:rPr>
              <a:t>Bowling Game Kata</a:t>
            </a:r>
            <a:r>
              <a:rPr lang="en-GB" sz="2400" dirty="0"/>
              <a:t> (and </a:t>
            </a:r>
            <a:r>
              <a:rPr lang="en-GB" sz="2400" dirty="0">
                <a:hlinkClick r:id="rId11"/>
              </a:rPr>
              <a:t>detailed solution</a:t>
            </a:r>
            <a:r>
              <a:rPr lang="en-GB" sz="2400" dirty="0"/>
              <a:t>)</a:t>
            </a:r>
            <a:endParaRPr lang="en-US" sz="2400" i="0" dirty="0"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8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BC4E-3316-587D-141F-04FC3093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 single </a:t>
            </a:r>
            <a:r>
              <a:rPr lang="en-US" sz="8800" u="sng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correct</a:t>
            </a: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solution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B77B-867E-E1C7-AD24-82D0D86B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470" y="1948730"/>
            <a:ext cx="2635094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A lot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of </a:t>
            </a:r>
            <a:r>
              <a:rPr lang="en-US" sz="4000" b="1" u="sng" dirty="0">
                <a:solidFill>
                  <a:srgbClr val="FFC000"/>
                </a:solidFill>
              </a:rPr>
              <a:t>good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6989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7078-2A01-4903-F1D4-3D30EEEA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HomeworK+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01A7-DA5A-3834-E943-E4CE602A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960227" cy="405079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A" sz="3200" dirty="0"/>
              <a:t>Solve puzzles</a:t>
            </a:r>
          </a:p>
          <a:p>
            <a:pPr marL="0" indent="0" algn="l" rtl="0" fontAlgn="base">
              <a:buNone/>
            </a:pPr>
            <a:endParaRPr lang="en-GB" sz="2400" b="0" i="0" u="sng" strike="noStrike" dirty="0">
              <a:solidFill>
                <a:srgbClr val="2185C5"/>
              </a:solidFill>
              <a:effectLst/>
              <a:latin typeface="Lato" panose="020F0502020204030203" pitchFamily="34" charset="0"/>
              <a:hlinkClick r:id="rId2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2"/>
              </a:rPr>
              <a:t>https://www.hackerrank.com/challenges/java-inheritance-1/problem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3"/>
              </a:rPr>
              <a:t>https://www.hackerrank.com/challenges/java-inheritance-2/problem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4"/>
              </a:rPr>
              <a:t>https://www.hackerrank.com/challenges/java-interface/problem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5"/>
              </a:rPr>
              <a:t>https://www.hackerrank.com/challenges/java-method-overriding/problem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6"/>
              </a:rPr>
              <a:t>https://www.hackerrank.com/challenges/java-instanceof-keyword/problem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Object Oriented Programming (OOP)? (With Examples)">
            <a:extLst>
              <a:ext uri="{FF2B5EF4-FFF2-40B4-BE49-F238E27FC236}">
                <a16:creationId xmlns:a16="http://schemas.microsoft.com/office/drawing/2014/main" id="{33F0AFB8-FB72-DDDE-1F60-A13EF940A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 b="7773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tangle 107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20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315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3152" name="Rectangle 315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3153" name="Rectangle 315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grpSp>
        <p:nvGrpSpPr>
          <p:cNvPr id="3154" name="Group 315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155" name="Oval 315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  <p:sp>
          <p:nvSpPr>
            <p:cNvPr id="3156" name="Oval 315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</p:grp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58" name="Rectangle 3157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C945-BC93-05C8-ABFC-3CFDAC23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409" y="1535604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Paradigms</a:t>
            </a:r>
          </a:p>
        </p:txBody>
      </p:sp>
      <p:sp>
        <p:nvSpPr>
          <p:cNvPr id="3160" name="Rectangle 3159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61" name="Group 3160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62" name="Oval 3161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63" name="Oval 3162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582501-6F69-2A26-853A-BC5F1F530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1526" b="-1"/>
          <a:stretch/>
        </p:blipFill>
        <p:spPr bwMode="auto">
          <a:xfrm>
            <a:off x="920833" y="1328839"/>
            <a:ext cx="6647395" cy="4131686"/>
          </a:xfrm>
          <a:prstGeom prst="rect">
            <a:avLst/>
          </a:prstGeom>
          <a:noFill/>
          <a:effectLst>
            <a:glow rad="228600">
              <a:schemeClr val="accent5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DF2BC-EA74-B0B3-F882-5336BF4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b="0" i="0" u="none" strike="noStrike">
                <a:effectLst/>
                <a:latin typeface="Raleway" pitchFamily="2" charset="77"/>
              </a:rPr>
              <a:t>What is OOP</a:t>
            </a:r>
            <a:r>
              <a:rPr lang="en-US" sz="6000" b="0" i="0">
                <a:effectLst/>
                <a:latin typeface="Raleway" pitchFamily="2" charset="77"/>
              </a:rPr>
              <a:t>​</a:t>
            </a:r>
            <a:endParaRPr lang="en-UA" sz="600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8D9FBBA-FB9E-8190-6D35-1FC551A0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Everything is an “Object”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Object is a Class instance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Object has a state and behavior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Program – list of interacting objects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55 OOP programming questions for developers</a:t>
            </a:r>
            <a:endParaRPr lang="en-GB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2.1. Objects - Instances of Classes — AP CSAwesome">
            <a:extLst>
              <a:ext uri="{FF2B5EF4-FFF2-40B4-BE49-F238E27FC236}">
                <a16:creationId xmlns:a16="http://schemas.microsoft.com/office/drawing/2014/main" id="{C41DE8F1-CBB4-11EE-C7F6-D0BF64BB6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r="5527" b="-1"/>
          <a:stretch/>
        </p:blipFill>
        <p:spPr bwMode="auto">
          <a:xfrm>
            <a:off x="-1" y="10"/>
            <a:ext cx="12192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06075-EBD8-849E-042C-766D8E4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GB"/>
              <a:t>Class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1EC7-8CBB-03EE-BAE5-A696A2B4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139" y="4170410"/>
            <a:ext cx="5257961" cy="1767141"/>
          </a:xfrm>
        </p:spPr>
        <p:txBody>
          <a:bodyPr anchor="ctr">
            <a:normAutofit/>
          </a:bodyPr>
          <a:lstStyle/>
          <a:p>
            <a:endParaRPr lang="en-GB" sz="1800" dirty="0"/>
          </a:p>
          <a:p>
            <a:pPr lvl="1"/>
            <a:r>
              <a:rPr lang="en-GB" b="1" dirty="0"/>
              <a:t>constructor</a:t>
            </a:r>
            <a:r>
              <a:rPr lang="en-GB" dirty="0"/>
              <a:t> – how it is created</a:t>
            </a:r>
          </a:p>
          <a:p>
            <a:pPr lvl="1"/>
            <a:r>
              <a:rPr lang="en-GB" b="1" dirty="0"/>
              <a:t>f</a:t>
            </a:r>
            <a:r>
              <a:rPr lang="en-UA" b="1" dirty="0"/>
              <a:t>ields</a:t>
            </a:r>
            <a:r>
              <a:rPr lang="en-UA" dirty="0"/>
              <a:t> (attributes) – state, what does it know</a:t>
            </a:r>
          </a:p>
          <a:p>
            <a:pPr lvl="1"/>
            <a:r>
              <a:rPr lang="en-GB" b="1" dirty="0"/>
              <a:t>m</a:t>
            </a:r>
            <a:r>
              <a:rPr lang="en-UA" b="1" dirty="0"/>
              <a:t>ethods</a:t>
            </a:r>
            <a:r>
              <a:rPr lang="en-UA" dirty="0"/>
              <a:t> – behaviour, what it can do</a:t>
            </a:r>
          </a:p>
          <a:p>
            <a:endParaRPr lang="en-UA" sz="1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9B7EE-BA2C-CB53-631B-EF81448A920D}"/>
              </a:ext>
            </a:extLst>
          </p:cNvPr>
          <p:cNvSpPr txBox="1"/>
          <p:nvPr/>
        </p:nvSpPr>
        <p:spPr>
          <a:xfrm>
            <a:off x="3039665" y="3251478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A" b="0">
                <a:effectLst/>
              </a:rPr>
              <a:t> 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38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685A2-D9AC-8A55-C47A-896D2C24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Object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–instance of class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8F0E30E-80D8-DD3E-5280-9D1D31E0A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3910"/>
          <a:stretch/>
        </p:blipFill>
        <p:spPr bwMode="auto">
          <a:xfrm>
            <a:off x="1624328" y="1388911"/>
            <a:ext cx="5224755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{FAE08832-A03E-EB4D-95EE-CACEDA3B2D66}tf10001119</Template>
  <TotalTime>7523</TotalTime>
  <Words>956</Words>
  <Application>Microsoft Macintosh PowerPoint</Application>
  <PresentationFormat>Widescreen</PresentationFormat>
  <Paragraphs>112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AkayaKanadaka</vt:lpstr>
      <vt:lpstr>Arial</vt:lpstr>
      <vt:lpstr>Calibri</vt:lpstr>
      <vt:lpstr>Consolas</vt:lpstr>
      <vt:lpstr>Helvetica</vt:lpstr>
      <vt:lpstr>Lato</vt:lpstr>
      <vt:lpstr>Raleway</vt:lpstr>
      <vt:lpstr>Rockwell</vt:lpstr>
      <vt:lpstr>Rockwell Condensed</vt:lpstr>
      <vt:lpstr>Rockwell Extra Bold</vt:lpstr>
      <vt:lpstr>Söhne</vt:lpstr>
      <vt:lpstr>Wingdings</vt:lpstr>
      <vt:lpstr>Wood Type</vt:lpstr>
      <vt:lpstr>OOP</vt:lpstr>
      <vt:lpstr>HOMEWORK</vt:lpstr>
      <vt:lpstr>No single correct solution</vt:lpstr>
      <vt:lpstr>HomeworK+</vt:lpstr>
      <vt:lpstr>PowerPoint Presentation</vt:lpstr>
      <vt:lpstr>Paradigms</vt:lpstr>
      <vt:lpstr>What is OOP​</vt:lpstr>
      <vt:lpstr>Class</vt:lpstr>
      <vt:lpstr>Object –instance of class</vt:lpstr>
      <vt:lpstr>RECORDS</vt:lpstr>
      <vt:lpstr>Key Pillars</vt:lpstr>
      <vt:lpstr>Encapsulation</vt:lpstr>
      <vt:lpstr>Inheritance</vt:lpstr>
      <vt:lpstr>composition</vt:lpstr>
      <vt:lpstr>POlymorphism</vt:lpstr>
      <vt:lpstr>POlymorphism</vt:lpstr>
      <vt:lpstr>Interface</vt:lpstr>
      <vt:lpstr>Abstract class</vt:lpstr>
      <vt:lpstr>inner anonymous inherited class</vt:lpstr>
      <vt:lpstr>ENUM</vt:lpstr>
      <vt:lpstr>KISS – Keep it simple</vt:lpstr>
      <vt:lpstr>we learned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Yaroslav Brahinets</dc:creator>
  <cp:lastModifiedBy>Yaroslav Brahinets</cp:lastModifiedBy>
  <cp:revision>86</cp:revision>
  <dcterms:created xsi:type="dcterms:W3CDTF">2023-10-21T17:43:01Z</dcterms:created>
  <dcterms:modified xsi:type="dcterms:W3CDTF">2023-10-31T15:48:56Z</dcterms:modified>
</cp:coreProperties>
</file>